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2" r:id="rId4"/>
    <p:sldId id="263" r:id="rId5"/>
    <p:sldId id="260" r:id="rId6"/>
    <p:sldId id="259" r:id="rId7"/>
    <p:sldId id="258" r:id="rId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8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Dr. Martina Rengers, Federal Statistical Office FSO, </a:t>
            </a:r>
            <a:r>
              <a:rPr lang="de-DE" dirty="0" smtClean="0"/>
              <a:t>Germany</a:t>
            </a:r>
            <a:r>
              <a:rPr lang="de-DE" dirty="0"/>
              <a:t>, </a:t>
            </a:r>
            <a:r>
              <a:rPr lang="de-DE" dirty="0" smtClean="0"/>
              <a:t>martina.rengers@destatis.de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time, underemployment and overemployment: two different data sources with contradictory results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June 28, 2018 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Speed </a:t>
            </a:r>
            <a:r>
              <a:rPr lang="de-DE" dirty="0"/>
              <a:t>T</a:t>
            </a:r>
            <a:r>
              <a:rPr lang="de-DE" dirty="0" smtClean="0"/>
              <a:t>alk Session 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404000"/>
            <a:ext cx="3555814" cy="4661068"/>
          </a:xfrm>
        </p:spPr>
        <p:txBody>
          <a:bodyPr>
            <a:normAutofit/>
          </a:bodyPr>
          <a:lstStyle/>
          <a:p>
            <a:pPr>
              <a:buSzPct val="150000"/>
            </a:pPr>
            <a:r>
              <a:rPr lang="en-GB" sz="1300" dirty="0"/>
              <a:t>answers in the </a:t>
            </a:r>
            <a:r>
              <a:rPr lang="en-GB" sz="1300" u="sng" dirty="0"/>
              <a:t>microcensus</a:t>
            </a:r>
            <a:r>
              <a:rPr lang="en-GB" sz="1300" dirty="0"/>
              <a:t> (</a:t>
            </a:r>
            <a:r>
              <a:rPr lang="en-GB" sz="1300" dirty="0">
                <a:solidFill>
                  <a:srgbClr val="CE1531"/>
                </a:solidFill>
              </a:rPr>
              <a:t>MZ</a:t>
            </a:r>
            <a:r>
              <a:rPr lang="en-GB" sz="1300" dirty="0"/>
              <a:t>) and </a:t>
            </a:r>
            <a:r>
              <a:rPr lang="en-GB" sz="1300" u="sng" dirty="0"/>
              <a:t>Socio-Economic Panel</a:t>
            </a:r>
            <a:r>
              <a:rPr lang="en-GB" sz="1300" dirty="0"/>
              <a:t> (</a:t>
            </a:r>
            <a:r>
              <a:rPr lang="en-GB" sz="1300" dirty="0">
                <a:solidFill>
                  <a:srgbClr val="CE1531"/>
                </a:solidFill>
              </a:rPr>
              <a:t>SOEP</a:t>
            </a:r>
            <a:r>
              <a:rPr lang="en-GB" sz="1300" dirty="0" smtClean="0"/>
              <a:t>) for 2015</a:t>
            </a:r>
            <a:endParaRPr lang="en-GB" sz="1300" dirty="0"/>
          </a:p>
          <a:p>
            <a:pPr>
              <a:spcAft>
                <a:spcPts val="500"/>
              </a:spcAft>
              <a:buSzPct val="150000"/>
            </a:pPr>
            <a:r>
              <a:rPr lang="en-GB" sz="1300" dirty="0" smtClean="0"/>
              <a:t>persons in employment aged 20 to 64 years, after microcensus-SOEP adjustments</a:t>
            </a:r>
          </a:p>
          <a:p>
            <a:pPr marL="187325" indent="-187325">
              <a:spcAft>
                <a:spcPts val="500"/>
              </a:spcAft>
              <a:buSzPct val="150000"/>
            </a:pPr>
            <a:r>
              <a:rPr lang="en-GB" sz="1300" dirty="0" smtClean="0"/>
              <a:t> </a:t>
            </a:r>
            <a:r>
              <a:rPr lang="en-GB" sz="1300" dirty="0" smtClean="0">
                <a:solidFill>
                  <a:srgbClr val="CE1531"/>
                </a:solidFill>
              </a:rPr>
              <a:t>MZ</a:t>
            </a:r>
          </a:p>
          <a:p>
            <a:pPr marL="446088" lvl="1" indent="-179388">
              <a:spcBef>
                <a:spcPts val="400"/>
              </a:spcBef>
              <a:spcAft>
                <a:spcPts val="500"/>
              </a:spcAft>
              <a:buSzPct val="150000"/>
            </a:pPr>
            <a:r>
              <a:rPr lang="en-GB" sz="1300" dirty="0" smtClean="0"/>
              <a:t>representative household survey of Federal Statistical Office Germany (</a:t>
            </a:r>
            <a:r>
              <a:rPr lang="en-GB" sz="1300" dirty="0" err="1" smtClean="0"/>
              <a:t>Destatis</a:t>
            </a:r>
            <a:r>
              <a:rPr lang="en-GB" sz="1300" dirty="0" smtClean="0"/>
              <a:t>)</a:t>
            </a:r>
          </a:p>
          <a:p>
            <a:pPr marL="446088" lvl="1" indent="-179388">
              <a:spcBef>
                <a:spcPts val="400"/>
              </a:spcBef>
              <a:spcAft>
                <a:spcPts val="500"/>
              </a:spcAft>
              <a:buSzPct val="150000"/>
            </a:pPr>
            <a:r>
              <a:rPr lang="en-GB" sz="1300" dirty="0" smtClean="0"/>
              <a:t>approximately 1% of population selected every year</a:t>
            </a:r>
          </a:p>
          <a:p>
            <a:pPr marL="446088" lvl="1" indent="-179388">
              <a:spcBef>
                <a:spcPts val="400"/>
              </a:spcBef>
              <a:spcAft>
                <a:spcPts val="500"/>
              </a:spcAft>
              <a:buSzPct val="150000"/>
            </a:pPr>
            <a:r>
              <a:rPr lang="en-GB" sz="1300" dirty="0" smtClean="0"/>
              <a:t>in 2015: </a:t>
            </a:r>
            <a:r>
              <a:rPr lang="en-GB" sz="1300" u="sng" dirty="0" smtClean="0"/>
              <a:t>691,000 persons</a:t>
            </a:r>
            <a:r>
              <a:rPr lang="en-GB" sz="1300" dirty="0" smtClean="0"/>
              <a:t> in 342,600 households were interviewed</a:t>
            </a:r>
          </a:p>
          <a:p>
            <a:pPr marL="0" indent="-190500">
              <a:spcAft>
                <a:spcPts val="500"/>
              </a:spcAft>
              <a:buSzPct val="150000"/>
            </a:pPr>
            <a:r>
              <a:rPr lang="en-GB" sz="1300" dirty="0"/>
              <a:t> </a:t>
            </a:r>
            <a:r>
              <a:rPr lang="en-GB" sz="1300" dirty="0" smtClean="0">
                <a:solidFill>
                  <a:srgbClr val="CE1531"/>
                </a:solidFill>
              </a:rPr>
              <a:t>SOEP</a:t>
            </a:r>
            <a:endParaRPr lang="en-GB" sz="1300" dirty="0" smtClean="0"/>
          </a:p>
          <a:p>
            <a:pPr marL="457200" lvl="1" indent="-190500">
              <a:spcBef>
                <a:spcPts val="400"/>
              </a:spcBef>
              <a:spcAft>
                <a:spcPts val="500"/>
              </a:spcAft>
              <a:buSzPct val="150000"/>
            </a:pPr>
            <a:r>
              <a:rPr lang="en-GB" sz="1300" dirty="0" smtClean="0"/>
              <a:t>longitudinal household survey of German Institute for Economic Research (DIW Berlin)</a:t>
            </a:r>
          </a:p>
          <a:p>
            <a:pPr marL="457200" lvl="1" indent="-190500">
              <a:spcBef>
                <a:spcPts val="400"/>
              </a:spcBef>
              <a:spcAft>
                <a:spcPts val="500"/>
              </a:spcAft>
              <a:buSzPct val="150000"/>
            </a:pPr>
            <a:r>
              <a:rPr lang="en-GB" sz="1300" dirty="0" smtClean="0"/>
              <a:t>currently </a:t>
            </a:r>
            <a:r>
              <a:rPr lang="en-GB" sz="1300" u="sng" dirty="0" smtClean="0"/>
              <a:t>30,000 respondents</a:t>
            </a:r>
            <a:r>
              <a:rPr lang="en-GB" sz="1300" dirty="0" smtClean="0"/>
              <a:t> in 11,000 households are interviewed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Longer or shorter working hours?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169599" y="1101389"/>
            <a:ext cx="325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Working-time preferences 2015 in %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012" y="1409166"/>
            <a:ext cx="457962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98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questionnaires: MZ </a:t>
            </a:r>
            <a:r>
              <a:rPr lang="en-GB" dirty="0"/>
              <a:t>vs. SOEP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00" y="1526400"/>
            <a:ext cx="7105650" cy="431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20800" y="1166400"/>
            <a:ext cx="759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Order of questions about working time and working-time preferences (2015)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3273511" cy="4597401"/>
          </a:xfrm>
        </p:spPr>
        <p:txBody>
          <a:bodyPr>
            <a:normAutofit/>
          </a:bodyPr>
          <a:lstStyle/>
          <a:p>
            <a:pPr>
              <a:buSzPct val="150000"/>
            </a:pPr>
            <a:r>
              <a:rPr lang="en-GB" sz="1400" u="sng" dirty="0" smtClean="0"/>
              <a:t>SOEP questionnaire</a:t>
            </a:r>
            <a:r>
              <a:rPr lang="en-GB" sz="1400" dirty="0" smtClean="0"/>
              <a:t> direct question about the desired working hours </a:t>
            </a:r>
            <a:r>
              <a:rPr lang="en-GB" sz="1400" b="1" dirty="0" smtClean="0">
                <a:solidFill>
                  <a:srgbClr val="CE1531"/>
                </a:solidFill>
              </a:rPr>
              <a:t>without</a:t>
            </a:r>
            <a:r>
              <a:rPr lang="en-GB" sz="1400" dirty="0" smtClean="0"/>
              <a:t> a preceding filter question</a:t>
            </a:r>
          </a:p>
          <a:p>
            <a:pPr>
              <a:spcAft>
                <a:spcPts val="600"/>
              </a:spcAft>
              <a:buSzPct val="150000"/>
            </a:pPr>
            <a:r>
              <a:rPr lang="en-GB" sz="1400" u="sng" dirty="0" err="1" smtClean="0"/>
              <a:t>FiD</a:t>
            </a:r>
            <a:r>
              <a:rPr lang="en-GB" sz="1400" u="sng" dirty="0" smtClean="0"/>
              <a:t> questionnaire from 2010-2013 </a:t>
            </a:r>
            <a:r>
              <a:rPr lang="en-GB" sz="1400" dirty="0" smtClean="0"/>
              <a:t>with the following </a:t>
            </a:r>
            <a:r>
              <a:rPr lang="en-GB" sz="1400" b="1" dirty="0" smtClean="0">
                <a:solidFill>
                  <a:srgbClr val="CE1531"/>
                </a:solidFill>
              </a:rPr>
              <a:t>preceding filter question</a:t>
            </a:r>
            <a:r>
              <a:rPr lang="en-GB" sz="1400" dirty="0" smtClean="0"/>
              <a:t>:</a:t>
            </a:r>
            <a:br>
              <a:rPr lang="en-GB" sz="1400" dirty="0" smtClean="0"/>
            </a:br>
            <a:r>
              <a:rPr lang="en-GB" sz="1400" dirty="0" smtClean="0"/>
              <a:t>If you could choose your own working hours, taking into account that your income would change according to the number of hours:</a:t>
            </a:r>
            <a:br>
              <a:rPr lang="en-GB" sz="1400" dirty="0" smtClean="0"/>
            </a:br>
            <a:r>
              <a:rPr lang="en-US" sz="1400" dirty="0"/>
              <a:t>Would you rather reduce, increase or maintain your working hours</a:t>
            </a:r>
            <a:r>
              <a:rPr lang="en-US" sz="1400" dirty="0" smtClean="0"/>
              <a:t>?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maintain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reduce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increase</a:t>
            </a:r>
          </a:p>
          <a:p>
            <a:r>
              <a:rPr lang="en-US" sz="1400" u="sng" dirty="0" err="1" smtClean="0"/>
              <a:t>FiD</a:t>
            </a:r>
            <a:r>
              <a:rPr lang="en-US" sz="1400" u="sng" dirty="0" smtClean="0"/>
              <a:t> in 2014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CE1531"/>
                </a:solidFill>
              </a:rPr>
              <a:t>without</a:t>
            </a:r>
            <a:r>
              <a:rPr lang="en-US" sz="1400" dirty="0" smtClean="0"/>
              <a:t> a preceding filter question: </a:t>
            </a:r>
            <a:r>
              <a:rPr lang="en-US" sz="1400" dirty="0" err="1" smtClean="0"/>
              <a:t>FiD</a:t>
            </a:r>
            <a:r>
              <a:rPr lang="en-US" sz="1400" dirty="0"/>
              <a:t> </a:t>
            </a:r>
            <a:r>
              <a:rPr lang="en-US" sz="1400" dirty="0" smtClean="0"/>
              <a:t>survey was integrated into the SOEP with identical wording as in the SOEP questionnaire</a:t>
            </a:r>
            <a:endParaRPr lang="en-GB" sz="24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reasons of contractictory results </a:t>
            </a:r>
            <a:r>
              <a:rPr lang="en-GB" dirty="0" smtClean="0"/>
              <a:t>(1)</a:t>
            </a:r>
            <a:br>
              <a:rPr lang="en-GB" dirty="0" smtClean="0"/>
            </a:br>
            <a:r>
              <a:rPr lang="en-GB" dirty="0" smtClean="0"/>
              <a:t>– preceding filter question –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3893697" y="1578895"/>
            <a:ext cx="4942205" cy="401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3273511" cy="4597401"/>
          </a:xfrm>
        </p:spPr>
        <p:txBody>
          <a:bodyPr>
            <a:normAutofit/>
          </a:bodyPr>
          <a:lstStyle/>
          <a:p>
            <a:pPr>
              <a:buSzPct val="150000"/>
            </a:pPr>
            <a:r>
              <a:rPr lang="en-GB" sz="1400" u="sng" dirty="0" smtClean="0"/>
              <a:t>SOEP questionnaire</a:t>
            </a:r>
            <a:r>
              <a:rPr lang="en-GB" sz="1400" dirty="0" smtClean="0"/>
              <a:t> direct question about the desired working hours </a:t>
            </a:r>
            <a:r>
              <a:rPr lang="en-GB" sz="1400" b="1" dirty="0" smtClean="0">
                <a:solidFill>
                  <a:srgbClr val="CE1531"/>
                </a:solidFill>
              </a:rPr>
              <a:t>without</a:t>
            </a:r>
            <a:r>
              <a:rPr lang="en-GB" sz="1400" dirty="0" smtClean="0"/>
              <a:t> a preceding filter question</a:t>
            </a:r>
          </a:p>
          <a:p>
            <a:pPr>
              <a:spcAft>
                <a:spcPts val="600"/>
              </a:spcAft>
              <a:buSzPct val="150000"/>
            </a:pPr>
            <a:r>
              <a:rPr lang="en-GB" sz="1400" u="sng" dirty="0" err="1" smtClean="0"/>
              <a:t>FiD</a:t>
            </a:r>
            <a:r>
              <a:rPr lang="en-GB" sz="1400" u="sng" dirty="0" smtClean="0"/>
              <a:t> questionnaire from 2010-2013 </a:t>
            </a:r>
            <a:r>
              <a:rPr lang="en-GB" sz="1400" dirty="0" smtClean="0"/>
              <a:t>with the following </a:t>
            </a:r>
            <a:r>
              <a:rPr lang="en-GB" sz="1400" b="1" dirty="0" smtClean="0">
                <a:solidFill>
                  <a:srgbClr val="CE1531"/>
                </a:solidFill>
              </a:rPr>
              <a:t>preceding filter question</a:t>
            </a:r>
            <a:r>
              <a:rPr lang="en-GB" sz="1400" dirty="0" smtClean="0"/>
              <a:t>:</a:t>
            </a:r>
            <a:br>
              <a:rPr lang="en-GB" sz="1400" dirty="0" smtClean="0"/>
            </a:br>
            <a:r>
              <a:rPr lang="en-GB" sz="1400" dirty="0" smtClean="0"/>
              <a:t>If you could choose your own working hours, taking into account that your income would change according to the number of hours:</a:t>
            </a:r>
            <a:br>
              <a:rPr lang="en-GB" sz="1400" dirty="0" smtClean="0"/>
            </a:br>
            <a:r>
              <a:rPr lang="en-US" sz="1400" dirty="0"/>
              <a:t>Would you rather reduce, increase or maintain your working hours</a:t>
            </a:r>
            <a:r>
              <a:rPr lang="en-US" sz="1400" dirty="0" smtClean="0"/>
              <a:t>?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maintain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reduce</a:t>
            </a:r>
          </a:p>
          <a:p>
            <a:pPr lvl="1">
              <a:buFont typeface="Wingdings" panose="05000000000000000000" pitchFamily="2" charset="2"/>
              <a:buChar char=""/>
            </a:pPr>
            <a:r>
              <a:rPr lang="en-US" sz="1400" dirty="0" smtClean="0"/>
              <a:t>increase</a:t>
            </a:r>
          </a:p>
          <a:p>
            <a:r>
              <a:rPr lang="en-US" sz="1400" u="sng" dirty="0" err="1" smtClean="0"/>
              <a:t>FiD</a:t>
            </a:r>
            <a:r>
              <a:rPr lang="en-US" sz="1400" u="sng" dirty="0" smtClean="0"/>
              <a:t> in 2014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CE1531"/>
                </a:solidFill>
              </a:rPr>
              <a:t>without</a:t>
            </a:r>
            <a:r>
              <a:rPr lang="en-US" sz="1400" dirty="0" smtClean="0"/>
              <a:t> a preceding filter question: </a:t>
            </a:r>
            <a:r>
              <a:rPr lang="en-US" sz="1400" dirty="0" err="1" smtClean="0"/>
              <a:t>FiD</a:t>
            </a:r>
            <a:r>
              <a:rPr lang="en-US" sz="1400" dirty="0"/>
              <a:t> </a:t>
            </a:r>
            <a:r>
              <a:rPr lang="en-US" sz="1400" dirty="0" smtClean="0"/>
              <a:t>survey was integrated into the SOEP with identical wording as in the SOEP questionnaire</a:t>
            </a:r>
            <a:endParaRPr lang="en-GB" sz="24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reasons of contractictory results </a:t>
            </a:r>
            <a:r>
              <a:rPr lang="en-GB" dirty="0" smtClean="0"/>
              <a:t>(1)</a:t>
            </a:r>
            <a:br>
              <a:rPr lang="en-GB" dirty="0" smtClean="0"/>
            </a:br>
            <a:r>
              <a:rPr lang="en-GB" dirty="0" smtClean="0"/>
              <a:t>– preceding filter question –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3893697" y="1578895"/>
            <a:ext cx="4942205" cy="401701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 bwMode="auto">
          <a:xfrm>
            <a:off x="5564343" y="2685048"/>
            <a:ext cx="612000" cy="2160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MetaNormalLF-Roman" pitchFamily="34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5545293" y="3352998"/>
            <a:ext cx="612000" cy="2160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MetaNormalLF-Roman" pitchFamily="34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459343" y="4016298"/>
            <a:ext cx="612000" cy="2160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MetaNormalLF-Roman" pitchFamily="34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631018" y="2014548"/>
            <a:ext cx="612000" cy="2160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MetaNormalLF-Roman" pitchFamily="34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5583393" y="4662873"/>
            <a:ext cx="2124000" cy="2520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MetaNormalLF-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reasons of contractictory results (2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smtClean="0"/>
              <a:t>– other important aspects </a:t>
            </a:r>
            <a:r>
              <a:rPr lang="en-GB" dirty="0"/>
              <a:t>–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Autofit/>
          </a:bodyPr>
          <a:lstStyle/>
          <a:p>
            <a:r>
              <a:rPr lang="en-GB" dirty="0" smtClean="0"/>
              <a:t>Sequence </a:t>
            </a:r>
            <a:r>
              <a:rPr lang="en-GB" dirty="0"/>
              <a:t>of questions and recording of different working </a:t>
            </a:r>
            <a:r>
              <a:rPr lang="en-GB" dirty="0" smtClean="0"/>
              <a:t>hours</a:t>
            </a:r>
          </a:p>
          <a:p>
            <a:pPr lvl="1"/>
            <a:r>
              <a:rPr lang="en-GB" sz="1600" dirty="0" smtClean="0"/>
              <a:t>asking for </a:t>
            </a:r>
            <a:r>
              <a:rPr lang="en-GB" sz="1600" cap="small" dirty="0" err="1" smtClean="0"/>
              <a:t>hwusual</a:t>
            </a:r>
            <a:r>
              <a:rPr lang="en-GB" sz="1600" cap="small" dirty="0" smtClean="0"/>
              <a:t> </a:t>
            </a:r>
            <a:r>
              <a:rPr lang="en-GB" sz="1600" dirty="0" smtClean="0"/>
              <a:t>after </a:t>
            </a:r>
            <a:r>
              <a:rPr lang="en-GB" sz="1600" cap="small" dirty="0" err="1" smtClean="0"/>
              <a:t>hwcontract</a:t>
            </a:r>
            <a:r>
              <a:rPr lang="en-GB" sz="1600" dirty="0" smtClean="0"/>
              <a:t> can lead to an </a:t>
            </a:r>
            <a:r>
              <a:rPr lang="en-GB" sz="1600" dirty="0" smtClean="0">
                <a:solidFill>
                  <a:srgbClr val="CE1531"/>
                </a:solidFill>
              </a:rPr>
              <a:t>overestimation of </a:t>
            </a:r>
            <a:r>
              <a:rPr lang="en-GB" sz="1600" cap="small" dirty="0" err="1" smtClean="0">
                <a:solidFill>
                  <a:srgbClr val="CE1531"/>
                </a:solidFill>
              </a:rPr>
              <a:t>hwusual</a:t>
            </a:r>
            <a:r>
              <a:rPr lang="en-GB" sz="1600" dirty="0" smtClean="0"/>
              <a:t> and, as a result, lead to a </a:t>
            </a:r>
            <a:r>
              <a:rPr lang="en-GB" sz="1600" dirty="0" smtClean="0">
                <a:solidFill>
                  <a:srgbClr val="CE1531"/>
                </a:solidFill>
              </a:rPr>
              <a:t>higher share of overemployment </a:t>
            </a:r>
            <a:r>
              <a:rPr lang="en-GB" sz="1600" dirty="0" smtClean="0"/>
              <a:t>when calculating working-time wishes by the difference </a:t>
            </a:r>
            <a:r>
              <a:rPr lang="en-GB" sz="1600" cap="small" dirty="0" err="1" smtClean="0">
                <a:solidFill>
                  <a:srgbClr val="CE1531"/>
                </a:solidFill>
              </a:rPr>
              <a:t>hwwish</a:t>
            </a:r>
            <a:r>
              <a:rPr lang="en-GB" sz="1600" cap="small" dirty="0" smtClean="0">
                <a:solidFill>
                  <a:srgbClr val="CE1531"/>
                </a:solidFill>
              </a:rPr>
              <a:t> – </a:t>
            </a:r>
            <a:r>
              <a:rPr lang="en-GB" sz="1600" cap="small" dirty="0" err="1" smtClean="0">
                <a:solidFill>
                  <a:srgbClr val="CE1531"/>
                </a:solidFill>
              </a:rPr>
              <a:t>hwusual</a:t>
            </a:r>
            <a:endParaRPr lang="en-GB" sz="1600" cap="small" dirty="0" smtClean="0">
              <a:solidFill>
                <a:srgbClr val="CE1531"/>
              </a:solidFill>
            </a:endParaRPr>
          </a:p>
          <a:p>
            <a:pPr lvl="1"/>
            <a:r>
              <a:rPr lang="en-GB" sz="1600" dirty="0" smtClean="0"/>
              <a:t>in the SOEP survey the ratio of overemployment to underemployment in all persons with working time discrepancies changed from 80:20 to 55:46 by using </a:t>
            </a:r>
            <a:r>
              <a:rPr lang="en-GB" sz="1600" cap="small" dirty="0" err="1">
                <a:solidFill>
                  <a:srgbClr val="CE1531"/>
                </a:solidFill>
              </a:rPr>
              <a:t>hwwish</a:t>
            </a:r>
            <a:r>
              <a:rPr lang="en-GB" sz="1600" cap="small" dirty="0">
                <a:solidFill>
                  <a:srgbClr val="CE1531"/>
                </a:solidFill>
              </a:rPr>
              <a:t> – </a:t>
            </a:r>
            <a:r>
              <a:rPr lang="en-GB" sz="1600" cap="small" dirty="0" err="1" smtClean="0">
                <a:solidFill>
                  <a:srgbClr val="CE1531"/>
                </a:solidFill>
              </a:rPr>
              <a:t>hwcontract</a:t>
            </a:r>
            <a:endParaRPr lang="en-GB" sz="1600" dirty="0">
              <a:solidFill>
                <a:srgbClr val="CE1531"/>
              </a:solidFill>
            </a:endParaRPr>
          </a:p>
          <a:p>
            <a:r>
              <a:rPr lang="en-GB" dirty="0" smtClean="0"/>
              <a:t>Explicit reference to changes in earnings</a:t>
            </a:r>
          </a:p>
          <a:p>
            <a:pPr lvl="1"/>
            <a:r>
              <a:rPr lang="en-GB" sz="1600" dirty="0" smtClean="0"/>
              <a:t>previous studies in the microcensus MZ showed that the wording “</a:t>
            </a:r>
            <a:r>
              <a:rPr lang="en-GB" sz="1600" dirty="0" smtClean="0">
                <a:solidFill>
                  <a:srgbClr val="CE1531"/>
                </a:solidFill>
              </a:rPr>
              <a:t>with a corresponding increase in earnings</a:t>
            </a:r>
            <a:r>
              <a:rPr lang="en-GB" sz="1600" dirty="0" smtClean="0"/>
              <a:t>” encourage people to formulate a desire to work more hours</a:t>
            </a:r>
          </a:p>
          <a:p>
            <a:pPr lvl="1"/>
            <a:r>
              <a:rPr lang="en-GB" sz="1600" dirty="0" smtClean="0"/>
              <a:t>before 2008 this explicit reference to a corresponding increase in earnings was not included; the change in the question wording lead to an </a:t>
            </a:r>
            <a:r>
              <a:rPr lang="en-GB" sz="1600" dirty="0" smtClean="0">
                <a:solidFill>
                  <a:srgbClr val="CE1531"/>
                </a:solidFill>
              </a:rPr>
              <a:t>increase of underemployment</a:t>
            </a:r>
          </a:p>
          <a:p>
            <a:pPr lvl="1"/>
            <a:r>
              <a:rPr lang="en-GB" sz="1600" dirty="0" smtClean="0"/>
              <a:t>no studies about a corresponding effect for </a:t>
            </a:r>
            <a:r>
              <a:rPr lang="en-GB" sz="1600" dirty="0" smtClean="0">
                <a:solidFill>
                  <a:srgbClr val="CE1531"/>
                </a:solidFill>
              </a:rPr>
              <a:t>overemployment</a:t>
            </a:r>
            <a:r>
              <a:rPr lang="en-GB" sz="1600" dirty="0" smtClean="0"/>
              <a:t> as the question was incorporated only in 2008 and has included an explicit reference to a </a:t>
            </a:r>
            <a:r>
              <a:rPr lang="en-GB" sz="1600" dirty="0" smtClean="0">
                <a:solidFill>
                  <a:srgbClr val="CE1531"/>
                </a:solidFill>
              </a:rPr>
              <a:t>corresponding loss in earnings </a:t>
            </a:r>
            <a:r>
              <a:rPr lang="en-GB" sz="1600" dirty="0" smtClean="0"/>
              <a:t>from the beginning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262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time, underemployment and overemployment: two different data sources with contradictory results</a:t>
            </a:r>
            <a:endParaRPr lang="en-GB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dirty="0" smtClean="0"/>
              <a:t>Dr. Martina Rengers, Federal Statistical Office FSO, Germany, martina.rengers@destatis.de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410</Words>
  <Application>Microsoft Office PowerPoint</Application>
  <PresentationFormat>Pokaz na ekranie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MetaNormalLF-Roman</vt:lpstr>
      <vt:lpstr>Wingdings</vt:lpstr>
      <vt:lpstr>Motyw pakietu Office</vt:lpstr>
      <vt:lpstr>Working time, underemployment and overemployment: two different data sources with contradictory results</vt:lpstr>
      <vt:lpstr>Longer or shorter working hours?</vt:lpstr>
      <vt:lpstr>Different questionnaires: MZ vs. SOEP</vt:lpstr>
      <vt:lpstr>Main reasons of contractictory results (1) – preceding filter question –</vt:lpstr>
      <vt:lpstr>Main reasons of contractictory results (1) – preceding filter question –</vt:lpstr>
      <vt:lpstr>Main reasons of contractictory results (2) – other important aspects –</vt:lpstr>
      <vt:lpstr>Working time, underemployment and overemployment: two different data sources with contradictory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Kowacka Anna</cp:lastModifiedBy>
  <cp:revision>58</cp:revision>
  <cp:lastPrinted>2018-06-07T16:33:05Z</cp:lastPrinted>
  <dcterms:created xsi:type="dcterms:W3CDTF">2018-02-27T07:40:59Z</dcterms:created>
  <dcterms:modified xsi:type="dcterms:W3CDTF">2018-06-08T06:25:16Z</dcterms:modified>
</cp:coreProperties>
</file>