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1" r:id="rId3"/>
    <p:sldId id="262" r:id="rId4"/>
    <p:sldId id="264" r:id="rId5"/>
    <p:sldId id="265" r:id="rId6"/>
    <p:sldId id="269" r:id="rId7"/>
    <p:sldId id="268" r:id="rId8"/>
    <p:sldId id="267" r:id="rId9"/>
    <p:sldId id="270" r:id="rId10"/>
    <p:sldId id="266" r:id="rId11"/>
    <p:sldId id="272" r:id="rId12"/>
    <p:sldId id="273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21.06.2018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21.06.2018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Contents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t>21.06.2018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alentina.todorova@stat.gov.mk" TargetMode="External"/><Relationship Id="rId2" Type="http://schemas.openxmlformats.org/officeDocument/2006/relationships/hyperlink" Target="mailto:biljana.karajovanovic@stat.gov.m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valentina.todorova@stat.gov.mk" TargetMode="External"/><Relationship Id="rId2" Type="http://schemas.openxmlformats.org/officeDocument/2006/relationships/hyperlink" Target="mailto:biljana.karajovanovic@stat.gov.mk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dirty="0"/>
              <a:t>Biljana Ristevska Karajovanovic,</a:t>
            </a:r>
            <a:r>
              <a:rPr lang="en-US" dirty="0"/>
              <a:t> </a:t>
            </a:r>
            <a:r>
              <a:rPr lang="pl-PL" dirty="0"/>
              <a:t>State Statistical Office of the Republic of Macedonia (SSO), </a:t>
            </a:r>
            <a:r>
              <a:rPr lang="pl-PL" dirty="0">
                <a:hlinkClick r:id="rId2"/>
              </a:rPr>
              <a:t>biljana.karajovanovic@stat.gov.mk</a:t>
            </a:r>
            <a:endParaRPr lang="en-US" dirty="0"/>
          </a:p>
          <a:p>
            <a:r>
              <a:rPr lang="pl-PL" dirty="0"/>
              <a:t>Valentina Todorova Hristovska, State Statistical Office of the Republic of Macedonia (SSO), </a:t>
            </a:r>
            <a:r>
              <a:rPr lang="pl-PL" dirty="0">
                <a:hlinkClick r:id="rId3"/>
              </a:rPr>
              <a:t>valentina.todorova@stat.gov.mk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27609" y="2751514"/>
            <a:ext cx="7886700" cy="13248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IMPROVED QUALITY IN STATISTICAL PRODUCTION BY USING STANDARD PROCESSES IN PHASES DESIGN, BUILD AND COLLECT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28 June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r"/>
            <a:endParaRPr lang="en-US" dirty="0" smtClean="0"/>
          </a:p>
          <a:p>
            <a:pPr algn="r"/>
            <a:r>
              <a:rPr lang="en-US" dirty="0" smtClean="0"/>
              <a:t>Speed </a:t>
            </a:r>
            <a:r>
              <a:rPr lang="en-US" dirty="0"/>
              <a:t>Talk Session </a:t>
            </a:r>
            <a:r>
              <a:rPr lang="en-US" dirty="0"/>
              <a:t>9</a:t>
            </a:r>
            <a:endParaRPr lang="pl-PL" dirty="0"/>
          </a:p>
          <a:p>
            <a:pPr algn="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25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</a:t>
            </a:r>
            <a:r>
              <a:rPr lang="pl-PL" dirty="0" smtClean="0"/>
              <a:t>onducting </a:t>
            </a:r>
            <a:r>
              <a:rPr lang="pl-PL" dirty="0"/>
              <a:t>the collection process according to defined dates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81" y="1516063"/>
            <a:ext cx="7672837" cy="4541837"/>
          </a:xfrm>
        </p:spPr>
      </p:pic>
      <p:sp>
        <p:nvSpPr>
          <p:cNvPr id="7" name="Rectangle 6"/>
          <p:cNvSpPr/>
          <p:nvPr/>
        </p:nvSpPr>
        <p:spPr>
          <a:xfrm>
            <a:off x="735581" y="1516063"/>
            <a:ext cx="7776652" cy="4541837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4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Improve </a:t>
            </a:r>
            <a:r>
              <a:rPr lang="en-US" sz="2400" dirty="0"/>
              <a:t>the </a:t>
            </a:r>
            <a:r>
              <a:rPr lang="en-US" sz="2400" dirty="0" smtClean="0"/>
              <a:t>eSTAT system </a:t>
            </a:r>
            <a:r>
              <a:rPr lang="en-US" sz="2400" dirty="0"/>
              <a:t>with updated and additional </a:t>
            </a:r>
            <a:r>
              <a:rPr lang="en-US" sz="2400" dirty="0" smtClean="0"/>
              <a:t>functionalities</a:t>
            </a:r>
          </a:p>
          <a:p>
            <a:r>
              <a:rPr lang="en-US" sz="2400" dirty="0"/>
              <a:t>Extend web survey data collection to encompass different user needs</a:t>
            </a:r>
          </a:p>
          <a:p>
            <a:r>
              <a:rPr lang="en-US" sz="2400" dirty="0" smtClean="0"/>
              <a:t>Continuous work on standardization </a:t>
            </a:r>
            <a:r>
              <a:rPr lang="en-US" sz="2400" dirty="0"/>
              <a:t>of metadata</a:t>
            </a:r>
          </a:p>
          <a:p>
            <a:r>
              <a:rPr lang="en-US" sz="2400" dirty="0" smtClean="0"/>
              <a:t>Keep in line </a:t>
            </a:r>
            <a:r>
              <a:rPr lang="en-US" sz="2400" dirty="0"/>
              <a:t>with new ICT developments and challenges addressed by </a:t>
            </a:r>
            <a:r>
              <a:rPr lang="en-US" sz="2400" dirty="0" smtClean="0"/>
              <a:t>web-based </a:t>
            </a:r>
            <a:r>
              <a:rPr lang="en-US" sz="2400" dirty="0"/>
              <a:t>surveys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851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IMPROVED QUALITY IN STATISTICAL PRODUCTION BY USING STANDARD PROCESSES IN PHASES DESIGN, BUILD AND COLLECT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Biljana Ristevska Karajovanovic,</a:t>
            </a:r>
            <a:r>
              <a:rPr lang="en-US" dirty="0"/>
              <a:t> </a:t>
            </a:r>
            <a:r>
              <a:rPr lang="pl-PL" dirty="0"/>
              <a:t>State Statistical Office of the Republic of Macedonia (SSO), </a:t>
            </a:r>
            <a:r>
              <a:rPr lang="pl-PL" dirty="0">
                <a:hlinkClick r:id="rId2"/>
              </a:rPr>
              <a:t>biljana.karajovanovic@stat.gov.mk</a:t>
            </a:r>
            <a:endParaRPr lang="en-US" dirty="0"/>
          </a:p>
          <a:p>
            <a:r>
              <a:rPr lang="pl-PL" dirty="0"/>
              <a:t>Valentina Todorova Hristovska, State Statistical Office of the Republic of Macedonia (SSO), </a:t>
            </a:r>
            <a:r>
              <a:rPr lang="pl-PL" dirty="0">
                <a:hlinkClick r:id="rId3"/>
              </a:rPr>
              <a:t>valentina.todorova@stat.gov.mk</a:t>
            </a:r>
            <a:endParaRPr lang="pl-PL" dirty="0"/>
          </a:p>
          <a:p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Thank You for Your Attention!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719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W</a:t>
            </a:r>
            <a:r>
              <a:rPr lang="pl-PL" dirty="0" smtClean="0"/>
              <a:t>eb </a:t>
            </a:r>
            <a:r>
              <a:rPr lang="en-US" dirty="0"/>
              <a:t>D</a:t>
            </a:r>
            <a:r>
              <a:rPr lang="pl-PL" dirty="0" smtClean="0"/>
              <a:t>ata </a:t>
            </a:r>
            <a:r>
              <a:rPr lang="en-US" dirty="0"/>
              <a:t>C</a:t>
            </a:r>
            <a:r>
              <a:rPr lang="pl-PL" dirty="0" smtClean="0"/>
              <a:t>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 </a:t>
            </a:r>
            <a:r>
              <a:rPr lang="en-US" sz="2400" dirty="0"/>
              <a:t>costs for administrative and field work</a:t>
            </a:r>
          </a:p>
          <a:p>
            <a:r>
              <a:rPr lang="en-US" sz="2400" dirty="0"/>
              <a:t>Real-time data transfer and immediate access to results</a:t>
            </a:r>
          </a:p>
          <a:p>
            <a:r>
              <a:rPr lang="en-US" sz="2400" dirty="0" smtClean="0"/>
              <a:t>Real-time validation and increased </a:t>
            </a:r>
            <a:r>
              <a:rPr lang="en-US" sz="2400" dirty="0"/>
              <a:t>response quality</a:t>
            </a:r>
          </a:p>
          <a:p>
            <a:r>
              <a:rPr lang="en-US" sz="2400" dirty="0"/>
              <a:t>Reduced constraints of time and place of surveying</a:t>
            </a:r>
          </a:p>
          <a:p>
            <a:r>
              <a:rPr lang="en-US" sz="2400" dirty="0" smtClean="0"/>
              <a:t>Ease </a:t>
            </a:r>
            <a:r>
              <a:rPr lang="en-US" sz="2400" dirty="0"/>
              <a:t>of </a:t>
            </a:r>
            <a:r>
              <a:rPr lang="en-US" sz="2400" dirty="0" smtClean="0"/>
              <a:t>reaching a </a:t>
            </a:r>
            <a:r>
              <a:rPr lang="en-US" sz="2400" dirty="0"/>
              <a:t>large number of potential </a:t>
            </a:r>
            <a:r>
              <a:rPr lang="en-US" sz="2400" dirty="0" smtClean="0"/>
              <a:t>respondents</a:t>
            </a:r>
          </a:p>
          <a:p>
            <a:r>
              <a:rPr lang="en-US" sz="2400" dirty="0"/>
              <a:t>Broad range of supported ICT </a:t>
            </a:r>
            <a:r>
              <a:rPr lang="en-US" sz="2400" dirty="0" smtClean="0"/>
              <a:t>devices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stablishment </a:t>
            </a:r>
            <a:r>
              <a:rPr lang="en-US" sz="2400" dirty="0"/>
              <a:t>of Metadata repository</a:t>
            </a:r>
          </a:p>
        </p:txBody>
      </p:sp>
    </p:spTree>
    <p:extLst>
      <p:ext uri="{BB962C8B-B14F-4D97-AF65-F5344CB8AC3E}">
        <p14:creationId xmlns:p14="http://schemas.microsoft.com/office/powerpoint/2010/main" val="5778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eSTAT </a:t>
            </a:r>
            <a:r>
              <a:rPr lang="en-US" dirty="0"/>
              <a:t>–</a:t>
            </a:r>
            <a:r>
              <a:rPr lang="pl-PL" dirty="0"/>
              <a:t> </a:t>
            </a:r>
            <a:r>
              <a:rPr lang="en-US" dirty="0"/>
              <a:t>system for </a:t>
            </a:r>
            <a:r>
              <a:rPr lang="pl-PL" dirty="0"/>
              <a:t>single standardization production line for all </a:t>
            </a:r>
            <a:r>
              <a:rPr lang="pl-PL" dirty="0" smtClean="0"/>
              <a:t>surveys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Web forms based on metadata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96515"/>
            <a:ext cx="3868340" cy="36845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Elementary variable-single response</a:t>
            </a:r>
          </a:p>
          <a:p>
            <a:r>
              <a:rPr lang="en-US" dirty="0" smtClean="0"/>
              <a:t>Multidimensional variable-set of answers</a:t>
            </a:r>
          </a:p>
          <a:p>
            <a:r>
              <a:rPr lang="en-US" dirty="0" smtClean="0"/>
              <a:t>Code lists and classifications</a:t>
            </a:r>
          </a:p>
          <a:p>
            <a:r>
              <a:rPr lang="en-US" dirty="0" smtClean="0"/>
              <a:t>Standardized validation rules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On-line data collection process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49" y="2596515"/>
            <a:ext cx="3887391" cy="3684588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sz="2800" dirty="0"/>
              <a:t>O</a:t>
            </a:r>
            <a:r>
              <a:rPr lang="pl-PL" sz="2800" dirty="0"/>
              <a:t>rganization of the collection process</a:t>
            </a:r>
            <a:r>
              <a:rPr lang="en-US" sz="2800" dirty="0"/>
              <a:t>-S</a:t>
            </a:r>
            <a:r>
              <a:rPr lang="pl-PL" sz="2800" dirty="0"/>
              <a:t>tatistical </a:t>
            </a:r>
            <a:r>
              <a:rPr lang="pl-PL" sz="2800" dirty="0" smtClean="0"/>
              <a:t>Task</a:t>
            </a:r>
            <a:endParaRPr lang="en-US" sz="2800" dirty="0" smtClean="0"/>
          </a:p>
          <a:p>
            <a:pPr marL="228600" lvl="1">
              <a:spcBef>
                <a:spcPts val="1000"/>
              </a:spcBef>
            </a:pPr>
            <a:r>
              <a:rPr lang="pl-PL" sz="2800" dirty="0" smtClean="0"/>
              <a:t>List</a:t>
            </a:r>
            <a:r>
              <a:rPr lang="en-US" sz="2800" dirty="0" smtClean="0"/>
              <a:t>-</a:t>
            </a:r>
            <a:r>
              <a:rPr lang="pl-PL" sz="2800" dirty="0" smtClean="0"/>
              <a:t>based </a:t>
            </a:r>
            <a:r>
              <a:rPr lang="pl-PL" sz="2800" dirty="0"/>
              <a:t>web </a:t>
            </a:r>
            <a:r>
              <a:rPr lang="pl-PL" sz="2800" dirty="0" smtClean="0"/>
              <a:t>surveys</a:t>
            </a:r>
            <a:endParaRPr lang="en-US" sz="2800" dirty="0" smtClean="0"/>
          </a:p>
          <a:p>
            <a:pPr marL="228600" lvl="1">
              <a:spcBef>
                <a:spcPts val="1000"/>
              </a:spcBef>
            </a:pPr>
            <a:r>
              <a:rPr lang="en-GB" sz="2800" dirty="0"/>
              <a:t>Automated communication with </a:t>
            </a:r>
            <a:r>
              <a:rPr lang="pl-PL" sz="2800" dirty="0"/>
              <a:t>respondents</a:t>
            </a:r>
            <a:endParaRPr lang="en-US" sz="2800" dirty="0"/>
          </a:p>
          <a:p>
            <a:pPr marL="0" lvl="1" indent="0">
              <a:spcBef>
                <a:spcPts val="1000"/>
              </a:spcBef>
              <a:buNone/>
            </a:pPr>
            <a:endParaRPr lang="en-US" dirty="0"/>
          </a:p>
          <a:p>
            <a:pPr marL="228600" lvl="1">
              <a:spcBef>
                <a:spcPts val="100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08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and Multidimensional </a:t>
            </a:r>
            <a:r>
              <a:rPr lang="en-US" dirty="0"/>
              <a:t>V</a:t>
            </a:r>
            <a:r>
              <a:rPr lang="en-US" dirty="0" smtClean="0"/>
              <a:t>ariable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813" y="1323117"/>
            <a:ext cx="5312393" cy="45418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21813" y="1313796"/>
            <a:ext cx="5494992" cy="467276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90" y="3184230"/>
            <a:ext cx="1814183" cy="369332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multidimensional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>
            <a:off x="1898073" y="3368896"/>
            <a:ext cx="92374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8655" y="1851777"/>
            <a:ext cx="1579418" cy="369332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elementary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>
          <a:xfrm>
            <a:off x="1898073" y="2036443"/>
            <a:ext cx="92374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3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Two-dimensional  Matrix 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85428"/>
            <a:ext cx="7886700" cy="3350102"/>
          </a:xfrm>
        </p:spPr>
      </p:pic>
      <p:sp>
        <p:nvSpPr>
          <p:cNvPr id="5" name="Rectangle 4"/>
          <p:cNvSpPr/>
          <p:nvPr/>
        </p:nvSpPr>
        <p:spPr>
          <a:xfrm>
            <a:off x="628650" y="1885428"/>
            <a:ext cx="7886700" cy="3432659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0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Validation Rule - </a:t>
            </a:r>
            <a:r>
              <a:rPr lang="pl-PL" dirty="0"/>
              <a:t>Hierarchical </a:t>
            </a:r>
            <a:r>
              <a:rPr lang="en-US" dirty="0" smtClean="0"/>
              <a:t>R</a:t>
            </a:r>
            <a:r>
              <a:rPr lang="pl-PL" dirty="0" smtClean="0"/>
              <a:t>elationship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945" y="1516063"/>
            <a:ext cx="4382109" cy="4541837"/>
          </a:xfrm>
          <a:prstGeom prst="rect">
            <a:avLst/>
          </a:prstGeom>
          <a:ln w="1905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171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On-line Validation </a:t>
            </a:r>
            <a:r>
              <a:rPr lang="en-US" dirty="0"/>
              <a:t>R</a:t>
            </a:r>
            <a:r>
              <a:rPr lang="en-US" dirty="0" smtClean="0"/>
              <a:t>ules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802" y="1549314"/>
            <a:ext cx="6364548" cy="4541837"/>
          </a:xfrm>
          <a:prstGeom prst="rect">
            <a:avLst/>
          </a:prstGeom>
          <a:ln w="1905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66255" y="4962698"/>
            <a:ext cx="1579418" cy="369332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rror message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745673" y="5145580"/>
            <a:ext cx="204493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Participation of </a:t>
            </a:r>
            <a:r>
              <a:rPr lang="en-US" dirty="0"/>
              <a:t>R</a:t>
            </a:r>
            <a:r>
              <a:rPr lang="en-US" dirty="0" smtClean="0"/>
              <a:t>espondent in Surveys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613" y="1504605"/>
            <a:ext cx="6442774" cy="4553296"/>
          </a:xfrm>
          <a:prstGeom prst="rect">
            <a:avLst/>
          </a:prstGeom>
          <a:ln w="1905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511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espondent Dashboard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027" y="1574786"/>
            <a:ext cx="5628575" cy="4541837"/>
          </a:xfrm>
          <a:prstGeom prst="rect">
            <a:avLst/>
          </a:prstGeom>
          <a:ln w="1905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66255" y="4434191"/>
            <a:ext cx="1579418" cy="369332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notifications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>
            <a:off x="1745673" y="4618857"/>
            <a:ext cx="1006354" cy="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6255" y="1969223"/>
            <a:ext cx="1614372" cy="64633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web questionnaires</a:t>
            </a:r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>
          <a:xfrm>
            <a:off x="1780627" y="2292389"/>
            <a:ext cx="9714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89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1138</TotalTime>
  <Words>293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Motyw pakietu Office</vt:lpstr>
      <vt:lpstr>IMPROVED QUALITY IN STATISTICAL PRODUCTION BY USING STANDARD PROCESSES IN PHASES DESIGN, BUILD AND COLLECT</vt:lpstr>
      <vt:lpstr>  Web Data Collection</vt:lpstr>
      <vt:lpstr>eSTAT – system for single standardization production line for all surveys </vt:lpstr>
      <vt:lpstr>Elementary and Multidimensional Variable</vt:lpstr>
      <vt:lpstr>Two-dimensional  Matrix  </vt:lpstr>
      <vt:lpstr>Validation Rule - Hierarchical Relationship </vt:lpstr>
      <vt:lpstr> On-line Validation Rules</vt:lpstr>
      <vt:lpstr>Participation of Respondent in Surveys</vt:lpstr>
      <vt:lpstr>Respondent Dashboard</vt:lpstr>
      <vt:lpstr>Conducting the collection process according to defined dates </vt:lpstr>
      <vt:lpstr>Conclusions</vt:lpstr>
      <vt:lpstr>IMPROVED QUALITY IN STATISTICAL PRODUCTION BY USING STANDARD PROCESSES IN PHASES DESIGN, BUILD AND COLLECT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Biljana Karajovanovic</cp:lastModifiedBy>
  <cp:revision>65</cp:revision>
  <dcterms:created xsi:type="dcterms:W3CDTF">2018-02-27T07:40:59Z</dcterms:created>
  <dcterms:modified xsi:type="dcterms:W3CDTF">2018-06-21T09:03:42Z</dcterms:modified>
</cp:coreProperties>
</file>