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2130"/>
    <a:srgbClr val="B5CBE7"/>
    <a:srgbClr val="0C53A1"/>
    <a:srgbClr val="1E1E1E"/>
    <a:srgbClr val="EF741D"/>
    <a:srgbClr val="7F8386"/>
    <a:srgbClr val="009B00"/>
    <a:srgbClr val="C83250"/>
    <a:srgbClr val="007A70"/>
    <a:srgbClr val="6E6E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21" autoAdjust="0"/>
    <p:restoredTop sz="94660"/>
  </p:normalViewPr>
  <p:slideViewPr>
    <p:cSldViewPr snapToGrid="0">
      <p:cViewPr varScale="1">
        <p:scale>
          <a:sx n="64" d="100"/>
          <a:sy n="64" d="100"/>
        </p:scale>
        <p:origin x="15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2AF5B3-27C4-4E1A-8D3C-464AD38E2648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1CD0E80-E8CC-4948-9637-2A1F906CF839}">
      <dgm:prSet phldrT="[Tekst]"/>
      <dgm:spPr>
        <a:xfrm>
          <a:off x="1839886" y="788"/>
          <a:ext cx="578040" cy="578040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pl-PL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Current</a:t>
          </a:r>
          <a:r>
            <a:rPr lang="pl-PL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pl-PL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account</a:t>
          </a:r>
          <a:endParaRPr lang="pl-PL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2CDAB528-FA9E-43F0-9FC8-E28809B59010}" type="parTrans" cxnId="{2E853A39-EFDA-47AF-BD2B-1EF3A04975F7}">
      <dgm:prSet/>
      <dgm:spPr/>
      <dgm:t>
        <a:bodyPr/>
        <a:lstStyle/>
        <a:p>
          <a:endParaRPr lang="pl-PL"/>
        </a:p>
      </dgm:t>
    </dgm:pt>
    <dgm:pt modelId="{48D6B396-DF2B-4A7B-A52E-B2F42867FB8D}" type="sibTrans" cxnId="{2E853A39-EFDA-47AF-BD2B-1EF3A04975F7}">
      <dgm:prSet/>
      <dgm:spPr>
        <a:xfrm>
          <a:off x="1961274" y="625766"/>
          <a:ext cx="335263" cy="335263"/>
        </a:xfr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pl-PL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41E14648-0BE3-407A-8CE8-B6FE675CC745}">
      <dgm:prSet phldrT="[Tekst]"/>
      <dgm:spPr>
        <a:xfrm>
          <a:off x="1839886" y="1007967"/>
          <a:ext cx="578040" cy="578040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pl-PL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Financial </a:t>
          </a:r>
          <a:r>
            <a:rPr lang="pl-PL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account</a:t>
          </a:r>
          <a:r>
            <a:rPr lang="pl-PL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+ </a:t>
          </a:r>
          <a:r>
            <a:rPr lang="pl-PL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income</a:t>
          </a:r>
          <a:endParaRPr lang="pl-PL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DA12B53E-8BE5-44BB-AC2D-32BEE8623890}" type="parTrans" cxnId="{1D0C9DF8-0F52-4237-AFE6-1C884363993B}">
      <dgm:prSet/>
      <dgm:spPr/>
      <dgm:t>
        <a:bodyPr/>
        <a:lstStyle/>
        <a:p>
          <a:endParaRPr lang="pl-PL"/>
        </a:p>
      </dgm:t>
    </dgm:pt>
    <dgm:pt modelId="{048BDED3-E0C7-418F-8724-2CA89C4ABF55}" type="sibTrans" cxnId="{1D0C9DF8-0F52-4237-AFE6-1C884363993B}">
      <dgm:prSet/>
      <dgm:spPr>
        <a:xfrm>
          <a:off x="1961274" y="1632944"/>
          <a:ext cx="335263" cy="335263"/>
        </a:xfr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pl-PL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229A6B20-FF4E-4AF6-BE3B-AE212253D5AC}">
      <dgm:prSet phldrT="[Tekst]" custT="1"/>
      <dgm:spPr>
        <a:xfrm>
          <a:off x="2764751" y="718946"/>
          <a:ext cx="1156081" cy="1156081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pl-PL" sz="1500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Agregated</a:t>
          </a:r>
          <a:r>
            <a:rPr lang="pl-PL" sz="15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data</a:t>
          </a:r>
        </a:p>
      </dgm:t>
    </dgm:pt>
    <dgm:pt modelId="{3145388D-F989-4220-ABD4-0C241C3178E7}" type="parTrans" cxnId="{EEED8185-E2DC-489E-A420-472D92B116EC}">
      <dgm:prSet/>
      <dgm:spPr/>
      <dgm:t>
        <a:bodyPr/>
        <a:lstStyle/>
        <a:p>
          <a:endParaRPr lang="pl-PL"/>
        </a:p>
      </dgm:t>
    </dgm:pt>
    <dgm:pt modelId="{9366D104-BE34-4FC3-B2C6-15128C3E9983}" type="sibTrans" cxnId="{EEED8185-E2DC-489E-A420-472D92B116EC}">
      <dgm:prSet/>
      <dgm:spPr/>
      <dgm:t>
        <a:bodyPr/>
        <a:lstStyle/>
        <a:p>
          <a:endParaRPr lang="pl-PL"/>
        </a:p>
      </dgm:t>
    </dgm:pt>
    <dgm:pt modelId="{1EE917CF-0E89-4616-8EAD-6CA0DB569406}">
      <dgm:prSet phldrT="[Tekst]"/>
      <dgm:spPr>
        <a:xfrm>
          <a:off x="1839886" y="2015145"/>
          <a:ext cx="578040" cy="578040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pl-PL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Securities</a:t>
          </a:r>
        </a:p>
      </dgm:t>
    </dgm:pt>
    <dgm:pt modelId="{14C49C08-73C9-4223-AE24-9CA7672A1799}" type="parTrans" cxnId="{99CBE5B0-F80E-4038-AB3C-656B4CE46460}">
      <dgm:prSet/>
      <dgm:spPr/>
      <dgm:t>
        <a:bodyPr/>
        <a:lstStyle/>
        <a:p>
          <a:endParaRPr lang="pl-PL"/>
        </a:p>
      </dgm:t>
    </dgm:pt>
    <dgm:pt modelId="{0E53D467-64DE-472E-A27D-E750391EC8F6}" type="sibTrans" cxnId="{99CBE5B0-F80E-4038-AB3C-656B4CE46460}">
      <dgm:prSet/>
      <dgm:spPr>
        <a:xfrm>
          <a:off x="2504633" y="1189471"/>
          <a:ext cx="183817" cy="215031"/>
        </a:xfr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pl-PL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6E44187D-2682-416A-82EC-E89336F4E46B}" type="pres">
      <dgm:prSet presAssocID="{B42AF5B3-27C4-4E1A-8D3C-464AD38E2648}" presName="Name0" presStyleCnt="0">
        <dgm:presLayoutVars>
          <dgm:dir/>
          <dgm:resizeHandles val="exact"/>
        </dgm:presLayoutVars>
      </dgm:prSet>
      <dgm:spPr/>
    </dgm:pt>
    <dgm:pt modelId="{5137163F-144B-461B-9312-29F5C5FA3B7E}" type="pres">
      <dgm:prSet presAssocID="{B42AF5B3-27C4-4E1A-8D3C-464AD38E2648}" presName="vNodes" presStyleCnt="0"/>
      <dgm:spPr/>
    </dgm:pt>
    <dgm:pt modelId="{BCCB72A6-7DA0-4B67-BB5B-12F816182EA4}" type="pres">
      <dgm:prSet presAssocID="{E1CD0E80-E8CC-4948-9637-2A1F906CF839}" presName="node" presStyleLbl="node1" presStyleIdx="0" presStyleCnt="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pl-PL"/>
        </a:p>
      </dgm:t>
    </dgm:pt>
    <dgm:pt modelId="{F0E1E626-D588-4F17-9E18-167393F7EBE2}" type="pres">
      <dgm:prSet presAssocID="{48D6B396-DF2B-4A7B-A52E-B2F42867FB8D}" presName="spacerT" presStyleCnt="0"/>
      <dgm:spPr/>
    </dgm:pt>
    <dgm:pt modelId="{9C8D0EC9-3D7A-497E-8DF7-E17768312B5C}" type="pres">
      <dgm:prSet presAssocID="{48D6B396-DF2B-4A7B-A52E-B2F42867FB8D}" presName="sibTrans" presStyleLbl="sibTrans2D1" presStyleIdx="0" presStyleCnt="3"/>
      <dgm:spPr>
        <a:prstGeom prst="mathPlus">
          <a:avLst/>
        </a:prstGeom>
      </dgm:spPr>
      <dgm:t>
        <a:bodyPr/>
        <a:lstStyle/>
        <a:p>
          <a:endParaRPr lang="pl-PL"/>
        </a:p>
      </dgm:t>
    </dgm:pt>
    <dgm:pt modelId="{53EE68D3-D80F-4C1D-9F8A-88F2C004365F}" type="pres">
      <dgm:prSet presAssocID="{48D6B396-DF2B-4A7B-A52E-B2F42867FB8D}" presName="spacerB" presStyleCnt="0"/>
      <dgm:spPr/>
    </dgm:pt>
    <dgm:pt modelId="{FFD44B8A-ACEE-4B28-860A-CBBC23CC36C8}" type="pres">
      <dgm:prSet presAssocID="{41E14648-0BE3-407A-8CE8-B6FE675CC745}" presName="node" presStyleLbl="node1" presStyleIdx="1" presStyleCnt="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pl-PL"/>
        </a:p>
      </dgm:t>
    </dgm:pt>
    <dgm:pt modelId="{EC061B01-08DA-4F53-912E-506019260803}" type="pres">
      <dgm:prSet presAssocID="{048BDED3-E0C7-418F-8724-2CA89C4ABF55}" presName="spacerT" presStyleCnt="0"/>
      <dgm:spPr/>
    </dgm:pt>
    <dgm:pt modelId="{B55296A0-E980-43CE-8489-ADD1EC69A53E}" type="pres">
      <dgm:prSet presAssocID="{048BDED3-E0C7-418F-8724-2CA89C4ABF55}" presName="sibTrans" presStyleLbl="sibTrans2D1" presStyleIdx="1" presStyleCnt="3"/>
      <dgm:spPr>
        <a:prstGeom prst="mathPlus">
          <a:avLst/>
        </a:prstGeom>
      </dgm:spPr>
      <dgm:t>
        <a:bodyPr/>
        <a:lstStyle/>
        <a:p>
          <a:endParaRPr lang="pl-PL"/>
        </a:p>
      </dgm:t>
    </dgm:pt>
    <dgm:pt modelId="{CB11124F-EB4F-48C2-AA95-CC06F9591583}" type="pres">
      <dgm:prSet presAssocID="{048BDED3-E0C7-418F-8724-2CA89C4ABF55}" presName="spacerB" presStyleCnt="0"/>
      <dgm:spPr/>
    </dgm:pt>
    <dgm:pt modelId="{516F8E46-9301-4994-A639-F0FFD3D6069D}" type="pres">
      <dgm:prSet presAssocID="{1EE917CF-0E89-4616-8EAD-6CA0DB569406}" presName="node" presStyleLbl="node1" presStyleIdx="2" presStyleCnt="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pl-PL"/>
        </a:p>
      </dgm:t>
    </dgm:pt>
    <dgm:pt modelId="{6F60B205-AC60-4327-AEC8-890BE05A07D5}" type="pres">
      <dgm:prSet presAssocID="{B42AF5B3-27C4-4E1A-8D3C-464AD38E2648}" presName="sibTransLast" presStyleLbl="sibTrans2D1" presStyleIdx="2" presStyleCnt="3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pl-PL"/>
        </a:p>
      </dgm:t>
    </dgm:pt>
    <dgm:pt modelId="{B30B9AC7-CD3C-4C59-A406-7AFD6C797977}" type="pres">
      <dgm:prSet presAssocID="{B42AF5B3-27C4-4E1A-8D3C-464AD38E2648}" presName="connectorText" presStyleLbl="sibTrans2D1" presStyleIdx="2" presStyleCnt="3"/>
      <dgm:spPr/>
      <dgm:t>
        <a:bodyPr/>
        <a:lstStyle/>
        <a:p>
          <a:endParaRPr lang="pl-PL"/>
        </a:p>
      </dgm:t>
    </dgm:pt>
    <dgm:pt modelId="{FEBA1010-8356-4596-B485-04485ED0EB32}" type="pres">
      <dgm:prSet presAssocID="{B42AF5B3-27C4-4E1A-8D3C-464AD38E2648}" presName="lastNode" presStyleLbl="node1" presStyleIdx="3" presStyleCnt="4" custScaleX="79610" custScaleY="7777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pl-PL"/>
        </a:p>
      </dgm:t>
    </dgm:pt>
  </dgm:ptLst>
  <dgm:cxnLst>
    <dgm:cxn modelId="{1D0C9DF8-0F52-4237-AFE6-1C884363993B}" srcId="{B42AF5B3-27C4-4E1A-8D3C-464AD38E2648}" destId="{41E14648-0BE3-407A-8CE8-B6FE675CC745}" srcOrd="1" destOrd="0" parTransId="{DA12B53E-8BE5-44BB-AC2D-32BEE8623890}" sibTransId="{048BDED3-E0C7-418F-8724-2CA89C4ABF55}"/>
    <dgm:cxn modelId="{5E361A50-9CC5-4030-8E49-048CF77071A6}" type="presOf" srcId="{0E53D467-64DE-472E-A27D-E750391EC8F6}" destId="{B30B9AC7-CD3C-4C59-A406-7AFD6C797977}" srcOrd="1" destOrd="0" presId="urn:microsoft.com/office/officeart/2005/8/layout/equation2"/>
    <dgm:cxn modelId="{3410CE05-13F7-42B4-932B-7E4740C04477}" type="presOf" srcId="{41E14648-0BE3-407A-8CE8-B6FE675CC745}" destId="{FFD44B8A-ACEE-4B28-860A-CBBC23CC36C8}" srcOrd="0" destOrd="0" presId="urn:microsoft.com/office/officeart/2005/8/layout/equation2"/>
    <dgm:cxn modelId="{E6372E33-1B8F-425F-9CB9-B7013C2A1A1D}" type="presOf" srcId="{048BDED3-E0C7-418F-8724-2CA89C4ABF55}" destId="{B55296A0-E980-43CE-8489-ADD1EC69A53E}" srcOrd="0" destOrd="0" presId="urn:microsoft.com/office/officeart/2005/8/layout/equation2"/>
    <dgm:cxn modelId="{06FD29D2-9DD7-4ED9-B15D-24D6AE55FF4C}" type="presOf" srcId="{48D6B396-DF2B-4A7B-A52E-B2F42867FB8D}" destId="{9C8D0EC9-3D7A-497E-8DF7-E17768312B5C}" srcOrd="0" destOrd="0" presId="urn:microsoft.com/office/officeart/2005/8/layout/equation2"/>
    <dgm:cxn modelId="{C0ED50FA-18C6-4B1D-837B-AC914C47EBF8}" type="presOf" srcId="{B42AF5B3-27C4-4E1A-8D3C-464AD38E2648}" destId="{6E44187D-2682-416A-82EC-E89336F4E46B}" srcOrd="0" destOrd="0" presId="urn:microsoft.com/office/officeart/2005/8/layout/equation2"/>
    <dgm:cxn modelId="{2E853A39-EFDA-47AF-BD2B-1EF3A04975F7}" srcId="{B42AF5B3-27C4-4E1A-8D3C-464AD38E2648}" destId="{E1CD0E80-E8CC-4948-9637-2A1F906CF839}" srcOrd="0" destOrd="0" parTransId="{2CDAB528-FA9E-43F0-9FC8-E28809B59010}" sibTransId="{48D6B396-DF2B-4A7B-A52E-B2F42867FB8D}"/>
    <dgm:cxn modelId="{6CCB924A-03B2-40D6-931F-60B7060480C9}" type="presOf" srcId="{229A6B20-FF4E-4AF6-BE3B-AE212253D5AC}" destId="{FEBA1010-8356-4596-B485-04485ED0EB32}" srcOrd="0" destOrd="0" presId="urn:microsoft.com/office/officeart/2005/8/layout/equation2"/>
    <dgm:cxn modelId="{3D038E95-62A4-4049-893F-5CFE3AB686C4}" type="presOf" srcId="{0E53D467-64DE-472E-A27D-E750391EC8F6}" destId="{6F60B205-AC60-4327-AEC8-890BE05A07D5}" srcOrd="0" destOrd="0" presId="urn:microsoft.com/office/officeart/2005/8/layout/equation2"/>
    <dgm:cxn modelId="{99CBE5B0-F80E-4038-AB3C-656B4CE46460}" srcId="{B42AF5B3-27C4-4E1A-8D3C-464AD38E2648}" destId="{1EE917CF-0E89-4616-8EAD-6CA0DB569406}" srcOrd="2" destOrd="0" parTransId="{14C49C08-73C9-4223-AE24-9CA7672A1799}" sibTransId="{0E53D467-64DE-472E-A27D-E750391EC8F6}"/>
    <dgm:cxn modelId="{EEED8185-E2DC-489E-A420-472D92B116EC}" srcId="{B42AF5B3-27C4-4E1A-8D3C-464AD38E2648}" destId="{229A6B20-FF4E-4AF6-BE3B-AE212253D5AC}" srcOrd="3" destOrd="0" parTransId="{3145388D-F989-4220-ABD4-0C241C3178E7}" sibTransId="{9366D104-BE34-4FC3-B2C6-15128C3E9983}"/>
    <dgm:cxn modelId="{CA87EC7E-4541-47E5-88FA-3C85700AB443}" type="presOf" srcId="{E1CD0E80-E8CC-4948-9637-2A1F906CF839}" destId="{BCCB72A6-7DA0-4B67-BB5B-12F816182EA4}" srcOrd="0" destOrd="0" presId="urn:microsoft.com/office/officeart/2005/8/layout/equation2"/>
    <dgm:cxn modelId="{ACF650CF-FB54-40E9-8D8A-DA3F5CFB8489}" type="presOf" srcId="{1EE917CF-0E89-4616-8EAD-6CA0DB569406}" destId="{516F8E46-9301-4994-A639-F0FFD3D6069D}" srcOrd="0" destOrd="0" presId="urn:microsoft.com/office/officeart/2005/8/layout/equation2"/>
    <dgm:cxn modelId="{30F61144-C729-4C48-82C8-3E78BF402D5E}" type="presParOf" srcId="{6E44187D-2682-416A-82EC-E89336F4E46B}" destId="{5137163F-144B-461B-9312-29F5C5FA3B7E}" srcOrd="0" destOrd="0" presId="urn:microsoft.com/office/officeart/2005/8/layout/equation2"/>
    <dgm:cxn modelId="{AD6BAFC5-D6C1-4EE7-93C2-96D40BD59C97}" type="presParOf" srcId="{5137163F-144B-461B-9312-29F5C5FA3B7E}" destId="{BCCB72A6-7DA0-4B67-BB5B-12F816182EA4}" srcOrd="0" destOrd="0" presId="urn:microsoft.com/office/officeart/2005/8/layout/equation2"/>
    <dgm:cxn modelId="{C66E25A2-6DD0-4A9E-B27C-24D0C8AA6590}" type="presParOf" srcId="{5137163F-144B-461B-9312-29F5C5FA3B7E}" destId="{F0E1E626-D588-4F17-9E18-167393F7EBE2}" srcOrd="1" destOrd="0" presId="urn:microsoft.com/office/officeart/2005/8/layout/equation2"/>
    <dgm:cxn modelId="{D70D9C92-E11A-4B15-A50C-D93A9D04D29F}" type="presParOf" srcId="{5137163F-144B-461B-9312-29F5C5FA3B7E}" destId="{9C8D0EC9-3D7A-497E-8DF7-E17768312B5C}" srcOrd="2" destOrd="0" presId="urn:microsoft.com/office/officeart/2005/8/layout/equation2"/>
    <dgm:cxn modelId="{E9DE8BCE-963C-4AB8-B96D-B7E9188A508F}" type="presParOf" srcId="{5137163F-144B-461B-9312-29F5C5FA3B7E}" destId="{53EE68D3-D80F-4C1D-9F8A-88F2C004365F}" srcOrd="3" destOrd="0" presId="urn:microsoft.com/office/officeart/2005/8/layout/equation2"/>
    <dgm:cxn modelId="{474A3F45-F116-4CC9-9D79-8B60CCAEC6D8}" type="presParOf" srcId="{5137163F-144B-461B-9312-29F5C5FA3B7E}" destId="{FFD44B8A-ACEE-4B28-860A-CBBC23CC36C8}" srcOrd="4" destOrd="0" presId="urn:microsoft.com/office/officeart/2005/8/layout/equation2"/>
    <dgm:cxn modelId="{10CCF8E8-AE7C-4EC1-BD24-6192E65E26FA}" type="presParOf" srcId="{5137163F-144B-461B-9312-29F5C5FA3B7E}" destId="{EC061B01-08DA-4F53-912E-506019260803}" srcOrd="5" destOrd="0" presId="urn:microsoft.com/office/officeart/2005/8/layout/equation2"/>
    <dgm:cxn modelId="{6176E10D-1441-42FD-8109-366BF313C10C}" type="presParOf" srcId="{5137163F-144B-461B-9312-29F5C5FA3B7E}" destId="{B55296A0-E980-43CE-8489-ADD1EC69A53E}" srcOrd="6" destOrd="0" presId="urn:microsoft.com/office/officeart/2005/8/layout/equation2"/>
    <dgm:cxn modelId="{5880D8E5-21C4-4957-A60B-8A0BF51957B2}" type="presParOf" srcId="{5137163F-144B-461B-9312-29F5C5FA3B7E}" destId="{CB11124F-EB4F-48C2-AA95-CC06F9591583}" srcOrd="7" destOrd="0" presId="urn:microsoft.com/office/officeart/2005/8/layout/equation2"/>
    <dgm:cxn modelId="{914A58DB-80C6-4626-BBDC-FA4828D96A77}" type="presParOf" srcId="{5137163F-144B-461B-9312-29F5C5FA3B7E}" destId="{516F8E46-9301-4994-A639-F0FFD3D6069D}" srcOrd="8" destOrd="0" presId="urn:microsoft.com/office/officeart/2005/8/layout/equation2"/>
    <dgm:cxn modelId="{6AF5F941-33CC-4518-AB9A-8BF2F32270FC}" type="presParOf" srcId="{6E44187D-2682-416A-82EC-E89336F4E46B}" destId="{6F60B205-AC60-4327-AEC8-890BE05A07D5}" srcOrd="1" destOrd="0" presId="urn:microsoft.com/office/officeart/2005/8/layout/equation2"/>
    <dgm:cxn modelId="{94EBCB2E-8BE8-4E8F-A3A0-7B9684A85872}" type="presParOf" srcId="{6F60B205-AC60-4327-AEC8-890BE05A07D5}" destId="{B30B9AC7-CD3C-4C59-A406-7AFD6C797977}" srcOrd="0" destOrd="0" presId="urn:microsoft.com/office/officeart/2005/8/layout/equation2"/>
    <dgm:cxn modelId="{5E5EFA0F-7A1C-47D5-93B9-66A62EF1642C}" type="presParOf" srcId="{6E44187D-2682-416A-82EC-E89336F4E46B}" destId="{FEBA1010-8356-4596-B485-04485ED0EB32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CB72A6-7DA0-4B67-BB5B-12F816182EA4}">
      <dsp:nvSpPr>
        <dsp:cNvPr id="0" name=""/>
        <dsp:cNvSpPr/>
      </dsp:nvSpPr>
      <dsp:spPr>
        <a:xfrm>
          <a:off x="116632" y="123"/>
          <a:ext cx="786129" cy="786129"/>
        </a:xfrm>
        <a:prstGeom prst="ellips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Current</a:t>
          </a:r>
          <a:r>
            <a:rPr lang="pl-PL" sz="1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pl-PL" sz="1000" kern="1200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account</a:t>
          </a:r>
          <a:endParaRPr lang="pl-PL" sz="10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231758" y="115249"/>
        <a:ext cx="555877" cy="555877"/>
      </dsp:txXfrm>
    </dsp:sp>
    <dsp:sp modelId="{9C8D0EC9-3D7A-497E-8DF7-E17768312B5C}">
      <dsp:nvSpPr>
        <dsp:cNvPr id="0" name=""/>
        <dsp:cNvSpPr/>
      </dsp:nvSpPr>
      <dsp:spPr>
        <a:xfrm>
          <a:off x="281719" y="850085"/>
          <a:ext cx="455954" cy="455954"/>
        </a:xfrm>
        <a:prstGeom prst="mathPlus">
          <a:avLst/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42156" y="1024442"/>
        <a:ext cx="335080" cy="107240"/>
      </dsp:txXfrm>
    </dsp:sp>
    <dsp:sp modelId="{FFD44B8A-ACEE-4B28-860A-CBBC23CC36C8}">
      <dsp:nvSpPr>
        <dsp:cNvPr id="0" name=""/>
        <dsp:cNvSpPr/>
      </dsp:nvSpPr>
      <dsp:spPr>
        <a:xfrm>
          <a:off x="116632" y="1369874"/>
          <a:ext cx="786129" cy="786129"/>
        </a:xfrm>
        <a:prstGeom prst="ellips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Financial </a:t>
          </a:r>
          <a:r>
            <a:rPr lang="pl-PL" sz="1000" kern="1200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account</a:t>
          </a:r>
          <a:r>
            <a:rPr lang="pl-PL" sz="1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+ </a:t>
          </a:r>
          <a:r>
            <a:rPr lang="pl-PL" sz="1000" kern="1200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income</a:t>
          </a:r>
          <a:endParaRPr lang="pl-PL" sz="10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231758" y="1485000"/>
        <a:ext cx="555877" cy="555877"/>
      </dsp:txXfrm>
    </dsp:sp>
    <dsp:sp modelId="{B55296A0-E980-43CE-8489-ADD1EC69A53E}">
      <dsp:nvSpPr>
        <dsp:cNvPr id="0" name=""/>
        <dsp:cNvSpPr/>
      </dsp:nvSpPr>
      <dsp:spPr>
        <a:xfrm>
          <a:off x="281719" y="2219837"/>
          <a:ext cx="455954" cy="455954"/>
        </a:xfrm>
        <a:prstGeom prst="mathPlus">
          <a:avLst/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42156" y="2394194"/>
        <a:ext cx="335080" cy="107240"/>
      </dsp:txXfrm>
    </dsp:sp>
    <dsp:sp modelId="{516F8E46-9301-4994-A639-F0FFD3D6069D}">
      <dsp:nvSpPr>
        <dsp:cNvPr id="0" name=""/>
        <dsp:cNvSpPr/>
      </dsp:nvSpPr>
      <dsp:spPr>
        <a:xfrm>
          <a:off x="116632" y="2739625"/>
          <a:ext cx="786129" cy="786129"/>
        </a:xfrm>
        <a:prstGeom prst="ellips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Securities</a:t>
          </a:r>
        </a:p>
      </dsp:txBody>
      <dsp:txXfrm>
        <a:off x="231758" y="2854751"/>
        <a:ext cx="555877" cy="555877"/>
      </dsp:txXfrm>
    </dsp:sp>
    <dsp:sp modelId="{6F60B205-AC60-4327-AEC8-890BE05A07D5}">
      <dsp:nvSpPr>
        <dsp:cNvPr id="0" name=""/>
        <dsp:cNvSpPr/>
      </dsp:nvSpPr>
      <dsp:spPr>
        <a:xfrm>
          <a:off x="1020681" y="1616718"/>
          <a:ext cx="249989" cy="292440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8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1020681" y="1675206"/>
        <a:ext cx="174992" cy="175464"/>
      </dsp:txXfrm>
    </dsp:sp>
    <dsp:sp modelId="{FEBA1010-8356-4596-B485-04485ED0EB32}">
      <dsp:nvSpPr>
        <dsp:cNvPr id="0" name=""/>
        <dsp:cNvSpPr/>
      </dsp:nvSpPr>
      <dsp:spPr>
        <a:xfrm>
          <a:off x="1374439" y="1151527"/>
          <a:ext cx="1251674" cy="1222823"/>
        </a:xfrm>
        <a:prstGeom prst="ellips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Agregated</a:t>
          </a:r>
          <a:r>
            <a:rPr lang="pl-PL" sz="15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data</a:t>
          </a:r>
        </a:p>
      </dsp:txBody>
      <dsp:txXfrm>
        <a:off x="1557742" y="1330605"/>
        <a:ext cx="885068" cy="8646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7B4F4-062F-4544-A097-176A749630B4}" type="datetimeFigureOut">
              <a:rPr lang="pl-PL" smtClean="0"/>
              <a:t>2018-06-26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C0071-2EF9-4BF6-A344-1E56AD66A3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323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A2DB5-776D-4695-BEAB-6FC29B98A4D8}" type="datetimeFigureOut">
              <a:rPr lang="pl-PL" smtClean="0"/>
              <a:t>2018-06-26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750A6-06B1-4346-A60C-D77334274F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96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50312"/>
            <a:ext cx="7886700" cy="707499"/>
          </a:xfrm>
        </p:spPr>
        <p:txBody>
          <a:bodyPr>
            <a:normAutofit/>
          </a:bodyPr>
          <a:lstStyle>
            <a:lvl1pPr marL="0" indent="0" algn="just">
              <a:buNone/>
              <a:defRPr sz="1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2659592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560483"/>
            <a:ext cx="1913467" cy="48472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Date</a:t>
            </a:r>
            <a:endParaRPr lang="pl-PL" dirty="0"/>
          </a:p>
        </p:txBody>
      </p:sp>
      <p:sp>
        <p:nvSpPr>
          <p:cNvPr id="27" name="Symbol zastępczy tekstu 26"/>
          <p:cNvSpPr>
            <a:spLocks noGrp="1"/>
          </p:cNvSpPr>
          <p:nvPr>
            <p:ph type="body" sz="quarter" idx="11" hasCustomPrompt="1"/>
          </p:nvPr>
        </p:nvSpPr>
        <p:spPr>
          <a:xfrm>
            <a:off x="6392334" y="5560483"/>
            <a:ext cx="2180166" cy="48472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Number</a:t>
            </a:r>
            <a:r>
              <a:rPr lang="pl-PL" dirty="0" smtClean="0"/>
              <a:t> of </a:t>
            </a:r>
            <a:r>
              <a:rPr lang="pl-PL" dirty="0" err="1" smtClean="0"/>
              <a:t>session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7078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5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71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71006"/>
          </a:xfrm>
        </p:spPr>
        <p:txBody>
          <a:bodyPr>
            <a:normAutofit/>
          </a:bodyPr>
          <a:lstStyle>
            <a:lvl1pPr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515533"/>
            <a:ext cx="7886700" cy="4542892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Contents</a:t>
            </a:r>
            <a:r>
              <a:rPr lang="pl-PL" dirty="0" smtClean="0"/>
              <a:t> 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3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31743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3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50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559853"/>
            <a:ext cx="7886700" cy="109960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16441"/>
            <a:ext cx="7886700" cy="1020759"/>
          </a:xfrm>
        </p:spPr>
        <p:txBody>
          <a:bodyPr>
            <a:normAutofit/>
          </a:bodyPr>
          <a:lstStyle>
            <a:lvl1pPr marL="0" indent="0" algn="just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622545"/>
            <a:ext cx="7886700" cy="108585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Thanks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6165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904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34828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060618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7D7F-A023-424B-974B-F4C0B6097A2F}" type="datetimeFigureOut">
              <a:rPr lang="pl-PL" smtClean="0"/>
              <a:t>2018-06-26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B976-3ADC-43D2-8EDD-B92081B1DE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59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awel.michalik@nbp.p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pawel.michalik@nbp.p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Paweł Michalik, Narodowy Bank Polski, </a:t>
            </a:r>
            <a:r>
              <a:rPr lang="pl-PL" dirty="0" smtClean="0">
                <a:hlinkClick r:id="rId2"/>
              </a:rPr>
              <a:t>pawel.michalik@nbp.pl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BoP</a:t>
            </a:r>
            <a:r>
              <a:rPr lang="en-US" dirty="0"/>
              <a:t> quality management in Poland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l-PL" dirty="0" err="1" smtClean="0"/>
              <a:t>June</a:t>
            </a:r>
            <a:r>
              <a:rPr lang="pl-PL" dirty="0" smtClean="0"/>
              <a:t> 27, 2018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dirty="0" err="1" smtClean="0"/>
              <a:t>Session</a:t>
            </a:r>
            <a:r>
              <a:rPr lang="pl-PL" dirty="0" smtClean="0"/>
              <a:t> 08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25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116" y="2173263"/>
            <a:ext cx="1104030" cy="3159811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BoP</a:t>
            </a:r>
            <a:r>
              <a:rPr lang="pl-PL" dirty="0"/>
              <a:t> </a:t>
            </a:r>
            <a:r>
              <a:rPr lang="pl-PL" dirty="0" err="1"/>
              <a:t>Quality</a:t>
            </a:r>
            <a:r>
              <a:rPr lang="pl-PL"/>
              <a:t>: Data Collection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428046" y="1236133"/>
            <a:ext cx="1818038" cy="796853"/>
          </a:xfrm>
          <a:prstGeom prst="rect">
            <a:avLst/>
          </a:prstGeom>
          <a:solidFill>
            <a:srgbClr val="0C53A1"/>
          </a:solidFill>
          <a:ln>
            <a:solidFill>
              <a:srgbClr val="00695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NBP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428046" y="5039561"/>
            <a:ext cx="1818038" cy="796853"/>
          </a:xfrm>
          <a:prstGeom prst="rect">
            <a:avLst/>
          </a:prstGeom>
          <a:solidFill>
            <a:srgbClr val="EF741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Reporter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Łącznik prosty ze strzałką 4"/>
          <p:cNvCxnSpPr>
            <a:stCxn id="4" idx="0"/>
            <a:endCxn id="3" idx="2"/>
          </p:cNvCxnSpPr>
          <p:nvPr/>
        </p:nvCxnSpPr>
        <p:spPr>
          <a:xfrm flipV="1">
            <a:off x="4337065" y="2032986"/>
            <a:ext cx="0" cy="3006575"/>
          </a:xfrm>
          <a:prstGeom prst="straightConnector1">
            <a:avLst/>
          </a:prstGeom>
          <a:ln w="50800">
            <a:solidFill>
              <a:srgbClr val="6E6E7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zakrzywiony 5"/>
          <p:cNvCxnSpPr>
            <a:stCxn id="3" idx="1"/>
            <a:endCxn id="4" idx="1"/>
          </p:cNvCxnSpPr>
          <p:nvPr/>
        </p:nvCxnSpPr>
        <p:spPr>
          <a:xfrm rot="10800000" flipV="1">
            <a:off x="3428046" y="1634560"/>
            <a:ext cx="12700" cy="3803428"/>
          </a:xfrm>
          <a:prstGeom prst="curvedConnector3">
            <a:avLst>
              <a:gd name="adj1" fmla="val 5513685"/>
            </a:avLst>
          </a:prstGeom>
          <a:ln w="50800">
            <a:solidFill>
              <a:srgbClr val="DD213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zakrzywiony 6"/>
          <p:cNvCxnSpPr>
            <a:stCxn id="3" idx="3"/>
            <a:endCxn id="4" idx="3"/>
          </p:cNvCxnSpPr>
          <p:nvPr/>
        </p:nvCxnSpPr>
        <p:spPr>
          <a:xfrm>
            <a:off x="5246084" y="1634560"/>
            <a:ext cx="12700" cy="3803428"/>
          </a:xfrm>
          <a:prstGeom prst="curvedConnector3">
            <a:avLst>
              <a:gd name="adj1" fmla="val 5058953"/>
            </a:avLst>
          </a:prstGeom>
          <a:ln w="50800">
            <a:solidFill>
              <a:srgbClr val="009B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3717405" y="3235892"/>
            <a:ext cx="1183908" cy="461665"/>
          </a:xfrm>
          <a:prstGeom prst="rect">
            <a:avLst/>
          </a:prstGeom>
          <a:solidFill>
            <a:srgbClr val="6E6E7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endParaRPr lang="pl-PL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6189638" y="1905802"/>
            <a:ext cx="14993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Clarity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Close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with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reporters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Training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provided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reporters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1020961" y="2032986"/>
            <a:ext cx="1794261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Sanctions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nonreporting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agents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8780" y="2032986"/>
            <a:ext cx="812160" cy="3197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42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BoP</a:t>
            </a:r>
            <a:r>
              <a:rPr lang="pl-PL" dirty="0" smtClean="0"/>
              <a:t> </a:t>
            </a:r>
            <a:r>
              <a:rPr lang="pl-PL" dirty="0" err="1" smtClean="0"/>
              <a:t>Quality</a:t>
            </a:r>
            <a:r>
              <a:rPr lang="pl-PL" dirty="0" smtClean="0"/>
              <a:t>: </a:t>
            </a:r>
            <a:r>
              <a:rPr lang="pl-PL" dirty="0" err="1" smtClean="0"/>
              <a:t>Cooperation</a:t>
            </a:r>
            <a:r>
              <a:rPr lang="pl-PL" dirty="0" smtClean="0"/>
              <a:t> on Data </a:t>
            </a:r>
            <a:r>
              <a:rPr lang="pl-PL" dirty="0" err="1" smtClean="0"/>
              <a:t>Gathering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3411529" y="2518707"/>
            <a:ext cx="2320942" cy="1200329"/>
          </a:xfrm>
          <a:prstGeom prst="rect">
            <a:avLst/>
          </a:prstGeom>
          <a:solidFill>
            <a:schemeClr val="bg1"/>
          </a:solidFill>
          <a:ln w="22225">
            <a:solidFill>
              <a:srgbClr val="7F838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err="1" smtClean="0">
                <a:solidFill>
                  <a:srgbClr val="7F83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r>
              <a:rPr lang="pl-PL" sz="2400" b="1" dirty="0" smtClean="0">
                <a:solidFill>
                  <a:srgbClr val="7F83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7F83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pl-PL" sz="2400" b="1" dirty="0" smtClean="0">
                <a:solidFill>
                  <a:srgbClr val="7F83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</a:p>
          <a:p>
            <a:pPr algn="ctr"/>
            <a:r>
              <a:rPr lang="pl-PL" sz="2400" b="1" dirty="0" smtClean="0">
                <a:solidFill>
                  <a:srgbClr val="7F83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ROW and </a:t>
            </a:r>
            <a:r>
              <a:rPr lang="pl-PL" sz="2400" b="1" dirty="0" err="1" smtClean="0">
                <a:solidFill>
                  <a:srgbClr val="7F83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BoP</a:t>
            </a:r>
            <a:endParaRPr lang="pl-PL" sz="2400" b="1" dirty="0">
              <a:solidFill>
                <a:srgbClr val="7F83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6623468" y="2720444"/>
            <a:ext cx="2007575" cy="796853"/>
          </a:xfrm>
          <a:prstGeom prst="rect">
            <a:avLst/>
          </a:prstGeom>
          <a:solidFill>
            <a:srgbClr val="0C53A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NBP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516351" y="4319200"/>
            <a:ext cx="2111298" cy="796853"/>
          </a:xfrm>
          <a:prstGeom prst="rect">
            <a:avLst/>
          </a:prstGeom>
          <a:solidFill>
            <a:srgbClr val="DD2130"/>
          </a:solidFill>
          <a:ln>
            <a:solidFill>
              <a:srgbClr val="DD213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Ministry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of Finance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702493" y="2720444"/>
            <a:ext cx="1818038" cy="796853"/>
          </a:xfrm>
          <a:prstGeom prst="rect">
            <a:avLst/>
          </a:prstGeom>
          <a:solidFill>
            <a:srgbClr val="EF741D"/>
          </a:solidFill>
          <a:ln>
            <a:solidFill>
              <a:srgbClr val="EF741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Statistics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Poland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Łącznik prosty ze strzałką 7"/>
          <p:cNvCxnSpPr>
            <a:stCxn id="4" idx="1"/>
            <a:endCxn id="3" idx="3"/>
          </p:cNvCxnSpPr>
          <p:nvPr/>
        </p:nvCxnSpPr>
        <p:spPr>
          <a:xfrm flipH="1">
            <a:off x="5732471" y="3118871"/>
            <a:ext cx="890997" cy="1"/>
          </a:xfrm>
          <a:prstGeom prst="straightConnector1">
            <a:avLst/>
          </a:prstGeom>
          <a:ln w="63500">
            <a:solidFill>
              <a:srgbClr val="0C53A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>
            <a:stCxn id="6" idx="3"/>
            <a:endCxn id="3" idx="1"/>
          </p:cNvCxnSpPr>
          <p:nvPr/>
        </p:nvCxnSpPr>
        <p:spPr>
          <a:xfrm>
            <a:off x="2520531" y="3118871"/>
            <a:ext cx="890998" cy="1"/>
          </a:xfrm>
          <a:prstGeom prst="straightConnector1">
            <a:avLst/>
          </a:prstGeom>
          <a:ln w="63500">
            <a:solidFill>
              <a:srgbClr val="EF74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>
            <a:stCxn id="5" idx="0"/>
            <a:endCxn id="3" idx="2"/>
          </p:cNvCxnSpPr>
          <p:nvPr/>
        </p:nvCxnSpPr>
        <p:spPr>
          <a:xfrm flipV="1">
            <a:off x="4572000" y="3719036"/>
            <a:ext cx="0" cy="600164"/>
          </a:xfrm>
          <a:prstGeom prst="straightConnector1">
            <a:avLst/>
          </a:prstGeom>
          <a:ln w="63500">
            <a:solidFill>
              <a:srgbClr val="DD213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rostokąt 12"/>
          <p:cNvSpPr/>
          <p:nvPr/>
        </p:nvSpPr>
        <p:spPr>
          <a:xfrm>
            <a:off x="702493" y="3517297"/>
            <a:ext cx="1818038" cy="1218328"/>
          </a:xfrm>
          <a:prstGeom prst="rect">
            <a:avLst/>
          </a:prstGeom>
          <a:solidFill>
            <a:schemeClr val="bg1"/>
          </a:solidFill>
          <a:ln>
            <a:solidFill>
              <a:srgbClr val="DD213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rgbClr val="EF74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  <a:p>
            <a:pPr algn="ctr"/>
            <a:r>
              <a:rPr lang="pl-PL" dirty="0" err="1" smtClean="0">
                <a:solidFill>
                  <a:srgbClr val="EF74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</a:t>
            </a:r>
            <a:r>
              <a:rPr lang="pl-PL" dirty="0" smtClean="0">
                <a:solidFill>
                  <a:srgbClr val="EF74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Trade</a:t>
            </a:r>
          </a:p>
          <a:p>
            <a:pPr algn="ctr"/>
            <a:r>
              <a:rPr lang="pl-PL" dirty="0" smtClean="0">
                <a:solidFill>
                  <a:srgbClr val="EF74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Services</a:t>
            </a:r>
          </a:p>
          <a:p>
            <a:pPr algn="ctr"/>
            <a:r>
              <a:rPr lang="pl-PL" dirty="0" err="1" smtClean="0">
                <a:solidFill>
                  <a:srgbClr val="EF74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endParaRPr lang="pl-PL" dirty="0">
              <a:solidFill>
                <a:srgbClr val="EF74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3516350" y="5121102"/>
            <a:ext cx="2111299" cy="963433"/>
          </a:xfrm>
          <a:prstGeom prst="rect">
            <a:avLst/>
          </a:prstGeom>
          <a:solidFill>
            <a:schemeClr val="bg1"/>
          </a:solidFill>
          <a:ln>
            <a:solidFill>
              <a:srgbClr val="DD213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rgbClr val="DD21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Extrastat</a:t>
            </a:r>
            <a:r>
              <a:rPr lang="pl-PL" dirty="0" smtClean="0">
                <a:solidFill>
                  <a:srgbClr val="DD21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l-PL" dirty="0" err="1" smtClean="0">
                <a:solidFill>
                  <a:srgbClr val="DD21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</a:t>
            </a:r>
            <a:endParaRPr lang="pl-PL" dirty="0" smtClean="0">
              <a:solidFill>
                <a:srgbClr val="DD21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dirty="0" err="1" smtClean="0">
                <a:solidFill>
                  <a:srgbClr val="DD21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Intrastat</a:t>
            </a:r>
            <a:endParaRPr lang="pl-PL" dirty="0" smtClean="0">
              <a:solidFill>
                <a:srgbClr val="DD21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dirty="0" err="1" smtClean="0">
                <a:solidFill>
                  <a:srgbClr val="DD21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endParaRPr lang="pl-PL" dirty="0">
              <a:solidFill>
                <a:srgbClr val="DD21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3620429" y="1326856"/>
            <a:ext cx="1895707" cy="796853"/>
          </a:xfrm>
          <a:prstGeom prst="rect">
            <a:avLst/>
          </a:prstGeom>
          <a:solidFill>
            <a:srgbClr val="1E1E1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President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Statistics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Poland</a:t>
            </a:r>
            <a:endParaRPr lang="pl-PL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Łącznik prosty ze strzałką 19"/>
          <p:cNvCxnSpPr>
            <a:stCxn id="18" idx="2"/>
            <a:endCxn id="3" idx="0"/>
          </p:cNvCxnSpPr>
          <p:nvPr/>
        </p:nvCxnSpPr>
        <p:spPr>
          <a:xfrm>
            <a:off x="4568283" y="2123709"/>
            <a:ext cx="3717" cy="394998"/>
          </a:xfrm>
          <a:prstGeom prst="straightConnector1">
            <a:avLst/>
          </a:prstGeom>
          <a:ln w="63500">
            <a:solidFill>
              <a:srgbClr val="1E1E1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07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BoP</a:t>
            </a:r>
            <a:r>
              <a:rPr lang="pl-PL" dirty="0" smtClean="0"/>
              <a:t> </a:t>
            </a:r>
            <a:r>
              <a:rPr lang="pl-PL" dirty="0" err="1" smtClean="0"/>
              <a:t>Quality</a:t>
            </a:r>
            <a:r>
              <a:rPr lang="pl-PL" dirty="0" smtClean="0"/>
              <a:t>: </a:t>
            </a:r>
            <a:r>
              <a:rPr lang="en-US" dirty="0" smtClean="0"/>
              <a:t>Compilation </a:t>
            </a:r>
            <a:r>
              <a:rPr lang="pl-PL" dirty="0"/>
              <a:t>P</a:t>
            </a:r>
            <a:r>
              <a:rPr lang="en-US" dirty="0" err="1" smtClean="0"/>
              <a:t>rocess</a:t>
            </a:r>
            <a:r>
              <a:rPr lang="en-US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49508" y="1681175"/>
            <a:ext cx="290257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Multisource statistics</a:t>
            </a:r>
          </a:p>
          <a:p>
            <a:pPr lvl="1"/>
            <a:r>
              <a:rPr lang="en-US" sz="2400" dirty="0"/>
              <a:t>Different approach to different data source</a:t>
            </a:r>
          </a:p>
          <a:p>
            <a:pPr lvl="1"/>
            <a:r>
              <a:rPr lang="en-US" dirty="0"/>
              <a:t>Banks and other entities collected directly by NBP requires special </a:t>
            </a:r>
            <a:r>
              <a:rPr lang="en-US" dirty="0" smtClean="0"/>
              <a:t>care</a:t>
            </a:r>
            <a:endParaRPr lang="en-US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w16se="http://schemas.microsoft.com/office/word/2015/wordml/symex" xmlns:w16cid="http://schemas.microsoft.com/office/word/2016/wordml/cid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lc="http://schemas.openxmlformats.org/drawingml/2006/lockedCanvas" id="{55F94BA2-12D7-4905-AFA2-E59073DD30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0961076"/>
              </p:ext>
            </p:extLst>
          </p:nvPr>
        </p:nvGraphicFramePr>
        <p:xfrm>
          <a:off x="4870672" y="1903142"/>
          <a:ext cx="2742747" cy="3525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3152078" y="1947746"/>
            <a:ext cx="1544010" cy="1246495"/>
          </a:xfrm>
          <a:prstGeom prst="rect">
            <a:avLst/>
          </a:prstGeom>
          <a:solidFill>
            <a:srgbClr val="5B9BD5">
              <a:hueOff val="0"/>
              <a:satOff val="0"/>
              <a:lumOff val="0"/>
            </a:srgbClr>
          </a:solidFill>
        </p:spPr>
        <p:txBody>
          <a:bodyPr wrap="square" rtlCol="0">
            <a:spAutoFit/>
          </a:bodyPr>
          <a:lstStyle/>
          <a:p>
            <a:r>
              <a:rPr lang="pl-PL" sz="1500" b="1" dirty="0" err="1" smtClean="0">
                <a:solidFill>
                  <a:srgbClr val="DD2130"/>
                </a:solidFill>
              </a:rPr>
              <a:t>Other</a:t>
            </a:r>
            <a:r>
              <a:rPr lang="pl-PL" sz="1500" b="1" dirty="0" smtClean="0">
                <a:solidFill>
                  <a:srgbClr val="DD2130"/>
                </a:solidFill>
              </a:rPr>
              <a:t> </a:t>
            </a:r>
            <a:r>
              <a:rPr lang="pl-PL" sz="1500" b="1" dirty="0" err="1" smtClean="0">
                <a:solidFill>
                  <a:srgbClr val="DD2130"/>
                </a:solidFill>
              </a:rPr>
              <a:t>sources</a:t>
            </a:r>
            <a:endParaRPr lang="pl-PL" sz="1500" b="1" dirty="0" smtClean="0">
              <a:solidFill>
                <a:srgbClr val="DD2130"/>
              </a:solidFill>
            </a:endParaRPr>
          </a:p>
          <a:p>
            <a:r>
              <a:rPr lang="pl-PL" sz="1500" dirty="0" err="1" smtClean="0">
                <a:solidFill>
                  <a:schemeClr val="bg1"/>
                </a:solidFill>
              </a:rPr>
              <a:t>Statistics</a:t>
            </a:r>
            <a:r>
              <a:rPr lang="pl-PL" sz="1500" dirty="0" smtClean="0">
                <a:solidFill>
                  <a:schemeClr val="bg1"/>
                </a:solidFill>
              </a:rPr>
              <a:t> Poland</a:t>
            </a:r>
          </a:p>
          <a:p>
            <a:r>
              <a:rPr lang="pl-PL" sz="1500" dirty="0" err="1" smtClean="0">
                <a:solidFill>
                  <a:schemeClr val="bg1"/>
                </a:solidFill>
              </a:rPr>
              <a:t>Ministry</a:t>
            </a:r>
            <a:r>
              <a:rPr lang="pl-PL" sz="1500" dirty="0" smtClean="0">
                <a:solidFill>
                  <a:schemeClr val="bg1"/>
                </a:solidFill>
              </a:rPr>
              <a:t> of Finance</a:t>
            </a:r>
          </a:p>
          <a:p>
            <a:r>
              <a:rPr lang="pl-PL" sz="1500" dirty="0" err="1" smtClean="0">
                <a:solidFill>
                  <a:schemeClr val="bg1"/>
                </a:solidFill>
              </a:rPr>
              <a:t>Other</a:t>
            </a:r>
            <a:endParaRPr lang="pl-PL" sz="1500" dirty="0">
              <a:solidFill>
                <a:schemeClr val="bg1"/>
              </a:solidFill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3152078" y="3687168"/>
            <a:ext cx="1544010" cy="1477328"/>
          </a:xfrm>
          <a:prstGeom prst="rect">
            <a:avLst/>
          </a:prstGeom>
          <a:solidFill>
            <a:srgbClr val="5B9BD5">
              <a:hueOff val="0"/>
              <a:satOff val="0"/>
              <a:lumOff val="0"/>
            </a:srgbClr>
          </a:solidFill>
        </p:spPr>
        <p:txBody>
          <a:bodyPr wrap="square" rtlCol="0">
            <a:spAutoFit/>
          </a:bodyPr>
          <a:lstStyle/>
          <a:p>
            <a:r>
              <a:rPr lang="pl-PL" sz="1500" b="1" dirty="0" smtClean="0">
                <a:solidFill>
                  <a:srgbClr val="DD2130"/>
                </a:solidFill>
              </a:rPr>
              <a:t>NBP </a:t>
            </a:r>
            <a:r>
              <a:rPr lang="pl-PL" sz="1500" b="1" dirty="0" err="1" smtClean="0">
                <a:solidFill>
                  <a:srgbClr val="DD2130"/>
                </a:solidFill>
              </a:rPr>
              <a:t>Sources</a:t>
            </a:r>
            <a:endParaRPr lang="pl-PL" sz="1500" b="1" dirty="0" smtClean="0">
              <a:solidFill>
                <a:srgbClr val="DD2130"/>
              </a:solidFill>
            </a:endParaRPr>
          </a:p>
          <a:p>
            <a:r>
              <a:rPr lang="pl-PL" sz="1500" dirty="0" smtClean="0">
                <a:solidFill>
                  <a:schemeClr val="bg1"/>
                </a:solidFill>
              </a:rPr>
              <a:t>Banks</a:t>
            </a:r>
          </a:p>
          <a:p>
            <a:r>
              <a:rPr lang="pl-PL" sz="1500" dirty="0" smtClean="0">
                <a:solidFill>
                  <a:schemeClr val="bg1"/>
                </a:solidFill>
              </a:rPr>
              <a:t>Investment </a:t>
            </a:r>
            <a:r>
              <a:rPr lang="pl-PL" sz="1500" dirty="0" err="1" smtClean="0">
                <a:solidFill>
                  <a:schemeClr val="bg1"/>
                </a:solidFill>
              </a:rPr>
              <a:t>Funds</a:t>
            </a:r>
            <a:endParaRPr lang="pl-PL" sz="1500" dirty="0" smtClean="0">
              <a:solidFill>
                <a:schemeClr val="bg1"/>
              </a:solidFill>
            </a:endParaRPr>
          </a:p>
          <a:p>
            <a:r>
              <a:rPr lang="pl-PL" sz="1500" dirty="0" err="1" smtClean="0">
                <a:solidFill>
                  <a:schemeClr val="bg1"/>
                </a:solidFill>
              </a:rPr>
              <a:t>Other</a:t>
            </a:r>
            <a:r>
              <a:rPr lang="pl-PL" sz="1500" dirty="0" smtClean="0">
                <a:solidFill>
                  <a:schemeClr val="bg1"/>
                </a:solidFill>
              </a:rPr>
              <a:t> </a:t>
            </a:r>
            <a:r>
              <a:rPr lang="pl-PL" sz="1500" dirty="0" err="1" smtClean="0">
                <a:solidFill>
                  <a:schemeClr val="bg1"/>
                </a:solidFill>
              </a:rPr>
              <a:t>entities</a:t>
            </a:r>
            <a:endParaRPr lang="pl-PL" sz="1500" dirty="0" smtClean="0">
              <a:solidFill>
                <a:schemeClr val="bg1"/>
              </a:solidFill>
            </a:endParaRPr>
          </a:p>
          <a:p>
            <a:r>
              <a:rPr lang="pl-PL" sz="1500" dirty="0" err="1" smtClean="0">
                <a:solidFill>
                  <a:schemeClr val="bg1"/>
                </a:solidFill>
              </a:rPr>
              <a:t>Foreign</a:t>
            </a:r>
            <a:r>
              <a:rPr lang="pl-PL" sz="1500" dirty="0" smtClean="0">
                <a:solidFill>
                  <a:schemeClr val="bg1"/>
                </a:solidFill>
              </a:rPr>
              <a:t> A &amp; L</a:t>
            </a:r>
            <a:endParaRPr lang="pl-PL" sz="1500" dirty="0">
              <a:solidFill>
                <a:schemeClr val="bg1"/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7865804" y="3204416"/>
            <a:ext cx="1099775" cy="923330"/>
          </a:xfrm>
          <a:prstGeom prst="rect">
            <a:avLst/>
          </a:prstGeom>
          <a:solidFill>
            <a:srgbClr val="5B9BD5">
              <a:hueOff val="0"/>
              <a:satOff val="0"/>
              <a:lumOff val="0"/>
            </a:srgbClr>
          </a:solidFill>
        </p:spPr>
        <p:txBody>
          <a:bodyPr wrap="square" rtlCol="0">
            <a:spAutoFit/>
          </a:bodyPr>
          <a:lstStyle/>
          <a:p>
            <a:r>
              <a:rPr lang="pl-PL" dirty="0" err="1" smtClean="0">
                <a:solidFill>
                  <a:schemeClr val="bg1"/>
                </a:solidFill>
              </a:rPr>
              <a:t>BoP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</a:rPr>
              <a:t>Statistical Products</a:t>
            </a:r>
            <a:endParaRPr lang="pl-PL" dirty="0">
              <a:solidFill>
                <a:schemeClr val="bg1"/>
              </a:solidFill>
            </a:endParaRPr>
          </a:p>
        </p:txBody>
      </p:sp>
      <p:grpSp>
        <p:nvGrpSpPr>
          <p:cNvPr id="16" name="Grupa 15"/>
          <p:cNvGrpSpPr/>
          <p:nvPr/>
        </p:nvGrpSpPr>
        <p:grpSpPr>
          <a:xfrm>
            <a:off x="7575920" y="3519922"/>
            <a:ext cx="187741" cy="292318"/>
            <a:chOff x="1672085" y="1633270"/>
            <a:chExt cx="252433" cy="295299"/>
          </a:xfrm>
        </p:grpSpPr>
        <p:sp>
          <p:nvSpPr>
            <p:cNvPr id="17" name="Strzałka w prawo 16"/>
            <p:cNvSpPr/>
            <p:nvPr/>
          </p:nvSpPr>
          <p:spPr>
            <a:xfrm>
              <a:off x="1672085" y="1633270"/>
              <a:ext cx="252433" cy="295299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5B9BD5">
                <a:tint val="60000"/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8" name="Strzałka w prawo 4"/>
            <p:cNvSpPr/>
            <p:nvPr/>
          </p:nvSpPr>
          <p:spPr>
            <a:xfrm>
              <a:off x="1672085" y="1692330"/>
              <a:ext cx="176703" cy="1771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800" kern="1200">
                <a:solidFill>
                  <a:sysClr val="window" lastClr="FFFFFF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9" name="Grupa 18"/>
          <p:cNvGrpSpPr/>
          <p:nvPr/>
        </p:nvGrpSpPr>
        <p:grpSpPr>
          <a:xfrm>
            <a:off x="4723192" y="2168145"/>
            <a:ext cx="249853" cy="292281"/>
            <a:chOff x="1150542" y="1616798"/>
            <a:chExt cx="249853" cy="292281"/>
          </a:xfrm>
        </p:grpSpPr>
        <p:sp>
          <p:nvSpPr>
            <p:cNvPr id="20" name="Strzałka w prawo 19"/>
            <p:cNvSpPr/>
            <p:nvPr/>
          </p:nvSpPr>
          <p:spPr>
            <a:xfrm>
              <a:off x="1150542" y="1616798"/>
              <a:ext cx="249853" cy="292281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5B9BD5">
                <a:tint val="60000"/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1" name="Strzałka w prawo 4"/>
            <p:cNvSpPr/>
            <p:nvPr/>
          </p:nvSpPr>
          <p:spPr>
            <a:xfrm>
              <a:off x="1150542" y="1675254"/>
              <a:ext cx="174897" cy="1753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800" kern="1200">
                <a:solidFill>
                  <a:sysClr val="window" lastClr="FFFFFF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2" name="Grupa 21"/>
          <p:cNvGrpSpPr/>
          <p:nvPr/>
        </p:nvGrpSpPr>
        <p:grpSpPr>
          <a:xfrm rot="20462037">
            <a:off x="4803082" y="3750898"/>
            <a:ext cx="249853" cy="292281"/>
            <a:chOff x="1150542" y="1616798"/>
            <a:chExt cx="249853" cy="292281"/>
          </a:xfrm>
        </p:grpSpPr>
        <p:sp>
          <p:nvSpPr>
            <p:cNvPr id="23" name="Strzałka w prawo 22"/>
            <p:cNvSpPr/>
            <p:nvPr/>
          </p:nvSpPr>
          <p:spPr>
            <a:xfrm>
              <a:off x="1150542" y="1616798"/>
              <a:ext cx="249853" cy="292281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5B9BD5">
                <a:tint val="60000"/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4" name="Strzałka w prawo 4"/>
            <p:cNvSpPr/>
            <p:nvPr/>
          </p:nvSpPr>
          <p:spPr>
            <a:xfrm>
              <a:off x="1150542" y="1675254"/>
              <a:ext cx="174897" cy="1753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800" kern="1200">
                <a:solidFill>
                  <a:sysClr val="window" lastClr="FFFFFF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5" name="Grupa 24"/>
          <p:cNvGrpSpPr/>
          <p:nvPr/>
        </p:nvGrpSpPr>
        <p:grpSpPr>
          <a:xfrm rot="1220462">
            <a:off x="4813132" y="4590602"/>
            <a:ext cx="249853" cy="292281"/>
            <a:chOff x="1150542" y="1616798"/>
            <a:chExt cx="249853" cy="292281"/>
          </a:xfrm>
        </p:grpSpPr>
        <p:sp>
          <p:nvSpPr>
            <p:cNvPr id="26" name="Strzałka w prawo 25"/>
            <p:cNvSpPr/>
            <p:nvPr/>
          </p:nvSpPr>
          <p:spPr>
            <a:xfrm>
              <a:off x="1150542" y="1616798"/>
              <a:ext cx="249853" cy="292281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5B9BD5">
                <a:tint val="60000"/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7" name="Strzałka w prawo 4"/>
            <p:cNvSpPr/>
            <p:nvPr/>
          </p:nvSpPr>
          <p:spPr>
            <a:xfrm>
              <a:off x="1150542" y="1675254"/>
              <a:ext cx="174897" cy="1753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800" kern="1200">
                <a:solidFill>
                  <a:sysClr val="window" lastClr="FFFFFF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551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0798D46-E455-421E-891E-666DE135A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Dissemination tools and feedback from users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7BAE849-DC0C-4F40-B03F-FB65C5B6D0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7CF5F1D2-CE6E-4B84-855B-48B77209A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r>
              <a:rPr lang="en-US" dirty="0"/>
              <a:t>External and internal users (different set of data is disseminated)</a:t>
            </a:r>
          </a:p>
          <a:p>
            <a:r>
              <a:rPr lang="en-US" dirty="0"/>
              <a:t>Feedback:</a:t>
            </a:r>
          </a:p>
          <a:p>
            <a:pPr lvl="2"/>
            <a:r>
              <a:rPr lang="en-US" dirty="0"/>
              <a:t>Relevance (</a:t>
            </a:r>
            <a:r>
              <a:rPr lang="en-US" dirty="0" err="1"/>
              <a:t>FDI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External Consistency (National Accounts)</a:t>
            </a:r>
          </a:p>
          <a:p>
            <a:pPr lvl="2"/>
            <a:r>
              <a:rPr lang="en-US" dirty="0"/>
              <a:t>Errors and omissions 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6C29DE95-1C57-4022-B02A-EC04BF6684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451552"/>
            <a:ext cx="2836718" cy="2641215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21B828D5-11BA-4892-8D13-AB4224BCAB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4092767"/>
            <a:ext cx="4666557" cy="2209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67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BoP</a:t>
            </a:r>
            <a:r>
              <a:rPr lang="en-US" dirty="0"/>
              <a:t> quality management in Poland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Paweł Michalik, Narodowy Bank Polski, </a:t>
            </a:r>
            <a:r>
              <a:rPr lang="pl-PL" dirty="0">
                <a:hlinkClick r:id="rId2"/>
              </a:rPr>
              <a:t>pawel.michalik@nbp.pl</a:t>
            </a:r>
            <a:endParaRPr lang="pl-PL" dirty="0"/>
          </a:p>
          <a:p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19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743</TotalTime>
  <Words>178</Words>
  <Application>Microsoft Office PowerPoint</Application>
  <PresentationFormat>Pokaz na ekranie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Motyw pakietu Office</vt:lpstr>
      <vt:lpstr>BoP quality management in Poland</vt:lpstr>
      <vt:lpstr>BoP Quality: Data Collection</vt:lpstr>
      <vt:lpstr>BoP Quality: Cooperation on Data Gathering</vt:lpstr>
      <vt:lpstr>BoP Quality: Compilation Process </vt:lpstr>
      <vt:lpstr>Dissemination tools and feedback from users</vt:lpstr>
      <vt:lpstr>BoP quality management in Poland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Gawlik Ryszard</dc:creator>
  <cp:lastModifiedBy>Woźniak, Rafał Sławomir</cp:lastModifiedBy>
  <cp:revision>54</cp:revision>
  <dcterms:created xsi:type="dcterms:W3CDTF">2018-02-27T07:40:59Z</dcterms:created>
  <dcterms:modified xsi:type="dcterms:W3CDTF">2018-06-26T11:04:56Z</dcterms:modified>
</cp:coreProperties>
</file>