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0" r:id="rId4"/>
    <p:sldId id="259" r:id="rId5"/>
    <p:sldId id="262" r:id="rId6"/>
    <p:sldId id="261" r:id="rId7"/>
    <p:sldId id="263" r:id="rId8"/>
    <p:sldId id="258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19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mafile01\J_Laufwerk\Work\ALLBUS-FDZ\Bruttob&#228;nder%20mit%20Kontakt%20und%20Stichprobenzugeh&#246;rigkeit\ErgParticipation%20over%20time_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ohm\Dropbox\1_Arbeit\Q2018\ErgParticipation%20over%20time_v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ohm\AppData\Roaming\Microsoft\Excel\Kopie%20von%20NRW_Dissimilarit&#228;tsindizes%2094-16%20(version%201).xlsb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lohm\Dropbox\1_Arbeit\Q2018\Kopie%20von%20NRW_Dissimilarit&#228;tsindizes%2094-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/>
              <a:t>Response Rate,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 </a:t>
            </a:r>
            <a:r>
              <a:rPr lang="de-DE" sz="1800" b="1" i="0" u="none" strike="noStrike" baseline="0" dirty="0">
                <a:effectLst/>
              </a:rPr>
              <a:t>(in %)</a:t>
            </a:r>
            <a:endParaRPr lang="de-DE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'[Diagramm in Microsoft PowerPoint]Tabelle2'!$F$6</c:f>
              <c:strCache>
                <c:ptCount val="1"/>
                <c:pt idx="0">
                  <c:v>response rate (%)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'[Diagramm in Microsoft PowerPoint]Tabelle2'!$D$7:$D$17</c:f>
              <c:numCache>
                <c:formatCode>General</c:formatCode>
                <c:ptCount val="11"/>
                <c:pt idx="0">
                  <c:v>1994</c:v>
                </c:pt>
                <c:pt idx="1">
                  <c:v>1996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cat>
          <c:val>
            <c:numRef>
              <c:f>'[Diagramm in Microsoft PowerPoint]Tabelle2'!$F$7:$F$17</c:f>
              <c:numCache>
                <c:formatCode>0</c:formatCode>
                <c:ptCount val="11"/>
                <c:pt idx="0">
                  <c:v>55.2</c:v>
                </c:pt>
                <c:pt idx="1">
                  <c:v>54.2</c:v>
                </c:pt>
                <c:pt idx="2">
                  <c:v>49.9</c:v>
                </c:pt>
                <c:pt idx="3">
                  <c:v>47.6</c:v>
                </c:pt>
                <c:pt idx="4">
                  <c:v>44.5</c:v>
                </c:pt>
                <c:pt idx="5">
                  <c:v>43</c:v>
                </c:pt>
                <c:pt idx="6">
                  <c:v>40.5</c:v>
                </c:pt>
                <c:pt idx="7">
                  <c:v>35.5</c:v>
                </c:pt>
                <c:pt idx="8">
                  <c:v>37.4</c:v>
                </c:pt>
                <c:pt idx="9">
                  <c:v>35</c:v>
                </c:pt>
                <c:pt idx="10">
                  <c:v>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9F0-4387-981A-4C297F71E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679936"/>
        <c:axId val="69087232"/>
      </c:lineChart>
      <c:catAx>
        <c:axId val="6867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087232"/>
        <c:crosses val="autoZero"/>
        <c:auto val="1"/>
        <c:lblAlgn val="ctr"/>
        <c:lblOffset val="100"/>
        <c:noMultiLvlLbl val="0"/>
      </c:catAx>
      <c:valAx>
        <c:axId val="6908723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686799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R-indicators, by year; ALLBUS 1994-2016 </a:t>
            </a:r>
          </a:p>
        </c:rich>
      </c:tx>
      <c:layout>
        <c:manualLayout>
          <c:xMode val="edge"/>
          <c:yMode val="edge"/>
          <c:x val="0.1626656100244924"/>
          <c:y val="2.481389578163771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Tabelle1!$B$344</c:f>
              <c:strCache>
                <c:ptCount val="1"/>
                <c:pt idx="0">
                  <c:v>r indicator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</c:marker>
          <c:trendline>
            <c:spPr>
              <a:ln w="19050"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trendlineType val="linear"/>
            <c:dispRSqr val="0"/>
            <c:dispEq val="0"/>
          </c:trendline>
          <c:cat>
            <c:numRef>
              <c:f>Tabelle1!$A$345:$A$355</c:f>
              <c:numCache>
                <c:formatCode>General</c:formatCode>
                <c:ptCount val="11"/>
                <c:pt idx="0">
                  <c:v>1994</c:v>
                </c:pt>
                <c:pt idx="1">
                  <c:v>1996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cat>
          <c:val>
            <c:numRef>
              <c:f>Tabelle1!$B$345:$B$355</c:f>
              <c:numCache>
                <c:formatCode>General</c:formatCode>
                <c:ptCount val="11"/>
                <c:pt idx="0">
                  <c:v>0.82891314000000005</c:v>
                </c:pt>
                <c:pt idx="1">
                  <c:v>0.86855424000000003</c:v>
                </c:pt>
                <c:pt idx="2">
                  <c:v>0.85556171000000003</c:v>
                </c:pt>
                <c:pt idx="3">
                  <c:v>0.85534511999999996</c:v>
                </c:pt>
                <c:pt idx="4">
                  <c:v>0.88286222000000003</c:v>
                </c:pt>
                <c:pt idx="5">
                  <c:v>0.88154195999999996</c:v>
                </c:pt>
                <c:pt idx="6">
                  <c:v>0.90802552999999997</c:v>
                </c:pt>
                <c:pt idx="7">
                  <c:v>0.88426223999999998</c:v>
                </c:pt>
                <c:pt idx="8">
                  <c:v>0.88213357999999997</c:v>
                </c:pt>
                <c:pt idx="9">
                  <c:v>0.89169571000000003</c:v>
                </c:pt>
                <c:pt idx="10">
                  <c:v>0.8862949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B8D-4562-8219-2A915DF68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18592"/>
        <c:axId val="69120384"/>
      </c:lineChart>
      <c:catAx>
        <c:axId val="6911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69120384"/>
        <c:crosses val="autoZero"/>
        <c:auto val="1"/>
        <c:lblAlgn val="ctr"/>
        <c:lblOffset val="100"/>
        <c:noMultiLvlLbl val="0"/>
      </c:catAx>
      <c:valAx>
        <c:axId val="69120384"/>
        <c:scaling>
          <c:orientation val="minMax"/>
          <c:max val="1"/>
          <c:min val="0.7500000000000001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691185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>
              <a:latin typeface="Arial" panose="020B0604020202020204" pitchFamily="34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400"/>
              <a:t>Conditional</a:t>
            </a:r>
            <a:r>
              <a:rPr lang="de-DE" sz="1400" baseline="0"/>
              <a:t> partial R-Indicators</a:t>
            </a:r>
            <a:br>
              <a:rPr lang="de-DE" sz="1400" baseline="0"/>
            </a:br>
            <a:r>
              <a:rPr lang="de-DE" sz="1400" baseline="0"/>
              <a:t> (linear trends, ALLBUS 1994-2016)</a:t>
            </a:r>
            <a:endParaRPr lang="de-DE" sz="14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Tabelle1!$B$558</c:f>
              <c:strCache>
                <c:ptCount val="1"/>
                <c:pt idx="0">
                  <c:v>gender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9050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xVal>
            <c:numRef>
              <c:f>Tabelle1!$C$557:$O$557</c:f>
              <c:numCache>
                <c:formatCode>General</c:formatCode>
                <c:ptCount val="13"/>
                <c:pt idx="0">
                  <c:v>1994</c:v>
                </c:pt>
                <c:pt idx="1">
                  <c:v>1996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xVal>
          <c:yVal>
            <c:numRef>
              <c:f>Tabelle1!$C$558:$O$558</c:f>
              <c:numCache>
                <c:formatCode>General</c:formatCode>
                <c:ptCount val="13"/>
                <c:pt idx="0">
                  <c:v>3.2362560999999998E-2</c:v>
                </c:pt>
                <c:pt idx="1">
                  <c:v>7.8033909999999998E-3</c:v>
                </c:pt>
                <c:pt idx="2">
                  <c:v>1.2540900000000001E-2</c:v>
                </c:pt>
                <c:pt idx="3">
                  <c:v>1.6456189999999999E-2</c:v>
                </c:pt>
                <c:pt idx="4">
                  <c:v>1.0491630300000001E-2</c:v>
                </c:pt>
                <c:pt idx="5">
                  <c:v>3.757109E-4</c:v>
                </c:pt>
                <c:pt idx="6">
                  <c:v>1.4541399999999999E-2</c:v>
                </c:pt>
                <c:pt idx="7">
                  <c:v>4.3890519999999997E-4</c:v>
                </c:pt>
                <c:pt idx="8">
                  <c:v>4.783514E-3</c:v>
                </c:pt>
                <c:pt idx="9">
                  <c:v>1.1001469999999999E-2</c:v>
                </c:pt>
                <c:pt idx="10">
                  <c:v>1.4975122E-2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7B2-4F61-9418-9596EE8FABDC}"/>
            </c:ext>
          </c:extLst>
        </c:ser>
        <c:ser>
          <c:idx val="1"/>
          <c:order val="1"/>
          <c:tx>
            <c:strRef>
              <c:f>Tabelle1!$B$559</c:f>
              <c:strCache>
                <c:ptCount val="1"/>
                <c:pt idx="0">
                  <c:v>age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9050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xVal>
            <c:numRef>
              <c:f>Tabelle1!$C$557:$O$557</c:f>
              <c:numCache>
                <c:formatCode>General</c:formatCode>
                <c:ptCount val="13"/>
                <c:pt idx="0">
                  <c:v>1994</c:v>
                </c:pt>
                <c:pt idx="1">
                  <c:v>1996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xVal>
          <c:yVal>
            <c:numRef>
              <c:f>Tabelle1!$C$559:$O$559</c:f>
              <c:numCache>
                <c:formatCode>General</c:formatCode>
                <c:ptCount val="13"/>
                <c:pt idx="0">
                  <c:v>4.4795764699999997E-2</c:v>
                </c:pt>
                <c:pt idx="1">
                  <c:v>4.7390222000000003E-2</c:v>
                </c:pt>
                <c:pt idx="2">
                  <c:v>3.5899110999999997E-2</c:v>
                </c:pt>
                <c:pt idx="3">
                  <c:v>4.9401639999999997E-2</c:v>
                </c:pt>
                <c:pt idx="4">
                  <c:v>3.40724024E-2</c:v>
                </c:pt>
                <c:pt idx="5">
                  <c:v>2.9328779999999999E-2</c:v>
                </c:pt>
                <c:pt idx="6">
                  <c:v>1.256085E-2</c:v>
                </c:pt>
                <c:pt idx="7">
                  <c:v>2.7917979400000001E-2</c:v>
                </c:pt>
                <c:pt idx="8">
                  <c:v>3.4818437000000001E-2</c:v>
                </c:pt>
                <c:pt idx="9">
                  <c:v>3.5200269999999999E-2</c:v>
                </c:pt>
                <c:pt idx="10">
                  <c:v>3.0519260999999999E-2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7B2-4F61-9418-9596EE8FABDC}"/>
            </c:ext>
          </c:extLst>
        </c:ser>
        <c:ser>
          <c:idx val="2"/>
          <c:order val="2"/>
          <c:tx>
            <c:strRef>
              <c:f>Tabelle1!$B$560</c:f>
              <c:strCache>
                <c:ptCount val="1"/>
                <c:pt idx="0">
                  <c:v>urbanicity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9050"/>
            </c:spPr>
            <c:trendlineType val="linear"/>
            <c:dispRSqr val="0"/>
            <c:dispEq val="0"/>
          </c:trendline>
          <c:xVal>
            <c:numRef>
              <c:f>Tabelle1!$C$557:$O$557</c:f>
              <c:numCache>
                <c:formatCode>General</c:formatCode>
                <c:ptCount val="13"/>
                <c:pt idx="0">
                  <c:v>1994</c:v>
                </c:pt>
                <c:pt idx="1">
                  <c:v>1996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xVal>
          <c:yVal>
            <c:numRef>
              <c:f>Tabelle1!$C$560:$O$560</c:f>
              <c:numCache>
                <c:formatCode>General</c:formatCode>
                <c:ptCount val="13"/>
                <c:pt idx="0">
                  <c:v>5.68442246E-2</c:v>
                </c:pt>
                <c:pt idx="1">
                  <c:v>4.0093016000000002E-2</c:v>
                </c:pt>
                <c:pt idx="2">
                  <c:v>4.8564837999999999E-2</c:v>
                </c:pt>
                <c:pt idx="3">
                  <c:v>3.9638079999999999E-2</c:v>
                </c:pt>
                <c:pt idx="4">
                  <c:v>4.2864007099999997E-2</c:v>
                </c:pt>
                <c:pt idx="5">
                  <c:v>5.0869155499999999E-2</c:v>
                </c:pt>
                <c:pt idx="6">
                  <c:v>4.1628993000000003E-2</c:v>
                </c:pt>
                <c:pt idx="7">
                  <c:v>4.9054989899999998E-2</c:v>
                </c:pt>
                <c:pt idx="8">
                  <c:v>4.2457113999999997E-2</c:v>
                </c:pt>
                <c:pt idx="9">
                  <c:v>3.4676709999999999E-2</c:v>
                </c:pt>
                <c:pt idx="10">
                  <c:v>2.7610511000000001E-2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7B2-4F61-9418-9596EE8FABDC}"/>
            </c:ext>
          </c:extLst>
        </c:ser>
        <c:ser>
          <c:idx val="3"/>
          <c:order val="3"/>
          <c:tx>
            <c:strRef>
              <c:f>Tabelle1!$B$561</c:f>
              <c:strCache>
                <c:ptCount val="1"/>
                <c:pt idx="0">
                  <c:v>nationality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9050"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xVal>
            <c:numRef>
              <c:f>Tabelle1!$C$557:$O$557</c:f>
              <c:numCache>
                <c:formatCode>General</c:formatCode>
                <c:ptCount val="13"/>
                <c:pt idx="0">
                  <c:v>1994</c:v>
                </c:pt>
                <c:pt idx="1">
                  <c:v>1996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xVal>
          <c:yVal>
            <c:numRef>
              <c:f>Tabelle1!$C$561:$O$561</c:f>
              <c:numCache>
                <c:formatCode>General</c:formatCode>
                <c:ptCount val="13"/>
                <c:pt idx="0">
                  <c:v>1.01042258E-2</c:v>
                </c:pt>
                <c:pt idx="1">
                  <c:v>1.3576018E-2</c:v>
                </c:pt>
                <c:pt idx="2">
                  <c:v>7.5900070000000002E-3</c:v>
                </c:pt>
                <c:pt idx="3">
                  <c:v>2.4731300000000001E-2</c:v>
                </c:pt>
                <c:pt idx="4">
                  <c:v>6.4504658000000001E-3</c:v>
                </c:pt>
                <c:pt idx="5">
                  <c:v>2.9083595999999999E-3</c:v>
                </c:pt>
                <c:pt idx="6">
                  <c:v>8.7968860000000003E-3</c:v>
                </c:pt>
                <c:pt idx="7">
                  <c:v>7.3518654000000001E-3</c:v>
                </c:pt>
                <c:pt idx="8">
                  <c:v>1.7711434000000002E-2</c:v>
                </c:pt>
                <c:pt idx="9">
                  <c:v>1.698684E-2</c:v>
                </c:pt>
                <c:pt idx="10">
                  <c:v>3.0792429999999999E-2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7B2-4F61-9418-9596EE8FABDC}"/>
            </c:ext>
          </c:extLst>
        </c:ser>
        <c:ser>
          <c:idx val="4"/>
          <c:order val="4"/>
          <c:tx>
            <c:strRef>
              <c:f>Tabelle1!$B$562</c:f>
              <c:strCache>
                <c:ptCount val="1"/>
                <c:pt idx="0">
                  <c:v>region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9050">
                <a:solidFill>
                  <a:srgbClr val="66FFFF"/>
                </a:solidFill>
              </a:ln>
            </c:spPr>
            <c:trendlineType val="linear"/>
            <c:dispRSqr val="0"/>
            <c:dispEq val="0"/>
          </c:trendline>
          <c:xVal>
            <c:numRef>
              <c:f>Tabelle1!$C$557:$O$557</c:f>
              <c:numCache>
                <c:formatCode>General</c:formatCode>
                <c:ptCount val="13"/>
                <c:pt idx="0">
                  <c:v>1994</c:v>
                </c:pt>
                <c:pt idx="1">
                  <c:v>1996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xVal>
          <c:yVal>
            <c:numRef>
              <c:f>Tabelle1!$C$562:$O$562</c:f>
              <c:numCache>
                <c:formatCode>General</c:formatCode>
                <c:ptCount val="13"/>
                <c:pt idx="0">
                  <c:v>3.049258E-4</c:v>
                </c:pt>
                <c:pt idx="1">
                  <c:v>3.2693290000000001E-3</c:v>
                </c:pt>
                <c:pt idx="2">
                  <c:v>2.9061388E-2</c:v>
                </c:pt>
                <c:pt idx="3">
                  <c:v>1.7481460000000001E-2</c:v>
                </c:pt>
                <c:pt idx="4">
                  <c:v>5.2155560000000003E-4</c:v>
                </c:pt>
                <c:pt idx="5">
                  <c:v>6.2269548999999997E-3</c:v>
                </c:pt>
                <c:pt idx="6">
                  <c:v>7.2535259999999997E-3</c:v>
                </c:pt>
                <c:pt idx="7">
                  <c:v>1.30972672E-2</c:v>
                </c:pt>
                <c:pt idx="8">
                  <c:v>3.7776379999999998E-3</c:v>
                </c:pt>
                <c:pt idx="9">
                  <c:v>3.3871999999999999E-3</c:v>
                </c:pt>
                <c:pt idx="10">
                  <c:v>2.9842430000000001E-3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7B2-4F61-9418-9596EE8FA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136576"/>
        <c:axId val="72138112"/>
      </c:scatterChart>
      <c:valAx>
        <c:axId val="7213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72138112"/>
        <c:crosses val="autoZero"/>
        <c:crossBetween val="midCat"/>
      </c:valAx>
      <c:valAx>
        <c:axId val="7213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72136576"/>
        <c:crosses val="autoZero"/>
        <c:crossBetween val="midCat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/>
      <c:overlay val="0"/>
      <c:txPr>
        <a:bodyPr/>
        <a:lstStyle/>
        <a:p>
          <a:pPr>
            <a:defRPr sz="800">
              <a:latin typeface="Arial" panose="020B0604020202020204" pitchFamily="34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 sz="1200"/>
              <a:t>Mean</a:t>
            </a:r>
            <a:r>
              <a:rPr lang="de-DE"/>
              <a:t> Index of Dissimilarity, by year</a:t>
            </a:r>
            <a:br>
              <a:rPr lang="de-DE"/>
            </a:br>
            <a:r>
              <a:rPr lang="de-DE"/>
              <a:t> ALLBUS</a:t>
            </a:r>
            <a:r>
              <a:rPr lang="de-DE" baseline="0"/>
              <a:t> 1994-2016</a:t>
            </a:r>
            <a:endParaRPr lang="de-DE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4069542820347714E-2"/>
          <c:y val="0.15172671143535493"/>
          <c:w val="0.87186091435930457"/>
          <c:h val="0.68135202055738664"/>
        </c:manualLayout>
      </c:layout>
      <c:scatterChart>
        <c:scatterStyle val="lineMarker"/>
        <c:varyColors val="0"/>
        <c:ser>
          <c:idx val="0"/>
          <c:order val="0"/>
          <c:tx>
            <c:strRef>
              <c:f>'Diss.-Indizes'!$AB$415</c:f>
              <c:strCache>
                <c:ptCount val="1"/>
                <c:pt idx="0">
                  <c:v>mean index of dissimilarity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</c:marker>
          <c:trendline>
            <c:spPr>
              <a:ln w="19050"/>
            </c:spPr>
            <c:trendlineType val="linear"/>
            <c:dispRSqr val="0"/>
            <c:dispEq val="0"/>
          </c:trendline>
          <c:xVal>
            <c:numRef>
              <c:f>'Diss.-Indizes'!$AA$416:$AA$426</c:f>
              <c:numCache>
                <c:formatCode>General</c:formatCode>
                <c:ptCount val="11"/>
                <c:pt idx="0">
                  <c:v>1994</c:v>
                </c:pt>
                <c:pt idx="1">
                  <c:v>1996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xVal>
          <c:yVal>
            <c:numRef>
              <c:f>'Diss.-Indizes'!$AB$416:$AB$426</c:f>
              <c:numCache>
                <c:formatCode>General</c:formatCode>
                <c:ptCount val="11"/>
                <c:pt idx="0">
                  <c:v>3.8579728245789537</c:v>
                </c:pt>
                <c:pt idx="1">
                  <c:v>4.4203614724854932</c:v>
                </c:pt>
                <c:pt idx="2">
                  <c:v>2.609258020939409</c:v>
                </c:pt>
                <c:pt idx="3">
                  <c:v>3.7435030932577842</c:v>
                </c:pt>
                <c:pt idx="4">
                  <c:v>3.4181082393121627</c:v>
                </c:pt>
                <c:pt idx="5">
                  <c:v>3.4181082393121627</c:v>
                </c:pt>
                <c:pt idx="6">
                  <c:v>3.6778092355901002</c:v>
                </c:pt>
                <c:pt idx="7">
                  <c:v>2.7463691774947372</c:v>
                </c:pt>
                <c:pt idx="8">
                  <c:v>3.0142857142857142</c:v>
                </c:pt>
                <c:pt idx="9">
                  <c:v>3.8910873042009748</c:v>
                </c:pt>
                <c:pt idx="10">
                  <c:v>4.482659790551625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FE-44A3-9EFD-1F11870B6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179072"/>
        <c:axId val="72193152"/>
      </c:scatterChart>
      <c:valAx>
        <c:axId val="7217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72193152"/>
        <c:crosses val="autoZero"/>
        <c:crossBetween val="midCat"/>
      </c:valAx>
      <c:valAx>
        <c:axId val="72193152"/>
        <c:scaling>
          <c:orientation val="minMax"/>
          <c:max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7217907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3.6900019262607324E-2"/>
          <c:y val="0.86980304657507179"/>
          <c:w val="0.86608263186432555"/>
          <c:h val="0.10333754068477989"/>
        </c:manualLayout>
      </c:layout>
      <c:overlay val="0"/>
      <c:txPr>
        <a:bodyPr/>
        <a:lstStyle/>
        <a:p>
          <a:pPr>
            <a:defRPr sz="800">
              <a:latin typeface="Arial" panose="020B0604020202020204" pitchFamily="34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0.17950100250959355"/>
          <c:w val="0.89745603674540686"/>
          <c:h val="0.59512161984543444"/>
        </c:manualLayout>
      </c:layout>
      <c:lineChart>
        <c:grouping val="standard"/>
        <c:varyColors val="0"/>
        <c:ser>
          <c:idx val="0"/>
          <c:order val="0"/>
          <c:tx>
            <c:strRef>
              <c:f>'Diss.-Indizes'!$Q$459</c:f>
              <c:strCache>
                <c:ptCount val="1"/>
                <c:pt idx="0">
                  <c:v>gender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accent1">
                    <a:lumMod val="75000"/>
                  </a:schemeClr>
                </a:solidFill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'Diss.-Indizes'!$P$460:$P$470</c:f>
              <c:numCache>
                <c:formatCode>General</c:formatCode>
                <c:ptCount val="11"/>
                <c:pt idx="0">
                  <c:v>1994</c:v>
                </c:pt>
                <c:pt idx="1">
                  <c:v>1996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cat>
          <c:val>
            <c:numRef>
              <c:f>'Diss.-Indizes'!$Q$460:$Q$470</c:f>
              <c:numCache>
                <c:formatCode>General</c:formatCode>
                <c:ptCount val="11"/>
                <c:pt idx="0">
                  <c:v>3.0134714218705061</c:v>
                </c:pt>
                <c:pt idx="1">
                  <c:v>1.7988278138669767</c:v>
                </c:pt>
                <c:pt idx="2">
                  <c:v>0.66372859939705098</c:v>
                </c:pt>
                <c:pt idx="3">
                  <c:v>1.7067485840526864</c:v>
                </c:pt>
                <c:pt idx="4">
                  <c:v>1.4317232774141986</c:v>
                </c:pt>
                <c:pt idx="5">
                  <c:v>0.53757702057950496</c:v>
                </c:pt>
                <c:pt idx="6">
                  <c:v>0.73217227762282233</c:v>
                </c:pt>
                <c:pt idx="7">
                  <c:v>7.4595835412261113E-2</c:v>
                </c:pt>
                <c:pt idx="8">
                  <c:v>0.94943964734046371</c:v>
                </c:pt>
                <c:pt idx="9">
                  <c:v>2.1568831469297334</c:v>
                </c:pt>
                <c:pt idx="10">
                  <c:v>1.5782688449412441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DB8-43A9-924F-0A81789D42A8}"/>
            </c:ext>
          </c:extLst>
        </c:ser>
        <c:ser>
          <c:idx val="1"/>
          <c:order val="1"/>
          <c:tx>
            <c:strRef>
              <c:f>'Diss.-Indizes'!$R$459</c:f>
              <c:strCache>
                <c:ptCount val="1"/>
                <c:pt idx="0">
                  <c:v>age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accent2"/>
                </a:solidFill>
              </a:ln>
            </c:spPr>
            <c:trendlineType val="linear"/>
            <c:dispRSqr val="0"/>
            <c:dispEq val="0"/>
          </c:trendline>
          <c:cat>
            <c:numRef>
              <c:f>'Diss.-Indizes'!$P$460:$P$470</c:f>
              <c:numCache>
                <c:formatCode>General</c:formatCode>
                <c:ptCount val="11"/>
                <c:pt idx="0">
                  <c:v>1994</c:v>
                </c:pt>
                <c:pt idx="1">
                  <c:v>1996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cat>
          <c:val>
            <c:numRef>
              <c:f>'Diss.-Indizes'!$R$460:$R$470</c:f>
              <c:numCache>
                <c:formatCode>General</c:formatCode>
                <c:ptCount val="11"/>
                <c:pt idx="0">
                  <c:v>3.2660848742640205</c:v>
                </c:pt>
                <c:pt idx="1">
                  <c:v>3.7608779589327179</c:v>
                </c:pt>
                <c:pt idx="2">
                  <c:v>2.1499627650191915</c:v>
                </c:pt>
                <c:pt idx="3">
                  <c:v>4.0012326216746743</c:v>
                </c:pt>
                <c:pt idx="4">
                  <c:v>3.4582740312443878</c:v>
                </c:pt>
                <c:pt idx="5">
                  <c:v>3.6549815426758738</c:v>
                </c:pt>
                <c:pt idx="6">
                  <c:v>3.8751513745881345</c:v>
                </c:pt>
                <c:pt idx="7">
                  <c:v>2.9542224604196892</c:v>
                </c:pt>
                <c:pt idx="8">
                  <c:v>3.8676375311233175</c:v>
                </c:pt>
                <c:pt idx="9">
                  <c:v>3.4613569331329916</c:v>
                </c:pt>
                <c:pt idx="10">
                  <c:v>5.0630476227573009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DB8-43A9-924F-0A81789D42A8}"/>
            </c:ext>
          </c:extLst>
        </c:ser>
        <c:ser>
          <c:idx val="2"/>
          <c:order val="2"/>
          <c:tx>
            <c:strRef>
              <c:f>'Diss.-Indizes'!$S$459</c:f>
              <c:strCache>
                <c:ptCount val="1"/>
                <c:pt idx="0">
                  <c:v>education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cat>
            <c:numRef>
              <c:f>'Diss.-Indizes'!$P$460:$P$470</c:f>
              <c:numCache>
                <c:formatCode>General</c:formatCode>
                <c:ptCount val="11"/>
                <c:pt idx="0">
                  <c:v>1994</c:v>
                </c:pt>
                <c:pt idx="1">
                  <c:v>1996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cat>
          <c:val>
            <c:numRef>
              <c:f>'Diss.-Indizes'!$S$460:$S$470</c:f>
              <c:numCache>
                <c:formatCode>General</c:formatCode>
                <c:ptCount val="11"/>
                <c:pt idx="0">
                  <c:v>5.7827813282818346</c:v>
                </c:pt>
                <c:pt idx="1">
                  <c:v>7.326978891961625</c:v>
                </c:pt>
                <c:pt idx="2">
                  <c:v>5.142661061645712</c:v>
                </c:pt>
                <c:pt idx="3">
                  <c:v>11.665090948143792</c:v>
                </c:pt>
                <c:pt idx="4">
                  <c:v>6.1544609025146375</c:v>
                </c:pt>
                <c:pt idx="5">
                  <c:v>8.2645743822296982</c:v>
                </c:pt>
                <c:pt idx="6">
                  <c:v>6.6550560958333156</c:v>
                </c:pt>
                <c:pt idx="7">
                  <c:v>8.5146125654548594</c:v>
                </c:pt>
                <c:pt idx="8">
                  <c:v>7.3305873842889664</c:v>
                </c:pt>
                <c:pt idx="9">
                  <c:v>8.6341866335784978</c:v>
                </c:pt>
                <c:pt idx="10">
                  <c:v>10.58404421266629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DB8-43A9-924F-0A81789D42A8}"/>
            </c:ext>
          </c:extLst>
        </c:ser>
        <c:ser>
          <c:idx val="3"/>
          <c:order val="3"/>
          <c:tx>
            <c:strRef>
              <c:f>'Diss.-Indizes'!$T$459</c:f>
              <c:strCache>
                <c:ptCount val="1"/>
                <c:pt idx="0">
                  <c:v>work status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cat>
            <c:numRef>
              <c:f>'Diss.-Indizes'!$P$460:$P$470</c:f>
              <c:numCache>
                <c:formatCode>General</c:formatCode>
                <c:ptCount val="11"/>
                <c:pt idx="0">
                  <c:v>1994</c:v>
                </c:pt>
                <c:pt idx="1">
                  <c:v>1996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cat>
          <c:val>
            <c:numRef>
              <c:f>'Diss.-Indizes'!$T$460:$T$470</c:f>
              <c:numCache>
                <c:formatCode>General</c:formatCode>
                <c:ptCount val="11"/>
                <c:pt idx="0">
                  <c:v>4.4984219754529491</c:v>
                </c:pt>
                <c:pt idx="1">
                  <c:v>4.6763150412283183</c:v>
                </c:pt>
                <c:pt idx="2">
                  <c:v>1.6265729798786377</c:v>
                </c:pt>
                <c:pt idx="3">
                  <c:v>4.9307774227902446E-2</c:v>
                </c:pt>
                <c:pt idx="4">
                  <c:v>3.4304347826086987</c:v>
                </c:pt>
                <c:pt idx="5">
                  <c:v>4.4261556465769516</c:v>
                </c:pt>
                <c:pt idx="6">
                  <c:v>4.5742791234140707</c:v>
                </c:pt>
                <c:pt idx="7">
                  <c:v>1.0584070796460288</c:v>
                </c:pt>
                <c:pt idx="8">
                  <c:v>1.7121046707372467</c:v>
                </c:pt>
                <c:pt idx="9">
                  <c:v>3.7710330228635236</c:v>
                </c:pt>
                <c:pt idx="10">
                  <c:v>3.3750539597576235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DB8-43A9-924F-0A81789D42A8}"/>
            </c:ext>
          </c:extLst>
        </c:ser>
        <c:ser>
          <c:idx val="4"/>
          <c:order val="4"/>
          <c:tx>
            <c:strRef>
              <c:f>'Diss.-Indizes'!$U$459</c:f>
              <c:strCache>
                <c:ptCount val="1"/>
                <c:pt idx="0">
                  <c:v>occupational status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cat>
            <c:numRef>
              <c:f>'Diss.-Indizes'!$P$460:$P$470</c:f>
              <c:numCache>
                <c:formatCode>General</c:formatCode>
                <c:ptCount val="11"/>
                <c:pt idx="0">
                  <c:v>1994</c:v>
                </c:pt>
                <c:pt idx="1">
                  <c:v>1996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cat>
          <c:val>
            <c:numRef>
              <c:f>'Diss.-Indizes'!$U$460:$U$470</c:f>
              <c:numCache>
                <c:formatCode>General</c:formatCode>
                <c:ptCount val="11"/>
                <c:pt idx="0">
                  <c:v>5.2682730223905283</c:v>
                </c:pt>
                <c:pt idx="1">
                  <c:v>5.8680794453500464</c:v>
                </c:pt>
                <c:pt idx="2">
                  <c:v>3.8791827376099861</c:v>
                </c:pt>
                <c:pt idx="3">
                  <c:v>3.7491110874082549</c:v>
                </c:pt>
                <c:pt idx="4">
                  <c:v>3.8858718314765048</c:v>
                </c:pt>
                <c:pt idx="5">
                  <c:v>3.0064984641753325</c:v>
                </c:pt>
                <c:pt idx="6">
                  <c:v>3.9501021338509359</c:v>
                </c:pt>
                <c:pt idx="7">
                  <c:v>2.6033126066141934</c:v>
                </c:pt>
                <c:pt idx="8">
                  <c:v>3.6456411583294823</c:v>
                </c:pt>
                <c:pt idx="9">
                  <c:v>2.6264346473757456</c:v>
                </c:pt>
                <c:pt idx="10">
                  <c:v>2.8676488009679666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DDB8-43A9-924F-0A81789D42A8}"/>
            </c:ext>
          </c:extLst>
        </c:ser>
        <c:ser>
          <c:idx val="5"/>
          <c:order val="5"/>
          <c:tx>
            <c:strRef>
              <c:f>'Diss.-Indizes'!$V$459</c:f>
              <c:strCache>
                <c:ptCount val="1"/>
                <c:pt idx="0">
                  <c:v>marital status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accent6"/>
                </a:solidFill>
              </a:ln>
            </c:spPr>
            <c:trendlineType val="linear"/>
            <c:dispRSqr val="0"/>
            <c:dispEq val="0"/>
          </c:trendline>
          <c:cat>
            <c:numRef>
              <c:f>'Diss.-Indizes'!$P$460:$P$470</c:f>
              <c:numCache>
                <c:formatCode>General</c:formatCode>
                <c:ptCount val="11"/>
                <c:pt idx="0">
                  <c:v>1994</c:v>
                </c:pt>
                <c:pt idx="1">
                  <c:v>1996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cat>
          <c:val>
            <c:numRef>
              <c:f>'Diss.-Indizes'!$V$460:$V$470</c:f>
              <c:numCache>
                <c:formatCode>General</c:formatCode>
                <c:ptCount val="11"/>
                <c:pt idx="0">
                  <c:v>3.0981681451087706</c:v>
                </c:pt>
                <c:pt idx="1">
                  <c:v>3.9354320076936857</c:v>
                </c:pt>
                <c:pt idx="2">
                  <c:v>1.7089638450591262</c:v>
                </c:pt>
                <c:pt idx="3">
                  <c:v>1.8552918715467852</c:v>
                </c:pt>
                <c:pt idx="4">
                  <c:v>2.4105537270289079</c:v>
                </c:pt>
                <c:pt idx="5">
                  <c:v>3.0941313257834517</c:v>
                </c:pt>
                <c:pt idx="6">
                  <c:v>3.14087050991039</c:v>
                </c:pt>
                <c:pt idx="7">
                  <c:v>2.1655212666993995</c:v>
                </c:pt>
                <c:pt idx="8">
                  <c:v>2.1464934621879261</c:v>
                </c:pt>
                <c:pt idx="9">
                  <c:v>2.8436440391317084</c:v>
                </c:pt>
                <c:pt idx="10">
                  <c:v>2.9659096863018459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DDB8-43A9-924F-0A81789D42A8}"/>
            </c:ext>
          </c:extLst>
        </c:ser>
        <c:ser>
          <c:idx val="6"/>
          <c:order val="6"/>
          <c:tx>
            <c:strRef>
              <c:f>'Diss.-Indizes'!$W$459</c:f>
              <c:strCache>
                <c:ptCount val="1"/>
                <c:pt idx="0">
                  <c:v>household size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spPr>
              <a:ln w="19050">
                <a:solidFill>
                  <a:schemeClr val="accent2">
                    <a:lumMod val="75000"/>
                  </a:schemeClr>
                </a:solidFill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'Diss.-Indizes'!$P$460:$P$470</c:f>
              <c:numCache>
                <c:formatCode>General</c:formatCode>
                <c:ptCount val="11"/>
                <c:pt idx="0">
                  <c:v>1994</c:v>
                </c:pt>
                <c:pt idx="1">
                  <c:v>1996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2006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cat>
          <c:val>
            <c:numRef>
              <c:f>'Diss.-Indizes'!$W$460:$W$470</c:f>
              <c:numCache>
                <c:formatCode>General</c:formatCode>
                <c:ptCount val="11"/>
                <c:pt idx="0">
                  <c:v>2.0786090046840662</c:v>
                </c:pt>
                <c:pt idx="1">
                  <c:v>3.5760191483650781</c:v>
                </c:pt>
                <c:pt idx="2">
                  <c:v>3.0937341579661535</c:v>
                </c:pt>
                <c:pt idx="3">
                  <c:v>3.1777387657503944</c:v>
                </c:pt>
                <c:pt idx="4">
                  <c:v>3.1554391228978016</c:v>
                </c:pt>
                <c:pt idx="5">
                  <c:v>1.534691799854885</c:v>
                </c:pt>
                <c:pt idx="6">
                  <c:v>2.8170331339110328</c:v>
                </c:pt>
                <c:pt idx="7">
                  <c:v>1.8531747366013307</c:v>
                </c:pt>
                <c:pt idx="8">
                  <c:v>3.0468436122944946</c:v>
                </c:pt>
                <c:pt idx="9">
                  <c:v>4.6059680116612984</c:v>
                </c:pt>
                <c:pt idx="10">
                  <c:v>4.9446454064691023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DDB8-43A9-924F-0A81789D4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19424"/>
        <c:axId val="73801728"/>
      </c:lineChart>
      <c:catAx>
        <c:axId val="7411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de-DE"/>
          </a:p>
        </c:txPr>
        <c:crossAx val="73801728"/>
        <c:crosses val="autoZero"/>
        <c:auto val="1"/>
        <c:lblAlgn val="ctr"/>
        <c:lblOffset val="100"/>
        <c:noMultiLvlLbl val="0"/>
      </c:catAx>
      <c:valAx>
        <c:axId val="73801728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de-DE"/>
          </a:p>
        </c:txPr>
        <c:crossAx val="74119424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6.8429571303587053E-2"/>
          <c:y val="0.8373181429892933"/>
          <c:w val="0.85202974628171479"/>
          <c:h val="0.137789135621296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0.15128</cdr:x>
      <cdr:y>0.02704</cdr:y>
    </cdr:from>
    <cdr:to>
      <cdr:x>0.89359</cdr:x>
      <cdr:y>0.17311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691660" y="105876"/>
          <a:ext cx="3393831" cy="571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200" b="1">
              <a:latin typeface="Arial" panose="020B0604020202020204" pitchFamily="34" charset="0"/>
              <a:cs typeface="Arial" panose="020B0604020202020204" pitchFamily="34" charset="0"/>
            </a:rPr>
            <a:t>Indices</a:t>
          </a:r>
          <a:r>
            <a:rPr lang="de-DE" sz="1200" b="1" baseline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de-DE" sz="1200" b="1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</a:t>
          </a:r>
          <a:r>
            <a:rPr lang="pl-PL" sz="1200" b="1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issimilarity</a:t>
          </a:r>
          <a:r>
            <a:rPr lang="de-DE" sz="1200" b="1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by year </a:t>
          </a:r>
          <a:br>
            <a:rPr lang="de-DE" sz="1200" b="1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de-DE" sz="1200" b="1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(linear trends; ALLBUS</a:t>
          </a:r>
          <a:r>
            <a:rPr lang="de-DE" sz="1200" b="1" baseline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1994-2016)</a:t>
          </a:r>
          <a:endParaRPr lang="de-DE" sz="12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2018-06-27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2018-06-27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550312"/>
            <a:ext cx="7886700" cy="707499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John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pl-PL" dirty="0" smtClean="0"/>
          </a:p>
          <a:p>
            <a:r>
              <a:rPr lang="pl-PL" dirty="0" err="1" smtClean="0"/>
              <a:t>Jane</a:t>
            </a:r>
            <a:r>
              <a:rPr lang="pl-PL" dirty="0" smtClean="0"/>
              <a:t>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685800" y="2659592"/>
            <a:ext cx="78867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</a:t>
            </a:r>
            <a:r>
              <a:rPr lang="pl-PL" dirty="0" err="1" smtClean="0"/>
              <a:t>presentation</a:t>
            </a:r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560483"/>
            <a:ext cx="1913467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 smtClean="0"/>
              <a:t>Date</a:t>
            </a:r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 hasCustomPrompt="1"/>
          </p:nvPr>
        </p:nvSpPr>
        <p:spPr>
          <a:xfrm>
            <a:off x="6392334" y="5560483"/>
            <a:ext cx="2180166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session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707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5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7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71006"/>
          </a:xfrm>
        </p:spPr>
        <p:txBody>
          <a:bodyPr>
            <a:normAutofit/>
          </a:bodyPr>
          <a:lstStyle>
            <a:lvl1pPr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15533"/>
            <a:ext cx="7886700" cy="4542892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err="1" smtClean="0"/>
              <a:t>Contents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3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3174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3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5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0"/>
          <p:cNvSpPr>
            <a:spLocks noGrp="1"/>
          </p:cNvSpPr>
          <p:nvPr>
            <p:ph type="title" hasCustomPrompt="1"/>
          </p:nvPr>
        </p:nvSpPr>
        <p:spPr>
          <a:xfrm>
            <a:off x="685800" y="559853"/>
            <a:ext cx="7886700" cy="109960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err="1" smtClean="0"/>
              <a:t>Title</a:t>
            </a:r>
            <a:r>
              <a:rPr lang="pl-PL" dirty="0" smtClean="0"/>
              <a:t> of </a:t>
            </a:r>
            <a:r>
              <a:rPr lang="pl-PL" dirty="0" err="1" smtClean="0"/>
              <a:t>presentation</a:t>
            </a:r>
            <a:endParaRPr lang="pl-PL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516441"/>
            <a:ext cx="7886700" cy="1020759"/>
          </a:xfrm>
        </p:spPr>
        <p:txBody>
          <a:bodyPr>
            <a:normAutofit/>
          </a:bodyPr>
          <a:lstStyle>
            <a:lvl1pPr marL="0" indent="0" algn="just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John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pl-PL" dirty="0" smtClean="0"/>
          </a:p>
          <a:p>
            <a:r>
              <a:rPr lang="pl-PL" dirty="0" err="1" smtClean="0"/>
              <a:t>Jane</a:t>
            </a:r>
            <a:r>
              <a:rPr lang="pl-PL" dirty="0" smtClean="0"/>
              <a:t> </a:t>
            </a:r>
            <a:r>
              <a:rPr lang="pl-PL" dirty="0" err="1" smtClean="0"/>
              <a:t>Doe</a:t>
            </a:r>
            <a:r>
              <a:rPr lang="pl-PL" dirty="0" smtClean="0"/>
              <a:t>, </a:t>
            </a:r>
            <a:r>
              <a:rPr lang="pl-PL" dirty="0" err="1" smtClean="0"/>
              <a:t>affiliation</a:t>
            </a:r>
            <a:r>
              <a:rPr lang="pl-PL" dirty="0" smtClean="0"/>
              <a:t>, email </a:t>
            </a:r>
            <a:r>
              <a:rPr lang="pl-PL" dirty="0" err="1" smtClean="0"/>
              <a:t>adress</a:t>
            </a:r>
            <a:endParaRPr lang="en-US" dirty="0"/>
          </a:p>
        </p:txBody>
      </p:sp>
      <p:sp>
        <p:nvSpPr>
          <p:cNvPr id="11" name="Symbol zastępczy tekstu 2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22545"/>
            <a:ext cx="7886700" cy="10858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 smtClean="0"/>
              <a:t>Thanks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616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90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3482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6061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2018-06-27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59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i="1" dirty="0"/>
              <a:t>Michael Blohm und Achim </a:t>
            </a:r>
            <a:r>
              <a:rPr lang="de-DE" i="1" dirty="0" smtClean="0"/>
              <a:t>Koch, GESIS – Leibniz Institute </a:t>
            </a:r>
            <a:r>
              <a:rPr lang="de-DE" i="1" dirty="0" err="1" smtClean="0"/>
              <a:t>for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Social</a:t>
            </a:r>
            <a:r>
              <a:rPr lang="de-DE" i="1" dirty="0" smtClean="0"/>
              <a:t> </a:t>
            </a:r>
            <a:r>
              <a:rPr lang="de-DE" i="1" dirty="0" err="1" smtClean="0"/>
              <a:t>Sciences</a:t>
            </a:r>
            <a:endParaRPr lang="de-DE" i="1" dirty="0"/>
          </a:p>
          <a:p>
            <a:r>
              <a:rPr lang="de-DE" i="1" dirty="0" smtClean="0"/>
              <a:t>Michael.Blohm@gesis.org</a:t>
            </a:r>
            <a:endParaRPr lang="de-DE" i="1" dirty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declining response rates negatively affect sample composition? </a:t>
            </a:r>
            <a:br>
              <a:rPr lang="en-US" dirty="0"/>
            </a:br>
            <a:r>
              <a:rPr lang="en-US" dirty="0"/>
              <a:t>A longitudinal analysis using data from the German General Social Survey (ALLBUS)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June 27, 2018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Session </a:t>
            </a:r>
            <a:r>
              <a:rPr lang="de-DE" dirty="0" err="1"/>
              <a:t>n</a:t>
            </a:r>
            <a:r>
              <a:rPr lang="de-DE" dirty="0" err="1" smtClean="0"/>
              <a:t>umber</a:t>
            </a:r>
            <a:r>
              <a:rPr lang="de-DE" dirty="0" smtClean="0"/>
              <a:t>: ST 7</a:t>
            </a:r>
            <a:endParaRPr lang="pl-PL" dirty="0"/>
          </a:p>
        </p:txBody>
      </p:sp>
      <p:pic>
        <p:nvPicPr>
          <p:cNvPr id="1026" name="Picture 2" descr="http://intranet.gesis.intra/pr/Logos/GESIS-Logos/GESIS_Logo_institut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40" y="6357170"/>
            <a:ext cx="1981199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8748F"/>
                </a:solidFill>
              </a:rPr>
              <a:t>Starting point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0186" y="1532467"/>
            <a:ext cx="7886700" cy="4597401"/>
          </a:xfrm>
        </p:spPr>
        <p:txBody>
          <a:bodyPr>
            <a:normAutofit/>
          </a:bodyPr>
          <a:lstStyle/>
          <a:p>
            <a:pPr marL="720725" lvl="1" indent="-360363">
              <a:spcAft>
                <a:spcPts val="1700"/>
              </a:spcAft>
            </a:pPr>
            <a:r>
              <a:rPr lang="en-US" sz="2000" b="1" dirty="0"/>
              <a:t>Declining response rates </a:t>
            </a:r>
            <a:r>
              <a:rPr lang="en-US" sz="2000" dirty="0"/>
              <a:t>are a </a:t>
            </a:r>
            <a:r>
              <a:rPr lang="en-US" sz="2000" b="1" dirty="0"/>
              <a:t>continuing problem </a:t>
            </a:r>
            <a:r>
              <a:rPr lang="en-US" sz="2000" dirty="0"/>
              <a:t>for household surveys - with voluntary participation - in many Western countries</a:t>
            </a:r>
            <a:endParaRPr lang="en-US" sz="2000" b="1" dirty="0"/>
          </a:p>
          <a:p>
            <a:pPr marL="720725" lvl="1" indent="-360363">
              <a:spcAft>
                <a:spcPts val="1700"/>
              </a:spcAft>
            </a:pPr>
            <a:r>
              <a:rPr lang="en-US" sz="2000" dirty="0"/>
              <a:t>T</a:t>
            </a:r>
            <a:r>
              <a:rPr lang="de-DE" sz="2000" dirty="0"/>
              <a:t>he </a:t>
            </a:r>
            <a:r>
              <a:rPr lang="en-US" sz="2000" b="1" dirty="0"/>
              <a:t>decrease</a:t>
            </a:r>
            <a:r>
              <a:rPr lang="de-DE" sz="2000" b="1" dirty="0"/>
              <a:t> </a:t>
            </a:r>
            <a:r>
              <a:rPr lang="en-US" sz="2000" b="1" dirty="0"/>
              <a:t>in the response rate </a:t>
            </a:r>
            <a:r>
              <a:rPr lang="en-US" sz="2000" dirty="0"/>
              <a:t>raised concerns whether it would be accompanied by an </a:t>
            </a:r>
            <a:r>
              <a:rPr lang="en-US" sz="2000" b="1" dirty="0"/>
              <a:t>increase </a:t>
            </a:r>
            <a:r>
              <a:rPr lang="en-US" sz="2000" b="1" dirty="0" err="1"/>
              <a:t>i</a:t>
            </a:r>
            <a:r>
              <a:rPr lang="de-DE" sz="2000" b="1" dirty="0"/>
              <a:t>n</a:t>
            </a:r>
            <a:r>
              <a:rPr lang="en-US" sz="2000" b="1" dirty="0"/>
              <a:t> nonresponse bias</a:t>
            </a:r>
            <a:r>
              <a:rPr lang="de-DE" sz="2000" dirty="0"/>
              <a:t>.</a:t>
            </a:r>
            <a:r>
              <a:rPr lang="en-US" sz="2000" b="1" dirty="0"/>
              <a:t> </a:t>
            </a:r>
          </a:p>
          <a:p>
            <a:pPr marL="720725" lvl="1" indent="-360363">
              <a:spcAft>
                <a:spcPts val="600"/>
              </a:spcAft>
            </a:pPr>
            <a:r>
              <a:rPr lang="en-US" sz="2000" b="1" dirty="0"/>
              <a:t>German General Social Survey (ALLBUS) </a:t>
            </a:r>
            <a:r>
              <a:rPr lang="en-US" sz="2000" dirty="0"/>
              <a:t>provides a good opportunity to analyze the relationship between declining response rates and nonresponse bias</a:t>
            </a:r>
          </a:p>
          <a:p>
            <a:pPr marL="1073150" lvl="2" indent="-352425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dirty="0"/>
              <a:t>same basic survey design since 1994</a:t>
            </a:r>
          </a:p>
          <a:p>
            <a:pPr marL="1073150" lvl="2" indent="-352425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dirty="0"/>
              <a:t>accurate calculation of response rates</a:t>
            </a:r>
            <a:endParaRPr lang="pl-PL" sz="2400" dirty="0"/>
          </a:p>
        </p:txBody>
      </p:sp>
      <p:pic>
        <p:nvPicPr>
          <p:cNvPr id="5" name="Picture 6" descr="http://intranet.gesis.intra/pr/Logos/GESIS-Logos/GESIS_Logo_kompakt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60" y="358319"/>
            <a:ext cx="1453807" cy="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German General Social Survey (ALLBUS)</a:t>
            </a:r>
            <a:endParaRPr lang="pl-PL" dirty="0"/>
          </a:p>
        </p:txBody>
      </p:sp>
      <p:pic>
        <p:nvPicPr>
          <p:cNvPr id="5" name="Picture 6" descr="http://intranet.gesis.intra/pr/Logos/GESIS-Logos/GESIS_Logo_kompakt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60" y="358319"/>
            <a:ext cx="1453807" cy="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1988840"/>
            <a:ext cx="8208962" cy="4647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sz="2200" smtClean="0">
                <a:latin typeface="Calibri" panose="020F0502020204030204" pitchFamily="34" charset="0"/>
              </a:rPr>
              <a:t>			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62486" y="1740044"/>
            <a:ext cx="3605458" cy="4032448"/>
          </a:xfrm>
          <a:prstGeom prst="roundRect">
            <a:avLst>
              <a:gd name="adj" fmla="val 7768"/>
            </a:avLst>
          </a:prstGeom>
          <a:solidFill>
            <a:srgbClr val="FFDC6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174625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Multi-topic survey</a:t>
            </a:r>
          </a:p>
          <a:p>
            <a:pPr marL="266700" indent="-174625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Repeated cross-sections </a:t>
            </a:r>
            <a:b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(every 2 years)</a:t>
            </a:r>
          </a:p>
          <a:p>
            <a:pPr marL="266700" indent="-174625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Face-to-face</a:t>
            </a:r>
          </a:p>
          <a:p>
            <a:pPr marL="266700" indent="-174625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Sample of named individuals</a:t>
            </a:r>
          </a:p>
          <a:p>
            <a:pPr marL="266700" indent="-174625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Population: 18yrs and older in private HH (in Germany)</a:t>
            </a:r>
          </a:p>
          <a:p>
            <a:pPr marL="266700" indent="-174625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Commercial survey agency</a:t>
            </a:r>
          </a:p>
          <a:p>
            <a:pPr marL="266700" indent="-174625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3500 net cases</a:t>
            </a:r>
          </a:p>
          <a:p>
            <a:pPr marL="266700" indent="-174625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70 min.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679419"/>
              </p:ext>
            </p:extLst>
          </p:nvPr>
        </p:nvGraphicFramePr>
        <p:xfrm>
          <a:off x="4317876" y="1817008"/>
          <a:ext cx="4464496" cy="369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06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for Nonresponse Bias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620186" y="1532467"/>
                <a:ext cx="7886700" cy="4597401"/>
              </a:xfrm>
            </p:spPr>
            <p:txBody>
              <a:bodyPr>
                <a:normAutofit lnSpcReduction="10000"/>
              </a:bodyPr>
              <a:lstStyle/>
              <a:p>
                <a:pPr marL="176213" indent="-176213"/>
                <a:r>
                  <a:rPr lang="en-US" sz="2000" b="1" dirty="0"/>
                  <a:t>R-Indicators</a:t>
                </a:r>
                <a:r>
                  <a:rPr lang="en-US" sz="2000" dirty="0"/>
                  <a:t>: 	</a:t>
                </a:r>
                <a:r>
                  <a:rPr lang="de-DE" sz="2000" dirty="0"/>
                  <a:t>V</a:t>
                </a:r>
                <a:r>
                  <a:rPr lang="pl-PL" sz="2000" dirty="0"/>
                  <a:t>ariability of estimated response propensities</a:t>
                </a:r>
                <a:r>
                  <a:rPr lang="de-DE" sz="2000" dirty="0"/>
                  <a:t/>
                </a:r>
                <a:br>
                  <a:rPr lang="de-DE" sz="2000" dirty="0"/>
                </a:br>
                <a:r>
                  <a:rPr lang="de-DE" sz="2000" dirty="0"/>
                  <a:t>		</a:t>
                </a:r>
                <a14:m>
                  <m:oMath xmlns:m="http://schemas.openxmlformats.org/officeDocument/2006/math">
                    <m:r>
                      <a:rPr lang="pl-PL" sz="2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pl-PL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pl-PL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sz="2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pl-PL" sz="2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pl-PL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0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pl-PL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000" b="1" dirty="0"/>
                  <a:t> </a:t>
                </a:r>
                <a:endParaRPr lang="de-DE" sz="2000" b="1" dirty="0"/>
              </a:p>
              <a:p>
                <a:pPr marL="1795463" lvl="1" indent="-184150"/>
                <a:r>
                  <a:rPr lang="en-US" dirty="0"/>
                  <a:t>Logistic regression models: DV </a:t>
                </a:r>
                <a:r>
                  <a:rPr lang="en-US" i="1" dirty="0"/>
                  <a:t>Survey Participation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		IVs: </a:t>
                </a:r>
                <a:r>
                  <a:rPr lang="en-US" i="1" dirty="0"/>
                  <a:t>Gender, Age, Nationality, Urbanicity, Region</a:t>
                </a:r>
              </a:p>
              <a:p>
                <a:pPr marL="1795463" lvl="1" indent="-184150"/>
                <a:r>
                  <a:rPr lang="en-US" b="1" dirty="0"/>
                  <a:t>Gross sample</a:t>
                </a:r>
                <a:r>
                  <a:rPr lang="en-US" dirty="0"/>
                  <a:t>: Frame information from population registers</a:t>
                </a:r>
              </a:p>
              <a:p>
                <a:pPr marL="1795463" lvl="1" indent="-184150"/>
                <a:r>
                  <a:rPr lang="en-US" b="1" dirty="0"/>
                  <a:t>Conditional partial R-Indicators</a:t>
                </a:r>
                <a:r>
                  <a:rPr lang="en-US" dirty="0"/>
                  <a:t>: measure the relative importance of a variable on the variability</a:t>
                </a:r>
              </a:p>
              <a:p>
                <a:pPr marL="1795463" lvl="1" indent="-184150"/>
                <a:endParaRPr lang="en-US" dirty="0"/>
              </a:p>
              <a:p>
                <a:pPr marL="176213" indent="-176213"/>
                <a:r>
                  <a:rPr lang="en-US" sz="2000" b="1" dirty="0"/>
                  <a:t>Index of Dissimilarity:</a:t>
                </a:r>
                <a:r>
                  <a:rPr lang="en-US" sz="2000" dirty="0"/>
                  <a:t> Deviations from the German </a:t>
                </a:r>
                <a:r>
                  <a:rPr lang="en-US" sz="2000" dirty="0" err="1"/>
                  <a:t>Microcensus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		            (external benchmark)</a:t>
                </a:r>
              </a:p>
              <a:p>
                <a:pPr marL="176213" indent="-176213"/>
                <a:endParaRPr lang="en-US" sz="2000" dirty="0"/>
              </a:p>
              <a:p>
                <a:pPr marL="1795463" indent="-184150"/>
                <a:endParaRPr lang="en-US" dirty="0"/>
              </a:p>
              <a:p>
                <a:pPr marL="1795463" indent="-184150">
                  <a:spcBef>
                    <a:spcPts val="500"/>
                  </a:spcBef>
                </a:pPr>
                <a:r>
                  <a:rPr lang="en-US" dirty="0"/>
                  <a:t>Comparison for </a:t>
                </a:r>
                <a:r>
                  <a:rPr lang="en-US" i="1" dirty="0"/>
                  <a:t>Gender, Age, Education, Marital Status, Work Status, Occupational Status, Household size</a:t>
                </a:r>
              </a:p>
              <a:p>
                <a:pPr marL="1795463" indent="-184150">
                  <a:spcBef>
                    <a:spcPts val="500"/>
                  </a:spcBef>
                </a:pPr>
                <a:r>
                  <a:rPr lang="en-US" b="1" dirty="0"/>
                  <a:t>Net sample</a:t>
                </a: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86" y="1532467"/>
                <a:ext cx="7886700" cy="4597401"/>
              </a:xfrm>
              <a:blipFill rotWithShape="1">
                <a:blip r:embed="rId2"/>
                <a:stretch>
                  <a:fillRect l="-696" t="-18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http://intranet.gesis.intra/pr/Logos/GESIS-Logos/GESIS_Logo_kompakt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60" y="358319"/>
            <a:ext cx="1453807" cy="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26" y="4620863"/>
            <a:ext cx="1496472" cy="55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33" y="4572000"/>
            <a:ext cx="1922027" cy="57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1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R-indicator</a:t>
            </a:r>
            <a:endParaRPr lang="pl-PL" dirty="0"/>
          </a:p>
        </p:txBody>
      </p:sp>
      <p:pic>
        <p:nvPicPr>
          <p:cNvPr id="4" name="Picture 6" descr="http://intranet.gesis.intra/pr/Logos/GESIS-Logos/GESIS_Logo_kompakt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941820"/>
            <a:ext cx="228883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ntranet.gesis.intra/pr/Logos/GESIS-Logos/GESIS_Logo_kompakt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60" y="358319"/>
            <a:ext cx="1453807" cy="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4009645602"/>
              </p:ext>
            </p:extLst>
          </p:nvPr>
        </p:nvGraphicFramePr>
        <p:xfrm>
          <a:off x="326956" y="1741572"/>
          <a:ext cx="3997325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843062313"/>
              </p:ext>
            </p:extLst>
          </p:nvPr>
        </p:nvGraphicFramePr>
        <p:xfrm>
          <a:off x="4863460" y="1597556"/>
          <a:ext cx="397954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37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Index of Dissimilarity</a:t>
            </a:r>
            <a:endParaRPr lang="pl-PL" dirty="0"/>
          </a:p>
        </p:txBody>
      </p:sp>
      <p:pic>
        <p:nvPicPr>
          <p:cNvPr id="4" name="Picture 6" descr="http://intranet.gesis.intra/pr/Logos/GESIS-Logos/GESIS_Logo_kompakt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941820"/>
            <a:ext cx="228883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ntranet.gesis.intra/pr/Logos/GESIS-Logos/GESIS_Logo_kompakt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60" y="358319"/>
            <a:ext cx="1453807" cy="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225740300"/>
              </p:ext>
            </p:extLst>
          </p:nvPr>
        </p:nvGraphicFramePr>
        <p:xfrm>
          <a:off x="565076" y="1688232"/>
          <a:ext cx="39446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139358290"/>
              </p:ext>
            </p:extLst>
          </p:nvPr>
        </p:nvGraphicFramePr>
        <p:xfrm>
          <a:off x="4525516" y="1544216"/>
          <a:ext cx="40324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20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Summary/Discussion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0186" y="1532467"/>
            <a:ext cx="7886700" cy="4597401"/>
          </a:xfrm>
        </p:spPr>
        <p:txBody>
          <a:bodyPr>
            <a:normAutofit/>
          </a:bodyPr>
          <a:lstStyle/>
          <a:p>
            <a:pPr marL="0" lvl="1" indent="0">
              <a:spcAft>
                <a:spcPts val="1700"/>
              </a:spcAft>
              <a:buNone/>
            </a:pPr>
            <a:r>
              <a:rPr lang="en-US" b="1" dirty="0"/>
              <a:t>Despite a decrease </a:t>
            </a:r>
            <a:r>
              <a:rPr lang="en-US" dirty="0"/>
              <a:t>in the </a:t>
            </a:r>
            <a:r>
              <a:rPr lang="en-US" b="1" dirty="0"/>
              <a:t>response rate </a:t>
            </a:r>
            <a:r>
              <a:rPr lang="en-US" dirty="0"/>
              <a:t>of 20 %points:</a:t>
            </a:r>
          </a:p>
          <a:p>
            <a:pPr marL="576263" lvl="2" indent="-176213">
              <a:spcAft>
                <a:spcPts val="1700"/>
              </a:spcAft>
            </a:pPr>
            <a:r>
              <a:rPr lang="en-US" sz="2000" b="1" dirty="0"/>
              <a:t>better balanced sample composition </a:t>
            </a:r>
            <a:r>
              <a:rPr lang="en-US" sz="2000" dirty="0"/>
              <a:t>(sample frame information and the respective R-indicator)</a:t>
            </a:r>
          </a:p>
          <a:p>
            <a:pPr marL="576263" lvl="2" indent="-176213">
              <a:spcAft>
                <a:spcPts val="1700"/>
              </a:spcAft>
            </a:pPr>
            <a:r>
              <a:rPr lang="en-US" sz="2000" b="1" dirty="0"/>
              <a:t>equally well balanced sample </a:t>
            </a:r>
            <a:r>
              <a:rPr lang="en-US" sz="2000" dirty="0"/>
              <a:t>(external benchmark data and the average value of D)</a:t>
            </a:r>
          </a:p>
          <a:p>
            <a:pPr marL="576263" lvl="2" indent="-176213">
              <a:spcAft>
                <a:spcPts val="1700"/>
              </a:spcAft>
            </a:pPr>
            <a:r>
              <a:rPr lang="de-DE" sz="2000" b="1" dirty="0" err="1"/>
              <a:t>smaller</a:t>
            </a:r>
            <a:r>
              <a:rPr lang="de-DE" sz="2000" dirty="0"/>
              <a:t> </a:t>
            </a:r>
            <a:r>
              <a:rPr lang="de-DE" sz="2000" dirty="0" err="1"/>
              <a:t>nonresponse</a:t>
            </a:r>
            <a:r>
              <a:rPr lang="de-DE" sz="2000" dirty="0"/>
              <a:t> </a:t>
            </a:r>
            <a:r>
              <a:rPr lang="de-DE" sz="2000" dirty="0" err="1"/>
              <a:t>bias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most</a:t>
            </a:r>
            <a:r>
              <a:rPr lang="de-DE" sz="2000" dirty="0"/>
              <a:t> variables</a:t>
            </a:r>
          </a:p>
          <a:p>
            <a:pPr marL="576263" lvl="2" indent="-176213">
              <a:spcAft>
                <a:spcPts val="1700"/>
              </a:spcAft>
            </a:pPr>
            <a:r>
              <a:rPr lang="de-DE" sz="2000" b="1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nonresponse</a:t>
            </a:r>
            <a:r>
              <a:rPr lang="de-DE" sz="2000" dirty="0"/>
              <a:t> </a:t>
            </a:r>
            <a:r>
              <a:rPr lang="de-DE" sz="2000" dirty="0" err="1"/>
              <a:t>bias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variables</a:t>
            </a:r>
            <a:endParaRPr lang="en-US" sz="2000" dirty="0"/>
          </a:p>
          <a:p>
            <a:pPr marL="536575" lvl="1" indent="-536575">
              <a:spcAft>
                <a:spcPts val="1700"/>
              </a:spcAft>
              <a:buNone/>
            </a:pPr>
            <a:r>
              <a:rPr lang="en-US" sz="2200" b="1" dirty="0"/>
              <a:t>== &gt;</a:t>
            </a:r>
            <a:r>
              <a:rPr lang="en-US" sz="2200" dirty="0"/>
              <a:t> response rates alone are an imperfect indicator of 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  nonresponse </a:t>
            </a:r>
            <a:r>
              <a:rPr lang="en-US" sz="2200" dirty="0"/>
              <a:t>bias </a:t>
            </a:r>
          </a:p>
        </p:txBody>
      </p:sp>
      <p:pic>
        <p:nvPicPr>
          <p:cNvPr id="4" name="Picture 6" descr="http://intranet.gesis.intra/pr/Logos/GESIS-Logos/GESIS_Logo_kompakt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941820"/>
            <a:ext cx="228883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ntranet.gesis.intra/pr/Logos/GESIS-Logos/GESIS_Logo_kompakt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60" y="358319"/>
            <a:ext cx="1453807" cy="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declining response rates negatively affect sample composition? </a:t>
            </a:r>
            <a:br>
              <a:rPr lang="en-US" dirty="0"/>
            </a:br>
            <a:r>
              <a:rPr lang="en-US" dirty="0"/>
              <a:t>A longitudinal analysis using data from the German General Social Survey (ALLBUS)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i="1" dirty="0"/>
              <a:t>Michael Blohm und Achim Koch, GESIS – Leibniz Institute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Social</a:t>
            </a:r>
            <a:r>
              <a:rPr lang="de-DE" i="1" dirty="0"/>
              <a:t> </a:t>
            </a:r>
            <a:r>
              <a:rPr lang="de-DE" i="1" dirty="0" err="1"/>
              <a:t>Sciences</a:t>
            </a:r>
            <a:endParaRPr lang="de-DE" i="1" dirty="0"/>
          </a:p>
          <a:p>
            <a:r>
              <a:rPr lang="de-DE" i="1" dirty="0" smtClean="0"/>
              <a:t>michael.blohm@gesis.org</a:t>
            </a:r>
            <a:endParaRPr lang="de-DE" i="1" dirty="0"/>
          </a:p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 smtClean="0"/>
              <a:t>attention</a:t>
            </a:r>
            <a:endParaRPr lang="pl-PL" dirty="0"/>
          </a:p>
        </p:txBody>
      </p:sp>
      <p:pic>
        <p:nvPicPr>
          <p:cNvPr id="7" name="Picture 6" descr="http://intranet.gesis.intra/pr/Logos/GESIS-Logos/GESIS_Logo_kompakt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0" y="198480"/>
            <a:ext cx="1072807" cy="6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9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259</Words>
  <Application>Microsoft Office PowerPoint</Application>
  <PresentationFormat>Bildschirmpräsentation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Motyw pakietu Office</vt:lpstr>
      <vt:lpstr>Do declining response rates negatively affect sample composition?  A longitudinal analysis using data from the German General Social Survey (ALLBUS)</vt:lpstr>
      <vt:lpstr>Starting point</vt:lpstr>
      <vt:lpstr>German General Social Survey (ALLBUS)</vt:lpstr>
      <vt:lpstr>Indicators for Nonresponse Bias</vt:lpstr>
      <vt:lpstr>Results: R-indicator</vt:lpstr>
      <vt:lpstr>Results: Index of Dissimilarity</vt:lpstr>
      <vt:lpstr>Summary/Discussion</vt:lpstr>
      <vt:lpstr>Do declining response rates negatively affect sample composition?  A longitudinal analysis using data from the German General Social Survey (ALLBUS)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ntuser</cp:lastModifiedBy>
  <cp:revision>40</cp:revision>
  <dcterms:created xsi:type="dcterms:W3CDTF">2018-02-27T07:40:59Z</dcterms:created>
  <dcterms:modified xsi:type="dcterms:W3CDTF">2018-06-27T04:23:50Z</dcterms:modified>
</cp:coreProperties>
</file>