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66" r:id="rId5"/>
    <p:sldId id="267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-77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C5C8B-CE39-48C4-B283-BDB98C0ABC9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E4BA7277-F533-4D88-9EF3-A0052FA46DF9}">
      <dgm:prSet custT="1"/>
      <dgm:spPr/>
      <dgm:t>
        <a:bodyPr/>
        <a:lstStyle/>
        <a:p>
          <a:pPr rtl="0"/>
          <a:r>
            <a:rPr lang="en-US" sz="2000" dirty="0" smtClean="0"/>
            <a:t>ISTAT introduced during 2016 a </a:t>
          </a:r>
          <a:r>
            <a:rPr lang="en-US" sz="2000" b="1" dirty="0" smtClean="0"/>
            <a:t>new organizational set-up </a:t>
          </a:r>
          <a:r>
            <a:rPr lang="en-US" sz="2000" dirty="0" smtClean="0"/>
            <a:t>in order to improve the efficiency of data collection processes</a:t>
          </a:r>
          <a:endParaRPr lang="it-IT" sz="2000" dirty="0"/>
        </a:p>
      </dgm:t>
    </dgm:pt>
    <dgm:pt modelId="{4433953E-8044-4B67-B0B2-46C6C533213F}" type="parTrans" cxnId="{B6621218-5DC3-4462-9770-F851EB4864BC}">
      <dgm:prSet/>
      <dgm:spPr/>
      <dgm:t>
        <a:bodyPr/>
        <a:lstStyle/>
        <a:p>
          <a:endParaRPr lang="it-IT" sz="2000"/>
        </a:p>
      </dgm:t>
    </dgm:pt>
    <dgm:pt modelId="{A29A7A27-0D8F-4463-9983-708C8EAE9C90}" type="sibTrans" cxnId="{B6621218-5DC3-4462-9770-F851EB4864BC}">
      <dgm:prSet/>
      <dgm:spPr/>
      <dgm:t>
        <a:bodyPr/>
        <a:lstStyle/>
        <a:p>
          <a:endParaRPr lang="it-IT" sz="2000"/>
        </a:p>
      </dgm:t>
    </dgm:pt>
    <dgm:pt modelId="{48A8754B-1ECC-4F33-B678-69152AD8080C}">
      <dgm:prSet custT="1"/>
      <dgm:spPr/>
      <dgm:t>
        <a:bodyPr/>
        <a:lstStyle/>
        <a:p>
          <a:pPr rtl="0"/>
          <a:r>
            <a:rPr lang="en-US" sz="2000" dirty="0" smtClean="0"/>
            <a:t>The most relevant innovations concern:</a:t>
          </a:r>
          <a:endParaRPr lang="it-IT" sz="2000" dirty="0"/>
        </a:p>
      </dgm:t>
    </dgm:pt>
    <dgm:pt modelId="{E1BD7A22-B4FB-4021-B44E-5490251F2C3A}" type="parTrans" cxnId="{3DAC81F8-96D4-42DA-9C02-16C483EE0431}">
      <dgm:prSet/>
      <dgm:spPr/>
      <dgm:t>
        <a:bodyPr/>
        <a:lstStyle/>
        <a:p>
          <a:endParaRPr lang="it-IT" sz="2000"/>
        </a:p>
      </dgm:t>
    </dgm:pt>
    <dgm:pt modelId="{DB5605C6-128B-449A-BA13-6C553CB09673}" type="sibTrans" cxnId="{3DAC81F8-96D4-42DA-9C02-16C483EE0431}">
      <dgm:prSet/>
      <dgm:spPr/>
      <dgm:t>
        <a:bodyPr/>
        <a:lstStyle/>
        <a:p>
          <a:endParaRPr lang="it-IT" sz="2000"/>
        </a:p>
      </dgm:t>
    </dgm:pt>
    <dgm:pt modelId="{51D9FED4-2A8D-4D2C-858D-9D026CC0ACF6}">
      <dgm:prSet custT="1"/>
      <dgm:spPr/>
      <dgm:t>
        <a:bodyPr/>
        <a:lstStyle/>
        <a:p>
          <a:pPr rtl="0"/>
          <a:r>
            <a:rPr lang="en-US" sz="1800" dirty="0" smtClean="0"/>
            <a:t>Creation of a </a:t>
          </a:r>
          <a:r>
            <a:rPr lang="en-US" sz="1800" b="1" dirty="0" smtClean="0"/>
            <a:t>new Department </a:t>
          </a:r>
          <a:r>
            <a:rPr lang="en-US" sz="1800" dirty="0" smtClean="0"/>
            <a:t>for provision of cross-cutting services (Department for data collection and development of methods and technologies for the production and dissemination of statistical information)</a:t>
          </a:r>
          <a:endParaRPr lang="it-IT" sz="1800" dirty="0"/>
        </a:p>
      </dgm:t>
    </dgm:pt>
    <dgm:pt modelId="{A493379A-0BBD-47D5-905D-28E78F8CC48C}" type="parTrans" cxnId="{53FA1C5E-5E3F-4082-A389-ED673C72B14A}">
      <dgm:prSet/>
      <dgm:spPr/>
      <dgm:t>
        <a:bodyPr/>
        <a:lstStyle/>
        <a:p>
          <a:endParaRPr lang="it-IT" sz="2000"/>
        </a:p>
      </dgm:t>
    </dgm:pt>
    <dgm:pt modelId="{FF9A6042-B61C-4EFE-97CF-213D171357C4}" type="sibTrans" cxnId="{53FA1C5E-5E3F-4082-A389-ED673C72B14A}">
      <dgm:prSet/>
      <dgm:spPr/>
      <dgm:t>
        <a:bodyPr/>
        <a:lstStyle/>
        <a:p>
          <a:endParaRPr lang="it-IT" sz="2000"/>
        </a:p>
      </dgm:t>
    </dgm:pt>
    <dgm:pt modelId="{3F937A45-691E-47F2-8240-B05E0D9F85D8}">
      <dgm:prSet custT="1"/>
      <dgm:spPr/>
      <dgm:t>
        <a:bodyPr/>
        <a:lstStyle/>
        <a:p>
          <a:pPr rtl="0"/>
          <a:r>
            <a:rPr lang="en-US" sz="1800" dirty="0" smtClean="0"/>
            <a:t>Creation of a </a:t>
          </a:r>
          <a:r>
            <a:rPr lang="en-US" sz="1800" b="1" dirty="0" smtClean="0"/>
            <a:t>new Central Directorate for Data Collection </a:t>
          </a:r>
          <a:r>
            <a:rPr lang="en-US" sz="1800" dirty="0" smtClean="0"/>
            <a:t>specifically dedicated to the design, organization, implementation and integration of the data collection activities</a:t>
          </a:r>
          <a:endParaRPr lang="it-IT" sz="1800" dirty="0"/>
        </a:p>
      </dgm:t>
    </dgm:pt>
    <dgm:pt modelId="{EEFFEAEB-22D1-427A-B53B-4605108FDCF0}" type="parTrans" cxnId="{C894445B-48F4-42FD-BD01-27EB9BE8DC3D}">
      <dgm:prSet/>
      <dgm:spPr/>
      <dgm:t>
        <a:bodyPr/>
        <a:lstStyle/>
        <a:p>
          <a:endParaRPr lang="it-IT" sz="2000"/>
        </a:p>
      </dgm:t>
    </dgm:pt>
    <dgm:pt modelId="{C4264561-F8FF-4171-98A1-1E931B560444}" type="sibTrans" cxnId="{C894445B-48F4-42FD-BD01-27EB9BE8DC3D}">
      <dgm:prSet/>
      <dgm:spPr/>
      <dgm:t>
        <a:bodyPr/>
        <a:lstStyle/>
        <a:p>
          <a:endParaRPr lang="it-IT" sz="2000"/>
        </a:p>
      </dgm:t>
    </dgm:pt>
    <dgm:pt modelId="{C32C6F2C-9E3E-4A84-AC33-AAB44D305BC2}">
      <dgm:prSet custT="1"/>
      <dgm:spPr/>
      <dgm:t>
        <a:bodyPr/>
        <a:lstStyle/>
        <a:p>
          <a:pPr rtl="0"/>
          <a:r>
            <a:rPr lang="en-US" sz="2000" dirty="0" smtClean="0"/>
            <a:t>As the Central Directorate for data collection also the </a:t>
          </a:r>
          <a:r>
            <a:rPr lang="en-US" sz="2000" dirty="0" err="1" smtClean="0"/>
            <a:t>Istat’s</a:t>
          </a:r>
          <a:r>
            <a:rPr lang="en-US" sz="2000" dirty="0" smtClean="0"/>
            <a:t> </a:t>
          </a:r>
          <a:r>
            <a:rPr lang="en-US" sz="2000" b="1" dirty="0" smtClean="0"/>
            <a:t>Territorial offices </a:t>
          </a:r>
          <a:r>
            <a:rPr lang="en-US" sz="2000" dirty="0" smtClean="0"/>
            <a:t>(UUTT) were located in the new Department, so establishing the foundations for closer cooperation</a:t>
          </a:r>
          <a:endParaRPr lang="it-IT" sz="2000" dirty="0"/>
        </a:p>
      </dgm:t>
    </dgm:pt>
    <dgm:pt modelId="{DE3879F7-F07E-4790-8DEA-6D61ECC54663}" type="parTrans" cxnId="{66393E5C-ABA7-43DB-939D-101EC107C7D4}">
      <dgm:prSet/>
      <dgm:spPr/>
      <dgm:t>
        <a:bodyPr/>
        <a:lstStyle/>
        <a:p>
          <a:endParaRPr lang="it-IT" sz="2000"/>
        </a:p>
      </dgm:t>
    </dgm:pt>
    <dgm:pt modelId="{BBDAA6C9-58CF-44DF-AD7F-75B396BFE92E}" type="sibTrans" cxnId="{66393E5C-ABA7-43DB-939D-101EC107C7D4}">
      <dgm:prSet/>
      <dgm:spPr/>
      <dgm:t>
        <a:bodyPr/>
        <a:lstStyle/>
        <a:p>
          <a:endParaRPr lang="it-IT" sz="2000"/>
        </a:p>
      </dgm:t>
    </dgm:pt>
    <dgm:pt modelId="{4021DE84-7CEE-4F15-AC51-B93E7719046E}">
      <dgm:prSet custT="1"/>
      <dgm:spPr/>
      <dgm:t>
        <a:bodyPr/>
        <a:lstStyle/>
        <a:p>
          <a:pPr rtl="0"/>
          <a:r>
            <a:rPr lang="en-US" sz="2000" dirty="0" smtClean="0"/>
            <a:t>The new organizational structure provides 8 Territorial Offices located on Italian national territory</a:t>
          </a:r>
          <a:endParaRPr lang="it-IT" sz="2000" dirty="0"/>
        </a:p>
      </dgm:t>
    </dgm:pt>
    <dgm:pt modelId="{C1FFE55D-D652-419A-865A-9066712813FE}" type="parTrans" cxnId="{5EA5D18D-862A-4CD6-A727-146F1A053A83}">
      <dgm:prSet/>
      <dgm:spPr/>
      <dgm:t>
        <a:bodyPr/>
        <a:lstStyle/>
        <a:p>
          <a:endParaRPr lang="it-IT" sz="2000"/>
        </a:p>
      </dgm:t>
    </dgm:pt>
    <dgm:pt modelId="{7B20BFA0-F027-4FC7-A6B6-D1BECF092D45}" type="sibTrans" cxnId="{5EA5D18D-862A-4CD6-A727-146F1A053A83}">
      <dgm:prSet/>
      <dgm:spPr/>
      <dgm:t>
        <a:bodyPr/>
        <a:lstStyle/>
        <a:p>
          <a:endParaRPr lang="it-IT" sz="2000"/>
        </a:p>
      </dgm:t>
    </dgm:pt>
    <dgm:pt modelId="{EF1D00B0-D6D7-461C-A36F-E49771CB8EDB}" type="pres">
      <dgm:prSet presAssocID="{E28C5C8B-CE39-48C4-B283-BDB98C0ABC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62E03B6-E200-451C-A061-A51F801AF87A}" type="pres">
      <dgm:prSet presAssocID="{E4BA7277-F533-4D88-9EF3-A0052FA46DF9}" presName="parentText" presStyleLbl="node1" presStyleIdx="0" presStyleCnt="4" custLinFactY="-40296" custLinFactNeighborX="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EF6292-5BA5-46A3-A6D6-D8E5949AC898}" type="pres">
      <dgm:prSet presAssocID="{A29A7A27-0D8F-4463-9983-708C8EAE9C90}" presName="spacer" presStyleCnt="0"/>
      <dgm:spPr/>
    </dgm:pt>
    <dgm:pt modelId="{3167410F-9935-4FC7-AFF7-88C02E4A2E3C}" type="pres">
      <dgm:prSet presAssocID="{48A8754B-1ECC-4F33-B678-69152AD8080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4DB434-21F1-4177-B118-7B20735E258C}" type="pres">
      <dgm:prSet presAssocID="{48A8754B-1ECC-4F33-B678-69152AD8080C}" presName="childText" presStyleLbl="revTx" presStyleIdx="0" presStyleCnt="1" custScaleY="1341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C3EEC0-EE4A-4605-92B1-FF59E2E051BA}" type="pres">
      <dgm:prSet presAssocID="{C32C6F2C-9E3E-4A84-AC33-AAB44D305BC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9A509B3-3C37-44EF-9167-19AE50EAAE04}" type="pres">
      <dgm:prSet presAssocID="{BBDAA6C9-58CF-44DF-AD7F-75B396BFE92E}" presName="spacer" presStyleCnt="0"/>
      <dgm:spPr/>
    </dgm:pt>
    <dgm:pt modelId="{5680D821-ECE1-443D-A9AB-471427C886BA}" type="pres">
      <dgm:prSet presAssocID="{4021DE84-7CEE-4F15-AC51-B93E7719046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FE7DBE9-8C14-4F50-8725-3D2DB3D0CB1F}" type="presOf" srcId="{C32C6F2C-9E3E-4A84-AC33-AAB44D305BC2}" destId="{26C3EEC0-EE4A-4605-92B1-FF59E2E051BA}" srcOrd="0" destOrd="0" presId="urn:microsoft.com/office/officeart/2005/8/layout/vList2"/>
    <dgm:cxn modelId="{89C8E7FB-A8F6-492C-B5BE-DF854C5EA4E5}" type="presOf" srcId="{E28C5C8B-CE39-48C4-B283-BDB98C0ABC92}" destId="{EF1D00B0-D6D7-461C-A36F-E49771CB8EDB}" srcOrd="0" destOrd="0" presId="urn:microsoft.com/office/officeart/2005/8/layout/vList2"/>
    <dgm:cxn modelId="{29565E66-A998-474B-971D-C77047B71D93}" type="presOf" srcId="{E4BA7277-F533-4D88-9EF3-A0052FA46DF9}" destId="{A62E03B6-E200-451C-A061-A51F801AF87A}" srcOrd="0" destOrd="0" presId="urn:microsoft.com/office/officeart/2005/8/layout/vList2"/>
    <dgm:cxn modelId="{3DAC81F8-96D4-42DA-9C02-16C483EE0431}" srcId="{E28C5C8B-CE39-48C4-B283-BDB98C0ABC92}" destId="{48A8754B-1ECC-4F33-B678-69152AD8080C}" srcOrd="1" destOrd="0" parTransId="{E1BD7A22-B4FB-4021-B44E-5490251F2C3A}" sibTransId="{DB5605C6-128B-449A-BA13-6C553CB09673}"/>
    <dgm:cxn modelId="{5EA5D18D-862A-4CD6-A727-146F1A053A83}" srcId="{E28C5C8B-CE39-48C4-B283-BDB98C0ABC92}" destId="{4021DE84-7CEE-4F15-AC51-B93E7719046E}" srcOrd="3" destOrd="0" parTransId="{C1FFE55D-D652-419A-865A-9066712813FE}" sibTransId="{7B20BFA0-F027-4FC7-A6B6-D1BECF092D45}"/>
    <dgm:cxn modelId="{B3085D3A-AD20-4E6E-A09B-838AE5C1D3C6}" type="presOf" srcId="{3F937A45-691E-47F2-8240-B05E0D9F85D8}" destId="{A84DB434-21F1-4177-B118-7B20735E258C}" srcOrd="0" destOrd="1" presId="urn:microsoft.com/office/officeart/2005/8/layout/vList2"/>
    <dgm:cxn modelId="{C894445B-48F4-42FD-BD01-27EB9BE8DC3D}" srcId="{48A8754B-1ECC-4F33-B678-69152AD8080C}" destId="{3F937A45-691E-47F2-8240-B05E0D9F85D8}" srcOrd="1" destOrd="0" parTransId="{EEFFEAEB-22D1-427A-B53B-4605108FDCF0}" sibTransId="{C4264561-F8FF-4171-98A1-1E931B560444}"/>
    <dgm:cxn modelId="{66393E5C-ABA7-43DB-939D-101EC107C7D4}" srcId="{E28C5C8B-CE39-48C4-B283-BDB98C0ABC92}" destId="{C32C6F2C-9E3E-4A84-AC33-AAB44D305BC2}" srcOrd="2" destOrd="0" parTransId="{DE3879F7-F07E-4790-8DEA-6D61ECC54663}" sibTransId="{BBDAA6C9-58CF-44DF-AD7F-75B396BFE92E}"/>
    <dgm:cxn modelId="{53FA1C5E-5E3F-4082-A389-ED673C72B14A}" srcId="{48A8754B-1ECC-4F33-B678-69152AD8080C}" destId="{51D9FED4-2A8D-4D2C-858D-9D026CC0ACF6}" srcOrd="0" destOrd="0" parTransId="{A493379A-0BBD-47D5-905D-28E78F8CC48C}" sibTransId="{FF9A6042-B61C-4EFE-97CF-213D171357C4}"/>
    <dgm:cxn modelId="{B9588A68-04AB-42C8-A883-60C9CC77DA91}" type="presOf" srcId="{48A8754B-1ECC-4F33-B678-69152AD8080C}" destId="{3167410F-9935-4FC7-AFF7-88C02E4A2E3C}" srcOrd="0" destOrd="0" presId="urn:microsoft.com/office/officeart/2005/8/layout/vList2"/>
    <dgm:cxn modelId="{69BA22F5-313F-4F39-BA89-528FC9924ABE}" type="presOf" srcId="{51D9FED4-2A8D-4D2C-858D-9D026CC0ACF6}" destId="{A84DB434-21F1-4177-B118-7B20735E258C}" srcOrd="0" destOrd="0" presId="urn:microsoft.com/office/officeart/2005/8/layout/vList2"/>
    <dgm:cxn modelId="{EDDE665C-652F-469F-9DC7-F009211C83B8}" type="presOf" srcId="{4021DE84-7CEE-4F15-AC51-B93E7719046E}" destId="{5680D821-ECE1-443D-A9AB-471427C886BA}" srcOrd="0" destOrd="0" presId="urn:microsoft.com/office/officeart/2005/8/layout/vList2"/>
    <dgm:cxn modelId="{B6621218-5DC3-4462-9770-F851EB4864BC}" srcId="{E28C5C8B-CE39-48C4-B283-BDB98C0ABC92}" destId="{E4BA7277-F533-4D88-9EF3-A0052FA46DF9}" srcOrd="0" destOrd="0" parTransId="{4433953E-8044-4B67-B0B2-46C6C533213F}" sibTransId="{A29A7A27-0D8F-4463-9983-708C8EAE9C90}"/>
    <dgm:cxn modelId="{361F41A5-85D0-4B78-AD83-B38E54C617CC}" type="presParOf" srcId="{EF1D00B0-D6D7-461C-A36F-E49771CB8EDB}" destId="{A62E03B6-E200-451C-A061-A51F801AF87A}" srcOrd="0" destOrd="0" presId="urn:microsoft.com/office/officeart/2005/8/layout/vList2"/>
    <dgm:cxn modelId="{2308B4F5-4E7D-4741-AE53-B03ED23600D3}" type="presParOf" srcId="{EF1D00B0-D6D7-461C-A36F-E49771CB8EDB}" destId="{CDEF6292-5BA5-46A3-A6D6-D8E5949AC898}" srcOrd="1" destOrd="0" presId="urn:microsoft.com/office/officeart/2005/8/layout/vList2"/>
    <dgm:cxn modelId="{CF7288E3-8283-47DA-884B-038CE8686A90}" type="presParOf" srcId="{EF1D00B0-D6D7-461C-A36F-E49771CB8EDB}" destId="{3167410F-9935-4FC7-AFF7-88C02E4A2E3C}" srcOrd="2" destOrd="0" presId="urn:microsoft.com/office/officeart/2005/8/layout/vList2"/>
    <dgm:cxn modelId="{6325156C-464C-452C-8A82-F719C8359768}" type="presParOf" srcId="{EF1D00B0-D6D7-461C-A36F-E49771CB8EDB}" destId="{A84DB434-21F1-4177-B118-7B20735E258C}" srcOrd="3" destOrd="0" presId="urn:microsoft.com/office/officeart/2005/8/layout/vList2"/>
    <dgm:cxn modelId="{335B84B8-0101-4954-A27E-07F74E739B0A}" type="presParOf" srcId="{EF1D00B0-D6D7-461C-A36F-E49771CB8EDB}" destId="{26C3EEC0-EE4A-4605-92B1-FF59E2E051BA}" srcOrd="4" destOrd="0" presId="urn:microsoft.com/office/officeart/2005/8/layout/vList2"/>
    <dgm:cxn modelId="{D089313F-C5E8-45B6-A3CE-B70948628292}" type="presParOf" srcId="{EF1D00B0-D6D7-461C-A36F-E49771CB8EDB}" destId="{29A509B3-3C37-44EF-9167-19AE50EAAE04}" srcOrd="5" destOrd="0" presId="urn:microsoft.com/office/officeart/2005/8/layout/vList2"/>
    <dgm:cxn modelId="{BFD8FAD5-6F69-46A1-B653-18BD8ADBFCBD}" type="presParOf" srcId="{EF1D00B0-D6D7-461C-A36F-E49771CB8EDB}" destId="{5680D821-ECE1-443D-A9AB-471427C886B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533927-EBC9-4EEF-9ED2-A52BE68E3C3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7C8F53EA-64F1-4B4E-AB00-78FDEF6EBE7B}">
      <dgm:prSet custT="1"/>
      <dgm:spPr/>
      <dgm:t>
        <a:bodyPr/>
        <a:lstStyle/>
        <a:p>
          <a:pPr rtl="0"/>
          <a:r>
            <a:rPr lang="en-US" sz="2200" b="1" dirty="0" smtClean="0"/>
            <a:t>A specific project assigned to a selected number of ISTAT territorial offices the new role of running data collection activities on the territory</a:t>
          </a:r>
          <a:endParaRPr lang="it-IT" sz="2200" b="1" dirty="0"/>
        </a:p>
      </dgm:t>
    </dgm:pt>
    <dgm:pt modelId="{14925E70-F8CC-4103-9CD9-6113B1CF4A29}" type="parTrans" cxnId="{2D0DF80B-BF7E-447E-B711-BB4FB4FF44D8}">
      <dgm:prSet/>
      <dgm:spPr/>
      <dgm:t>
        <a:bodyPr/>
        <a:lstStyle/>
        <a:p>
          <a:endParaRPr lang="it-IT" sz="2200"/>
        </a:p>
      </dgm:t>
    </dgm:pt>
    <dgm:pt modelId="{DD17DB73-C39A-4E2E-8BE9-A0A6941D13A9}" type="sibTrans" cxnId="{2D0DF80B-BF7E-447E-B711-BB4FB4FF44D8}">
      <dgm:prSet/>
      <dgm:spPr/>
      <dgm:t>
        <a:bodyPr/>
        <a:lstStyle/>
        <a:p>
          <a:endParaRPr lang="it-IT" sz="2200"/>
        </a:p>
      </dgm:t>
    </dgm:pt>
    <dgm:pt modelId="{BDE2265A-0C74-4D68-980C-93ED01180D00}">
      <dgm:prSet custT="1"/>
      <dgm:spPr/>
      <dgm:t>
        <a:bodyPr/>
        <a:lstStyle/>
        <a:p>
          <a:pPr rtl="0"/>
          <a:r>
            <a:rPr lang="en-US" sz="2200" dirty="0" smtClean="0"/>
            <a:t>According to this model a specific territorial office acquires the role </a:t>
          </a:r>
          <a:r>
            <a:rPr lang="en-US" sz="2200" b="1" dirty="0" smtClean="0"/>
            <a:t>to coordinate</a:t>
          </a:r>
          <a:r>
            <a:rPr lang="en-US" sz="2200" dirty="0" smtClean="0"/>
            <a:t> the running of data collection activity of all the other territorial offices</a:t>
          </a:r>
          <a:endParaRPr lang="it-IT" sz="2200" dirty="0"/>
        </a:p>
      </dgm:t>
    </dgm:pt>
    <dgm:pt modelId="{3E51BEB3-E83E-450D-B5AE-87B667BCD32B}" type="parTrans" cxnId="{F9644C16-7ECF-4299-A1CA-9505D5D4A5E3}">
      <dgm:prSet/>
      <dgm:spPr/>
      <dgm:t>
        <a:bodyPr/>
        <a:lstStyle/>
        <a:p>
          <a:endParaRPr lang="it-IT" sz="2200"/>
        </a:p>
      </dgm:t>
    </dgm:pt>
    <dgm:pt modelId="{50D8FD36-6267-4970-9AFA-D5D425537BCC}" type="sibTrans" cxnId="{F9644C16-7ECF-4299-A1CA-9505D5D4A5E3}">
      <dgm:prSet/>
      <dgm:spPr/>
      <dgm:t>
        <a:bodyPr/>
        <a:lstStyle/>
        <a:p>
          <a:endParaRPr lang="it-IT" sz="2200"/>
        </a:p>
      </dgm:t>
    </dgm:pt>
    <dgm:pt modelId="{7247E3AC-D10A-4BA3-87E7-DDF7C2CC0D64}">
      <dgm:prSet custT="1"/>
      <dgm:spPr/>
      <dgm:t>
        <a:bodyPr/>
        <a:lstStyle/>
        <a:p>
          <a:pPr rtl="0"/>
          <a:r>
            <a:rPr lang="en-GB" sz="2200" dirty="0" smtClean="0"/>
            <a:t>During the </a:t>
          </a:r>
          <a:r>
            <a:rPr lang="en-GB" sz="2200" b="1" dirty="0" smtClean="0"/>
            <a:t>start-up phase</a:t>
          </a:r>
          <a:r>
            <a:rPr lang="en-GB" sz="2200" dirty="0" smtClean="0"/>
            <a:t>, the new management project for data collection on the territory is limited to a small number of activities: survey on Maritime transport, survey of Road accidents, Demographic statistics</a:t>
          </a:r>
          <a:endParaRPr lang="it-IT" sz="2200" dirty="0"/>
        </a:p>
      </dgm:t>
    </dgm:pt>
    <dgm:pt modelId="{66B3D412-D9B7-47A5-8AC0-2DFFFE0F4D14}" type="parTrans" cxnId="{FE88FB44-9706-413A-B237-200C2A05E881}">
      <dgm:prSet/>
      <dgm:spPr/>
      <dgm:t>
        <a:bodyPr/>
        <a:lstStyle/>
        <a:p>
          <a:endParaRPr lang="it-IT" sz="2200"/>
        </a:p>
      </dgm:t>
    </dgm:pt>
    <dgm:pt modelId="{55C2768F-26E3-4C7D-B729-771D4972C757}" type="sibTrans" cxnId="{FE88FB44-9706-413A-B237-200C2A05E881}">
      <dgm:prSet/>
      <dgm:spPr/>
      <dgm:t>
        <a:bodyPr/>
        <a:lstStyle/>
        <a:p>
          <a:endParaRPr lang="it-IT" sz="2200"/>
        </a:p>
      </dgm:t>
    </dgm:pt>
    <dgm:pt modelId="{B04B4ED2-892F-4E4C-B636-E83A7E518E78}" type="pres">
      <dgm:prSet presAssocID="{32533927-EBC9-4EEF-9ED2-A52BE68E3C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F02A892-75CA-4B83-9C36-25D2931F4312}" type="pres">
      <dgm:prSet presAssocID="{7C8F53EA-64F1-4B4E-AB00-78FDEF6EBE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C15B5C-D55C-45CA-A988-3D5FD57DDE59}" type="pres">
      <dgm:prSet presAssocID="{DD17DB73-C39A-4E2E-8BE9-A0A6941D13A9}" presName="spacer" presStyleCnt="0"/>
      <dgm:spPr/>
    </dgm:pt>
    <dgm:pt modelId="{9BB21B21-956C-44F3-AA41-0EFC5940B8F2}" type="pres">
      <dgm:prSet presAssocID="{BDE2265A-0C74-4D68-980C-93ED01180D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BB7736-F52E-4867-A124-E2A99A3DEBCE}" type="pres">
      <dgm:prSet presAssocID="{50D8FD36-6267-4970-9AFA-D5D425537BCC}" presName="spacer" presStyleCnt="0"/>
      <dgm:spPr/>
    </dgm:pt>
    <dgm:pt modelId="{A7893B9B-2606-45D0-B6DC-06AE775F8662}" type="pres">
      <dgm:prSet presAssocID="{7247E3AC-D10A-4BA3-87E7-DDF7C2CC0D6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4481AFE-CD4C-4851-BDC7-E90A0418A1D8}" type="presOf" srcId="{32533927-EBC9-4EEF-9ED2-A52BE68E3C3C}" destId="{B04B4ED2-892F-4E4C-B636-E83A7E518E78}" srcOrd="0" destOrd="0" presId="urn:microsoft.com/office/officeart/2005/8/layout/vList2"/>
    <dgm:cxn modelId="{086E6D36-5DF9-402D-B7C0-8E027A21ED0F}" type="presOf" srcId="{7247E3AC-D10A-4BA3-87E7-DDF7C2CC0D64}" destId="{A7893B9B-2606-45D0-B6DC-06AE775F8662}" srcOrd="0" destOrd="0" presId="urn:microsoft.com/office/officeart/2005/8/layout/vList2"/>
    <dgm:cxn modelId="{FE88FB44-9706-413A-B237-200C2A05E881}" srcId="{32533927-EBC9-4EEF-9ED2-A52BE68E3C3C}" destId="{7247E3AC-D10A-4BA3-87E7-DDF7C2CC0D64}" srcOrd="2" destOrd="0" parTransId="{66B3D412-D9B7-47A5-8AC0-2DFFFE0F4D14}" sibTransId="{55C2768F-26E3-4C7D-B729-771D4972C757}"/>
    <dgm:cxn modelId="{F9644C16-7ECF-4299-A1CA-9505D5D4A5E3}" srcId="{32533927-EBC9-4EEF-9ED2-A52BE68E3C3C}" destId="{BDE2265A-0C74-4D68-980C-93ED01180D00}" srcOrd="1" destOrd="0" parTransId="{3E51BEB3-E83E-450D-B5AE-87B667BCD32B}" sibTransId="{50D8FD36-6267-4970-9AFA-D5D425537BCC}"/>
    <dgm:cxn modelId="{A3E3974F-5415-4CC5-A03C-F12D639FD5FD}" type="presOf" srcId="{BDE2265A-0C74-4D68-980C-93ED01180D00}" destId="{9BB21B21-956C-44F3-AA41-0EFC5940B8F2}" srcOrd="0" destOrd="0" presId="urn:microsoft.com/office/officeart/2005/8/layout/vList2"/>
    <dgm:cxn modelId="{2D0DF80B-BF7E-447E-B711-BB4FB4FF44D8}" srcId="{32533927-EBC9-4EEF-9ED2-A52BE68E3C3C}" destId="{7C8F53EA-64F1-4B4E-AB00-78FDEF6EBE7B}" srcOrd="0" destOrd="0" parTransId="{14925E70-F8CC-4103-9CD9-6113B1CF4A29}" sibTransId="{DD17DB73-C39A-4E2E-8BE9-A0A6941D13A9}"/>
    <dgm:cxn modelId="{7F6CD865-519B-4E2F-A146-7DC05FC4611F}" type="presOf" srcId="{7C8F53EA-64F1-4B4E-AB00-78FDEF6EBE7B}" destId="{3F02A892-75CA-4B83-9C36-25D2931F4312}" srcOrd="0" destOrd="0" presId="urn:microsoft.com/office/officeart/2005/8/layout/vList2"/>
    <dgm:cxn modelId="{797DB7C1-8325-48AD-AD36-30CC39DCF5B7}" type="presParOf" srcId="{B04B4ED2-892F-4E4C-B636-E83A7E518E78}" destId="{3F02A892-75CA-4B83-9C36-25D2931F4312}" srcOrd="0" destOrd="0" presId="urn:microsoft.com/office/officeart/2005/8/layout/vList2"/>
    <dgm:cxn modelId="{D2F3F8C8-9F1F-4263-AF83-86F6E045178B}" type="presParOf" srcId="{B04B4ED2-892F-4E4C-B636-E83A7E518E78}" destId="{91C15B5C-D55C-45CA-A988-3D5FD57DDE59}" srcOrd="1" destOrd="0" presId="urn:microsoft.com/office/officeart/2005/8/layout/vList2"/>
    <dgm:cxn modelId="{969B35BB-D277-47A3-A7AA-EAE174901B84}" type="presParOf" srcId="{B04B4ED2-892F-4E4C-B636-E83A7E518E78}" destId="{9BB21B21-956C-44F3-AA41-0EFC5940B8F2}" srcOrd="2" destOrd="0" presId="urn:microsoft.com/office/officeart/2005/8/layout/vList2"/>
    <dgm:cxn modelId="{367366FB-BFED-42B9-827C-1B237258C6E4}" type="presParOf" srcId="{B04B4ED2-892F-4E4C-B636-E83A7E518E78}" destId="{60BB7736-F52E-4867-A124-E2A99A3DEBCE}" srcOrd="3" destOrd="0" presId="urn:microsoft.com/office/officeart/2005/8/layout/vList2"/>
    <dgm:cxn modelId="{C1C6804D-8338-41CD-8CB1-50D7A737DEBA}" type="presParOf" srcId="{B04B4ED2-892F-4E4C-B636-E83A7E518E78}" destId="{A7893B9B-2606-45D0-B6DC-06AE775F866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D5E874-08B4-4B83-B2B8-0546808A2509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502753EA-D20F-4F73-B868-01BDED3674CE}">
      <dgm:prSet custT="1"/>
      <dgm:spPr/>
      <dgm:t>
        <a:bodyPr/>
        <a:lstStyle/>
        <a:p>
          <a:pPr rtl="0"/>
          <a:r>
            <a:rPr lang="en-GB" sz="2200" dirty="0" smtClean="0"/>
            <a:t>The redesign of the data collection for maritime transport survey entrusted a coordination role to the </a:t>
          </a:r>
          <a:r>
            <a:rPr lang="en-GB" sz="2200" b="1" dirty="0" smtClean="0"/>
            <a:t>Territorial office Campania </a:t>
          </a:r>
          <a:r>
            <a:rPr lang="en-US" sz="2200" b="1" dirty="0" smtClean="0"/>
            <a:t>and Basilicata</a:t>
          </a:r>
          <a:endParaRPr lang="it-IT" sz="2200" dirty="0"/>
        </a:p>
      </dgm:t>
    </dgm:pt>
    <dgm:pt modelId="{E64988F1-F19A-486E-B0F7-79F7E84AE96F}" type="parTrans" cxnId="{3D919A07-9005-4707-85D4-4D47752960F5}">
      <dgm:prSet/>
      <dgm:spPr/>
      <dgm:t>
        <a:bodyPr/>
        <a:lstStyle/>
        <a:p>
          <a:endParaRPr lang="it-IT" sz="2000"/>
        </a:p>
      </dgm:t>
    </dgm:pt>
    <dgm:pt modelId="{8D0BF29D-8852-4F16-A3DC-8B075DE410FE}" type="sibTrans" cxnId="{3D919A07-9005-4707-85D4-4D47752960F5}">
      <dgm:prSet custT="1"/>
      <dgm:spPr/>
      <dgm:t>
        <a:bodyPr/>
        <a:lstStyle/>
        <a:p>
          <a:endParaRPr lang="it-IT" sz="2000"/>
        </a:p>
      </dgm:t>
    </dgm:pt>
    <dgm:pt modelId="{F4AB3A1F-A53B-45AC-9056-201F19EC3A46}">
      <dgm:prSet custT="1"/>
      <dgm:spPr/>
      <dgm:t>
        <a:bodyPr/>
        <a:lstStyle/>
        <a:p>
          <a:pPr rtl="0"/>
          <a:r>
            <a:rPr lang="en-GB" sz="2000" dirty="0" smtClean="0"/>
            <a:t>It determined the </a:t>
          </a:r>
          <a:r>
            <a:rPr lang="en-GB" sz="2000" b="1" dirty="0" smtClean="0"/>
            <a:t>revision of the flow of interventions </a:t>
          </a:r>
          <a:r>
            <a:rPr lang="en-GB" sz="2000" dirty="0" smtClean="0"/>
            <a:t>on the following issues:</a:t>
          </a:r>
          <a:endParaRPr lang="it-IT" sz="2000" dirty="0"/>
        </a:p>
      </dgm:t>
    </dgm:pt>
    <dgm:pt modelId="{21B93294-B37D-46B0-8081-BC35E1725902}" type="parTrans" cxnId="{4574EAD8-E6C9-452C-AD6C-53B881342272}">
      <dgm:prSet/>
      <dgm:spPr/>
      <dgm:t>
        <a:bodyPr/>
        <a:lstStyle/>
        <a:p>
          <a:endParaRPr lang="it-IT" sz="2000"/>
        </a:p>
      </dgm:t>
    </dgm:pt>
    <dgm:pt modelId="{E22B713C-C1F0-4C83-B452-3D8ACD3F54A1}" type="sibTrans" cxnId="{4574EAD8-E6C9-452C-AD6C-53B881342272}">
      <dgm:prSet custT="1"/>
      <dgm:spPr/>
      <dgm:t>
        <a:bodyPr/>
        <a:lstStyle/>
        <a:p>
          <a:endParaRPr lang="it-IT" sz="2000"/>
        </a:p>
      </dgm:t>
    </dgm:pt>
    <dgm:pt modelId="{955504CB-7AC5-42E4-8C7F-E4BA9D1779DC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2000" dirty="0" smtClean="0"/>
            <a:t>updating the list of respondents </a:t>
          </a:r>
          <a:endParaRPr lang="it-IT" sz="2000" dirty="0"/>
        </a:p>
      </dgm:t>
    </dgm:pt>
    <dgm:pt modelId="{600EFC3E-D114-483A-B7D4-0C233C864929}" type="parTrans" cxnId="{13256C89-0372-409E-86DD-EEAE228604AE}">
      <dgm:prSet/>
      <dgm:spPr/>
      <dgm:t>
        <a:bodyPr/>
        <a:lstStyle/>
        <a:p>
          <a:endParaRPr lang="it-IT" sz="2000"/>
        </a:p>
      </dgm:t>
    </dgm:pt>
    <dgm:pt modelId="{EA32FD6A-27ED-452E-978B-70FFB9B4D17D}" type="sibTrans" cxnId="{13256C89-0372-409E-86DD-EEAE228604AE}">
      <dgm:prSet custT="1"/>
      <dgm:spPr/>
      <dgm:t>
        <a:bodyPr/>
        <a:lstStyle/>
        <a:p>
          <a:endParaRPr lang="it-IT" sz="2000"/>
        </a:p>
      </dgm:t>
    </dgm:pt>
    <dgm:pt modelId="{BD4E944D-7782-4CE4-934D-5B27887F7448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GB" sz="2000" dirty="0" smtClean="0"/>
            <a:t>support respondents </a:t>
          </a:r>
          <a:endParaRPr lang="it-IT" sz="2000" dirty="0"/>
        </a:p>
      </dgm:t>
    </dgm:pt>
    <dgm:pt modelId="{C26D055F-803D-48DA-8879-19AE5E84A860}" type="parTrans" cxnId="{338B49CD-EEE3-4183-864B-9167A5054119}">
      <dgm:prSet/>
      <dgm:spPr/>
      <dgm:t>
        <a:bodyPr/>
        <a:lstStyle/>
        <a:p>
          <a:endParaRPr lang="it-IT" sz="2000"/>
        </a:p>
      </dgm:t>
    </dgm:pt>
    <dgm:pt modelId="{6DC751E8-9B6F-4768-B563-BDA9F0ECBD98}" type="sibTrans" cxnId="{338B49CD-EEE3-4183-864B-9167A5054119}">
      <dgm:prSet/>
      <dgm:spPr/>
      <dgm:t>
        <a:bodyPr/>
        <a:lstStyle/>
        <a:p>
          <a:endParaRPr lang="it-IT" sz="2000"/>
        </a:p>
      </dgm:t>
    </dgm:pt>
    <dgm:pt modelId="{E39A0F3C-CE60-4054-92C4-04BA798C0EE7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2000" dirty="0" smtClean="0"/>
            <a:t>monitoring data collection on the territory</a:t>
          </a:r>
          <a:endParaRPr lang="it-IT" sz="2000" dirty="0"/>
        </a:p>
      </dgm:t>
    </dgm:pt>
    <dgm:pt modelId="{977F14C2-9A1C-496F-9696-4B949AFB6555}" type="parTrans" cxnId="{1E98C44C-08AC-435C-8D13-B2DE59D2BE0B}">
      <dgm:prSet/>
      <dgm:spPr/>
      <dgm:t>
        <a:bodyPr/>
        <a:lstStyle/>
        <a:p>
          <a:endParaRPr lang="it-IT" sz="2000"/>
        </a:p>
      </dgm:t>
    </dgm:pt>
    <dgm:pt modelId="{626C74CE-86AF-4F52-AC22-292151B2BDB9}" type="sibTrans" cxnId="{1E98C44C-08AC-435C-8D13-B2DE59D2BE0B}">
      <dgm:prSet/>
      <dgm:spPr/>
      <dgm:t>
        <a:bodyPr/>
        <a:lstStyle/>
        <a:p>
          <a:endParaRPr lang="it-IT" sz="2000"/>
        </a:p>
      </dgm:t>
    </dgm:pt>
    <dgm:pt modelId="{3F7FE618-A8DC-423E-8AA3-3B1BB46A95F8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GB" sz="2000" dirty="0" smtClean="0"/>
            <a:t>checks of coverage and quality on information collected</a:t>
          </a:r>
          <a:endParaRPr lang="it-IT" sz="2000" dirty="0"/>
        </a:p>
      </dgm:t>
    </dgm:pt>
    <dgm:pt modelId="{1935B31F-453F-4E9F-A35E-2EA3D7140A7C}" type="parTrans" cxnId="{D8A34109-538A-4264-8846-561C63965748}">
      <dgm:prSet/>
      <dgm:spPr/>
      <dgm:t>
        <a:bodyPr/>
        <a:lstStyle/>
        <a:p>
          <a:endParaRPr lang="it-IT" sz="2000"/>
        </a:p>
      </dgm:t>
    </dgm:pt>
    <dgm:pt modelId="{1476C76F-EC9C-4F3F-B3A1-B22AC6F7EBB8}" type="sibTrans" cxnId="{D8A34109-538A-4264-8846-561C63965748}">
      <dgm:prSet/>
      <dgm:spPr/>
      <dgm:t>
        <a:bodyPr/>
        <a:lstStyle/>
        <a:p>
          <a:endParaRPr lang="it-IT" sz="2000"/>
        </a:p>
      </dgm:t>
    </dgm:pt>
    <dgm:pt modelId="{765ED678-35D6-4673-B63D-1C73ECA1B5F1}" type="pres">
      <dgm:prSet presAssocID="{2BD5E874-08B4-4B83-B2B8-0546808A250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C59F753-8D24-4E73-BE40-849211A348E8}" type="pres">
      <dgm:prSet presAssocID="{2BD5E874-08B4-4B83-B2B8-0546808A2509}" presName="dummyMaxCanvas" presStyleCnt="0">
        <dgm:presLayoutVars/>
      </dgm:prSet>
      <dgm:spPr/>
    </dgm:pt>
    <dgm:pt modelId="{577AC7E8-14F1-4850-89B4-FD38D60F8A5C}" type="pres">
      <dgm:prSet presAssocID="{2BD5E874-08B4-4B83-B2B8-0546808A2509}" presName="TwoNodes_1" presStyleLbl="node1" presStyleIdx="0" presStyleCnt="2" custScaleY="67094" custLinFactNeighborX="5798" custLinFactNeighborY="-1768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756DA4-5919-4C29-B751-735E6F8BD898}" type="pres">
      <dgm:prSet presAssocID="{2BD5E874-08B4-4B83-B2B8-0546808A2509}" presName="TwoNodes_2" presStyleLbl="node1" presStyleIdx="1" presStyleCnt="2" custScaleX="117647" custLinFactNeighborX="301" custLinFactNeighborY="-188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54C774-1222-4694-8F58-8FBB08BDE019}" type="pres">
      <dgm:prSet presAssocID="{2BD5E874-08B4-4B83-B2B8-0546808A2509}" presName="TwoConn_1-2" presStyleLbl="fgAccFollowNode1" presStyleIdx="0" presStyleCnt="1" custScaleY="100000" custLinFactNeighborX="10000" custLinFactNeighborY="-31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E78302-193C-4FFB-B2F2-2DDBE62AB890}" type="pres">
      <dgm:prSet presAssocID="{2BD5E874-08B4-4B83-B2B8-0546808A2509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559C36-7E1C-425E-9AF7-B2A9EDB5CEF1}" type="pres">
      <dgm:prSet presAssocID="{2BD5E874-08B4-4B83-B2B8-0546808A2509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3256C89-0372-409E-86DD-EEAE228604AE}" srcId="{F4AB3A1F-A53B-45AC-9056-201F19EC3A46}" destId="{955504CB-7AC5-42E4-8C7F-E4BA9D1779DC}" srcOrd="0" destOrd="0" parTransId="{600EFC3E-D114-483A-B7D4-0C233C864929}" sibTransId="{EA32FD6A-27ED-452E-978B-70FFB9B4D17D}"/>
    <dgm:cxn modelId="{A50EA608-546A-4DCB-979A-031AF52875C4}" type="presOf" srcId="{E39A0F3C-CE60-4054-92C4-04BA798C0EE7}" destId="{DB756DA4-5919-4C29-B751-735E6F8BD898}" srcOrd="0" destOrd="3" presId="urn:microsoft.com/office/officeart/2005/8/layout/vProcess5"/>
    <dgm:cxn modelId="{4574EAD8-E6C9-452C-AD6C-53B881342272}" srcId="{2BD5E874-08B4-4B83-B2B8-0546808A2509}" destId="{F4AB3A1F-A53B-45AC-9056-201F19EC3A46}" srcOrd="1" destOrd="0" parTransId="{21B93294-B37D-46B0-8081-BC35E1725902}" sibTransId="{E22B713C-C1F0-4C83-B452-3D8ACD3F54A1}"/>
    <dgm:cxn modelId="{3D919A07-9005-4707-85D4-4D47752960F5}" srcId="{2BD5E874-08B4-4B83-B2B8-0546808A2509}" destId="{502753EA-D20F-4F73-B868-01BDED3674CE}" srcOrd="0" destOrd="0" parTransId="{E64988F1-F19A-486E-B0F7-79F7E84AE96F}" sibTransId="{8D0BF29D-8852-4F16-A3DC-8B075DE410FE}"/>
    <dgm:cxn modelId="{D8A34109-538A-4264-8846-561C63965748}" srcId="{F4AB3A1F-A53B-45AC-9056-201F19EC3A46}" destId="{3F7FE618-A8DC-423E-8AA3-3B1BB46A95F8}" srcOrd="3" destOrd="0" parTransId="{1935B31F-453F-4E9F-A35E-2EA3D7140A7C}" sibTransId="{1476C76F-EC9C-4F3F-B3A1-B22AC6F7EBB8}"/>
    <dgm:cxn modelId="{55ACFDF8-5D2A-4176-93F4-14B493A3BE42}" type="presOf" srcId="{BD4E944D-7782-4CE4-934D-5B27887F7448}" destId="{DB756DA4-5919-4C29-B751-735E6F8BD898}" srcOrd="0" destOrd="2" presId="urn:microsoft.com/office/officeart/2005/8/layout/vProcess5"/>
    <dgm:cxn modelId="{C06D19A9-BE9E-4F4A-A5A9-2D8D3ED89465}" type="presOf" srcId="{502753EA-D20F-4F73-B868-01BDED3674CE}" destId="{577AC7E8-14F1-4850-89B4-FD38D60F8A5C}" srcOrd="0" destOrd="0" presId="urn:microsoft.com/office/officeart/2005/8/layout/vProcess5"/>
    <dgm:cxn modelId="{1E98C44C-08AC-435C-8D13-B2DE59D2BE0B}" srcId="{F4AB3A1F-A53B-45AC-9056-201F19EC3A46}" destId="{E39A0F3C-CE60-4054-92C4-04BA798C0EE7}" srcOrd="2" destOrd="0" parTransId="{977F14C2-9A1C-496F-9696-4B949AFB6555}" sibTransId="{626C74CE-86AF-4F52-AC22-292151B2BDB9}"/>
    <dgm:cxn modelId="{1E5AF9DE-32EE-4441-ADB6-FED53B74ADDE}" type="presOf" srcId="{8D0BF29D-8852-4F16-A3DC-8B075DE410FE}" destId="{9554C774-1222-4694-8F58-8FBB08BDE019}" srcOrd="0" destOrd="0" presId="urn:microsoft.com/office/officeart/2005/8/layout/vProcess5"/>
    <dgm:cxn modelId="{478BED49-3AD9-4C9B-9161-4F45A7848692}" type="presOf" srcId="{3F7FE618-A8DC-423E-8AA3-3B1BB46A95F8}" destId="{DB756DA4-5919-4C29-B751-735E6F8BD898}" srcOrd="0" destOrd="4" presId="urn:microsoft.com/office/officeart/2005/8/layout/vProcess5"/>
    <dgm:cxn modelId="{1D44E50A-DC03-4442-A793-C6D3E0D1F4F5}" type="presOf" srcId="{955504CB-7AC5-42E4-8C7F-E4BA9D1779DC}" destId="{DB756DA4-5919-4C29-B751-735E6F8BD898}" srcOrd="0" destOrd="1" presId="urn:microsoft.com/office/officeart/2005/8/layout/vProcess5"/>
    <dgm:cxn modelId="{B5A33DA6-BB5E-412C-AC71-EB497118FC45}" type="presOf" srcId="{F4AB3A1F-A53B-45AC-9056-201F19EC3A46}" destId="{DB756DA4-5919-4C29-B751-735E6F8BD898}" srcOrd="0" destOrd="0" presId="urn:microsoft.com/office/officeart/2005/8/layout/vProcess5"/>
    <dgm:cxn modelId="{40011EA2-0E63-4F5B-803C-5E6A27826BE6}" type="presOf" srcId="{955504CB-7AC5-42E4-8C7F-E4BA9D1779DC}" destId="{18559C36-7E1C-425E-9AF7-B2A9EDB5CEF1}" srcOrd="1" destOrd="1" presId="urn:microsoft.com/office/officeart/2005/8/layout/vProcess5"/>
    <dgm:cxn modelId="{321286EA-8333-4BBE-993F-B387850FF5AE}" type="presOf" srcId="{2BD5E874-08B4-4B83-B2B8-0546808A2509}" destId="{765ED678-35D6-4673-B63D-1C73ECA1B5F1}" srcOrd="0" destOrd="0" presId="urn:microsoft.com/office/officeart/2005/8/layout/vProcess5"/>
    <dgm:cxn modelId="{B52D7C26-53DD-41FA-8B11-89502018A42E}" type="presOf" srcId="{3F7FE618-A8DC-423E-8AA3-3B1BB46A95F8}" destId="{18559C36-7E1C-425E-9AF7-B2A9EDB5CEF1}" srcOrd="1" destOrd="4" presId="urn:microsoft.com/office/officeart/2005/8/layout/vProcess5"/>
    <dgm:cxn modelId="{FC96EA6C-12FE-4184-9844-5635B13775CF}" type="presOf" srcId="{502753EA-D20F-4F73-B868-01BDED3674CE}" destId="{F4E78302-193C-4FFB-B2F2-2DDBE62AB890}" srcOrd="1" destOrd="0" presId="urn:microsoft.com/office/officeart/2005/8/layout/vProcess5"/>
    <dgm:cxn modelId="{82CC8E1A-0147-4708-971B-FE93CC3C3383}" type="presOf" srcId="{E39A0F3C-CE60-4054-92C4-04BA798C0EE7}" destId="{18559C36-7E1C-425E-9AF7-B2A9EDB5CEF1}" srcOrd="1" destOrd="3" presId="urn:microsoft.com/office/officeart/2005/8/layout/vProcess5"/>
    <dgm:cxn modelId="{338B49CD-EEE3-4183-864B-9167A5054119}" srcId="{F4AB3A1F-A53B-45AC-9056-201F19EC3A46}" destId="{BD4E944D-7782-4CE4-934D-5B27887F7448}" srcOrd="1" destOrd="0" parTransId="{C26D055F-803D-48DA-8879-19AE5E84A860}" sibTransId="{6DC751E8-9B6F-4768-B563-BDA9F0ECBD98}"/>
    <dgm:cxn modelId="{CD7FB2EB-21EC-4F7A-8E8E-D6C614EC1076}" type="presOf" srcId="{F4AB3A1F-A53B-45AC-9056-201F19EC3A46}" destId="{18559C36-7E1C-425E-9AF7-B2A9EDB5CEF1}" srcOrd="1" destOrd="0" presId="urn:microsoft.com/office/officeart/2005/8/layout/vProcess5"/>
    <dgm:cxn modelId="{E8512081-66A4-4298-B895-EB9A62EBF192}" type="presOf" srcId="{BD4E944D-7782-4CE4-934D-5B27887F7448}" destId="{18559C36-7E1C-425E-9AF7-B2A9EDB5CEF1}" srcOrd="1" destOrd="2" presId="urn:microsoft.com/office/officeart/2005/8/layout/vProcess5"/>
    <dgm:cxn modelId="{E31E4A22-A36D-4BA5-82C1-51CFE5EB4A04}" type="presParOf" srcId="{765ED678-35D6-4673-B63D-1C73ECA1B5F1}" destId="{4C59F753-8D24-4E73-BE40-849211A348E8}" srcOrd="0" destOrd="0" presId="urn:microsoft.com/office/officeart/2005/8/layout/vProcess5"/>
    <dgm:cxn modelId="{B463DA43-9EE3-45B4-80ED-22D2AC61B74D}" type="presParOf" srcId="{765ED678-35D6-4673-B63D-1C73ECA1B5F1}" destId="{577AC7E8-14F1-4850-89B4-FD38D60F8A5C}" srcOrd="1" destOrd="0" presId="urn:microsoft.com/office/officeart/2005/8/layout/vProcess5"/>
    <dgm:cxn modelId="{8ADB0980-E1B1-4334-B02B-F2F934300173}" type="presParOf" srcId="{765ED678-35D6-4673-B63D-1C73ECA1B5F1}" destId="{DB756DA4-5919-4C29-B751-735E6F8BD898}" srcOrd="2" destOrd="0" presId="urn:microsoft.com/office/officeart/2005/8/layout/vProcess5"/>
    <dgm:cxn modelId="{BDA8962E-E14C-4B45-8270-CAB0BE01062C}" type="presParOf" srcId="{765ED678-35D6-4673-B63D-1C73ECA1B5F1}" destId="{9554C774-1222-4694-8F58-8FBB08BDE019}" srcOrd="3" destOrd="0" presId="urn:microsoft.com/office/officeart/2005/8/layout/vProcess5"/>
    <dgm:cxn modelId="{4F6BE010-D9D7-4B7C-B3BD-2DCD4FC83098}" type="presParOf" srcId="{765ED678-35D6-4673-B63D-1C73ECA1B5F1}" destId="{F4E78302-193C-4FFB-B2F2-2DDBE62AB890}" srcOrd="4" destOrd="0" presId="urn:microsoft.com/office/officeart/2005/8/layout/vProcess5"/>
    <dgm:cxn modelId="{4C556F1D-ED18-4559-8174-794DEC7A93FA}" type="presParOf" srcId="{765ED678-35D6-4673-B63D-1C73ECA1B5F1}" destId="{18559C36-7E1C-425E-9AF7-B2A9EDB5CEF1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D5E874-08B4-4B83-B2B8-0546808A2509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6E2EA2BD-4F51-465B-A459-5FDE599C7AE0}">
      <dgm:prSet custT="1"/>
      <dgm:spPr/>
      <dgm:t>
        <a:bodyPr/>
        <a:lstStyle/>
        <a:p>
          <a:pPr rtl="0"/>
          <a:r>
            <a:rPr lang="en-GB" sz="2400" b="1" dirty="0" err="1" smtClean="0"/>
            <a:t>Tramarint</a:t>
          </a:r>
          <a:r>
            <a:rPr lang="en-GB" sz="2400" dirty="0" smtClean="0"/>
            <a:t> is both an application for monitoring the survey trend, and a collaboration tool between Territorial Offices and Maritime Agencies</a:t>
          </a:r>
          <a:endParaRPr lang="it-IT" sz="2400" dirty="0"/>
        </a:p>
      </dgm:t>
    </dgm:pt>
    <dgm:pt modelId="{EB8D5BC5-A7DD-45D3-9808-E6DF15467566}" type="parTrans" cxnId="{19A480EC-9E23-472F-8C11-F65AB86F1AD3}">
      <dgm:prSet/>
      <dgm:spPr/>
      <dgm:t>
        <a:bodyPr/>
        <a:lstStyle/>
        <a:p>
          <a:endParaRPr lang="it-IT" sz="2000"/>
        </a:p>
      </dgm:t>
    </dgm:pt>
    <dgm:pt modelId="{5A2860B4-45CC-4347-A0CF-1D0EFA18D39C}" type="sibTrans" cxnId="{19A480EC-9E23-472F-8C11-F65AB86F1AD3}">
      <dgm:prSet/>
      <dgm:spPr/>
      <dgm:t>
        <a:bodyPr/>
        <a:lstStyle/>
        <a:p>
          <a:endParaRPr lang="it-IT" sz="2000"/>
        </a:p>
      </dgm:t>
    </dgm:pt>
    <dgm:pt modelId="{EA4323AA-9B8F-4658-961D-1E364F8975CA}">
      <dgm:prSet custT="1"/>
      <dgm:spPr/>
      <dgm:t>
        <a:bodyPr/>
        <a:lstStyle/>
        <a:p>
          <a:pPr rtl="0"/>
          <a:r>
            <a:rPr lang="en-GB" sz="2400" dirty="0" smtClean="0"/>
            <a:t>The redesign requested the revision of methods for monitoring the data collection by redefining the </a:t>
          </a:r>
          <a:r>
            <a:rPr lang="en-GB" sz="2400" b="1" dirty="0" smtClean="0"/>
            <a:t>reports deducible from the dedicated web application </a:t>
          </a:r>
          <a:r>
            <a:rPr lang="en-GB" sz="2400" dirty="0" smtClean="0"/>
            <a:t>(named </a:t>
          </a:r>
          <a:r>
            <a:rPr lang="en-GB" sz="2400" dirty="0" err="1" smtClean="0"/>
            <a:t>Tramarint</a:t>
          </a:r>
          <a:r>
            <a:rPr lang="en-GB" sz="2400" dirty="0" smtClean="0"/>
            <a:t>)</a:t>
          </a:r>
          <a:endParaRPr lang="it-IT" sz="2400" dirty="0"/>
        </a:p>
      </dgm:t>
    </dgm:pt>
    <dgm:pt modelId="{114FEA72-9AF5-4576-AF25-E82AB20090A9}" type="sibTrans" cxnId="{D1DFCDFA-5876-46B5-8210-5806BAB9412E}">
      <dgm:prSet custT="1"/>
      <dgm:spPr/>
      <dgm:t>
        <a:bodyPr/>
        <a:lstStyle/>
        <a:p>
          <a:endParaRPr lang="it-IT" sz="2000"/>
        </a:p>
      </dgm:t>
    </dgm:pt>
    <dgm:pt modelId="{F33BA6B1-1F64-48EC-B0C8-B3AE6A7007EC}" type="parTrans" cxnId="{D1DFCDFA-5876-46B5-8210-5806BAB9412E}">
      <dgm:prSet/>
      <dgm:spPr/>
      <dgm:t>
        <a:bodyPr/>
        <a:lstStyle/>
        <a:p>
          <a:endParaRPr lang="it-IT" sz="2000"/>
        </a:p>
      </dgm:t>
    </dgm:pt>
    <dgm:pt modelId="{765ED678-35D6-4673-B63D-1C73ECA1B5F1}" type="pres">
      <dgm:prSet presAssocID="{2BD5E874-08B4-4B83-B2B8-0546808A250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C59F753-8D24-4E73-BE40-849211A348E8}" type="pres">
      <dgm:prSet presAssocID="{2BD5E874-08B4-4B83-B2B8-0546808A2509}" presName="dummyMaxCanvas" presStyleCnt="0">
        <dgm:presLayoutVars/>
      </dgm:prSet>
      <dgm:spPr/>
    </dgm:pt>
    <dgm:pt modelId="{0454F652-36C9-434D-AFF1-979E7398458F}" type="pres">
      <dgm:prSet presAssocID="{2BD5E874-08B4-4B83-B2B8-0546808A2509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7CD21F4-5F9E-4F7D-82D8-6BB4D3402E8C}" type="pres">
      <dgm:prSet presAssocID="{2BD5E874-08B4-4B83-B2B8-0546808A2509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C44F23E-B4B0-4344-8ED4-69A5913DA6CB}" type="pres">
      <dgm:prSet presAssocID="{2BD5E874-08B4-4B83-B2B8-0546808A2509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1122E6-7B99-4840-A8C8-7EB1E45ADAB7}" type="pres">
      <dgm:prSet presAssocID="{2BD5E874-08B4-4B83-B2B8-0546808A2509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92527F-E8F5-428F-A92D-35379C5207A3}" type="pres">
      <dgm:prSet presAssocID="{2BD5E874-08B4-4B83-B2B8-0546808A2509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2DDF900-D898-4FAA-965E-5A53E21D726B}" type="presOf" srcId="{114FEA72-9AF5-4576-AF25-E82AB20090A9}" destId="{9C44F23E-B4B0-4344-8ED4-69A5913DA6CB}" srcOrd="0" destOrd="0" presId="urn:microsoft.com/office/officeart/2005/8/layout/vProcess5"/>
    <dgm:cxn modelId="{8FD3F67D-1F8B-477A-B05B-F80E6C1CC958}" type="presOf" srcId="{EA4323AA-9B8F-4658-961D-1E364F8975CA}" destId="{0454F652-36C9-434D-AFF1-979E7398458F}" srcOrd="0" destOrd="0" presId="urn:microsoft.com/office/officeart/2005/8/layout/vProcess5"/>
    <dgm:cxn modelId="{C8A2DEEC-1AE5-4717-A811-B257ABAC58F9}" type="presOf" srcId="{2BD5E874-08B4-4B83-B2B8-0546808A2509}" destId="{765ED678-35D6-4673-B63D-1C73ECA1B5F1}" srcOrd="0" destOrd="0" presId="urn:microsoft.com/office/officeart/2005/8/layout/vProcess5"/>
    <dgm:cxn modelId="{447DE610-CD70-4AD1-BB78-448E1BB3D5B5}" type="presOf" srcId="{6E2EA2BD-4F51-465B-A459-5FDE599C7AE0}" destId="{6B92527F-E8F5-428F-A92D-35379C5207A3}" srcOrd="1" destOrd="0" presId="urn:microsoft.com/office/officeart/2005/8/layout/vProcess5"/>
    <dgm:cxn modelId="{D1DFCDFA-5876-46B5-8210-5806BAB9412E}" srcId="{2BD5E874-08B4-4B83-B2B8-0546808A2509}" destId="{EA4323AA-9B8F-4658-961D-1E364F8975CA}" srcOrd="0" destOrd="0" parTransId="{F33BA6B1-1F64-48EC-B0C8-B3AE6A7007EC}" sibTransId="{114FEA72-9AF5-4576-AF25-E82AB20090A9}"/>
    <dgm:cxn modelId="{19A480EC-9E23-472F-8C11-F65AB86F1AD3}" srcId="{2BD5E874-08B4-4B83-B2B8-0546808A2509}" destId="{6E2EA2BD-4F51-465B-A459-5FDE599C7AE0}" srcOrd="1" destOrd="0" parTransId="{EB8D5BC5-A7DD-45D3-9808-E6DF15467566}" sibTransId="{5A2860B4-45CC-4347-A0CF-1D0EFA18D39C}"/>
    <dgm:cxn modelId="{D0D9BC4D-38CC-45DB-B2EE-389D4C5E9BA4}" type="presOf" srcId="{6E2EA2BD-4F51-465B-A459-5FDE599C7AE0}" destId="{07CD21F4-5F9E-4F7D-82D8-6BB4D3402E8C}" srcOrd="0" destOrd="0" presId="urn:microsoft.com/office/officeart/2005/8/layout/vProcess5"/>
    <dgm:cxn modelId="{6B009BE4-5AB8-4AF0-903B-9E88AAB1F587}" type="presOf" srcId="{EA4323AA-9B8F-4658-961D-1E364F8975CA}" destId="{DC1122E6-7B99-4840-A8C8-7EB1E45ADAB7}" srcOrd="1" destOrd="0" presId="urn:microsoft.com/office/officeart/2005/8/layout/vProcess5"/>
    <dgm:cxn modelId="{CCFF7DC3-B510-4F3A-A634-E19A9FECC57E}" type="presParOf" srcId="{765ED678-35D6-4673-B63D-1C73ECA1B5F1}" destId="{4C59F753-8D24-4E73-BE40-849211A348E8}" srcOrd="0" destOrd="0" presId="urn:microsoft.com/office/officeart/2005/8/layout/vProcess5"/>
    <dgm:cxn modelId="{134BE63E-4794-49EC-AB2C-087E7426AA11}" type="presParOf" srcId="{765ED678-35D6-4673-B63D-1C73ECA1B5F1}" destId="{0454F652-36C9-434D-AFF1-979E7398458F}" srcOrd="1" destOrd="0" presId="urn:microsoft.com/office/officeart/2005/8/layout/vProcess5"/>
    <dgm:cxn modelId="{39DBA9C5-582D-46D5-A96E-B10106815A0F}" type="presParOf" srcId="{765ED678-35D6-4673-B63D-1C73ECA1B5F1}" destId="{07CD21F4-5F9E-4F7D-82D8-6BB4D3402E8C}" srcOrd="2" destOrd="0" presId="urn:microsoft.com/office/officeart/2005/8/layout/vProcess5"/>
    <dgm:cxn modelId="{8C266AA5-1ECD-4DDA-9647-609125AA9629}" type="presParOf" srcId="{765ED678-35D6-4673-B63D-1C73ECA1B5F1}" destId="{9C44F23E-B4B0-4344-8ED4-69A5913DA6CB}" srcOrd="3" destOrd="0" presId="urn:microsoft.com/office/officeart/2005/8/layout/vProcess5"/>
    <dgm:cxn modelId="{D85D55A1-7B63-44D6-840D-C44B8CE3858B}" type="presParOf" srcId="{765ED678-35D6-4673-B63D-1C73ECA1B5F1}" destId="{DC1122E6-7B99-4840-A8C8-7EB1E45ADAB7}" srcOrd="4" destOrd="0" presId="urn:microsoft.com/office/officeart/2005/8/layout/vProcess5"/>
    <dgm:cxn modelId="{692EE49C-2CE8-447E-91D7-DF4CAE4BB336}" type="presParOf" srcId="{765ED678-35D6-4673-B63D-1C73ECA1B5F1}" destId="{6B92527F-E8F5-428F-A92D-35379C5207A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1EDE51-A00C-4638-A075-916EE2A97331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95E29127-AC10-4030-B805-37253CCB4CAB}">
      <dgm:prSet custT="1"/>
      <dgm:spPr/>
      <dgm:t>
        <a:bodyPr/>
        <a:lstStyle/>
        <a:p>
          <a:pPr rtl="0"/>
          <a:r>
            <a:rPr lang="en-US" sz="2800" b="1" dirty="0" smtClean="0"/>
            <a:t>Critical issues</a:t>
          </a:r>
          <a:endParaRPr lang="it-IT" sz="2800" dirty="0"/>
        </a:p>
      </dgm:t>
    </dgm:pt>
    <dgm:pt modelId="{7390C949-6F68-4DA9-AC96-76DD8116626A}" type="parTrans" cxnId="{48ADC625-2CF5-4E9E-9A09-D2CA3C108F98}">
      <dgm:prSet/>
      <dgm:spPr/>
      <dgm:t>
        <a:bodyPr/>
        <a:lstStyle/>
        <a:p>
          <a:endParaRPr lang="it-IT"/>
        </a:p>
      </dgm:t>
    </dgm:pt>
    <dgm:pt modelId="{959550EA-83D9-4BBD-8812-6756526BD95A}" type="sibTrans" cxnId="{48ADC625-2CF5-4E9E-9A09-D2CA3C108F98}">
      <dgm:prSet/>
      <dgm:spPr/>
      <dgm:t>
        <a:bodyPr/>
        <a:lstStyle/>
        <a:p>
          <a:endParaRPr lang="it-IT"/>
        </a:p>
      </dgm:t>
    </dgm:pt>
    <dgm:pt modelId="{80172DB5-AD9F-42BB-A283-E84561FABA83}">
      <dgm:prSet custT="1"/>
      <dgm:spPr/>
      <dgm:t>
        <a:bodyPr/>
        <a:lstStyle/>
        <a:p>
          <a:pPr rtl="0"/>
          <a:r>
            <a:rPr lang="en-US" sz="2000" dirty="0" smtClean="0"/>
            <a:t>A first phase involves initial critical issues related to the consistent use of resources of the Central Data Collection Directorate, due to:</a:t>
          </a:r>
          <a:endParaRPr lang="it-IT" sz="2000" dirty="0"/>
        </a:p>
      </dgm:t>
    </dgm:pt>
    <dgm:pt modelId="{3636D1EA-0E05-448E-8A09-5E2074F555DD}" type="parTrans" cxnId="{2A43EA59-1A32-4776-A077-65A5389660E5}">
      <dgm:prSet/>
      <dgm:spPr/>
      <dgm:t>
        <a:bodyPr/>
        <a:lstStyle/>
        <a:p>
          <a:endParaRPr lang="it-IT"/>
        </a:p>
      </dgm:t>
    </dgm:pt>
    <dgm:pt modelId="{644DE5B1-344C-4774-A3B6-31B3D7FD021D}" type="sibTrans" cxnId="{2A43EA59-1A32-4776-A077-65A5389660E5}">
      <dgm:prSet/>
      <dgm:spPr/>
      <dgm:t>
        <a:bodyPr/>
        <a:lstStyle/>
        <a:p>
          <a:endParaRPr lang="it-IT"/>
        </a:p>
      </dgm:t>
    </dgm:pt>
    <dgm:pt modelId="{1F8AAF8B-A642-4BF5-9F67-48B145610E22}">
      <dgm:prSet custT="1"/>
      <dgm:spPr/>
      <dgm:t>
        <a:bodyPr/>
        <a:lstStyle/>
        <a:p>
          <a:pPr rtl="0"/>
          <a:r>
            <a:rPr lang="en-US" sz="2000" b="1" dirty="0" smtClean="0"/>
            <a:t>Rigidity of the existing management systems</a:t>
          </a:r>
          <a:endParaRPr lang="it-IT" sz="1700" b="1" dirty="0"/>
        </a:p>
      </dgm:t>
    </dgm:pt>
    <dgm:pt modelId="{447F4F77-8B5A-4088-AC3F-0F4A601A66BC}" type="parTrans" cxnId="{595AD9B6-F585-4DB8-9E28-248F9815916A}">
      <dgm:prSet/>
      <dgm:spPr/>
      <dgm:t>
        <a:bodyPr/>
        <a:lstStyle/>
        <a:p>
          <a:endParaRPr lang="it-IT"/>
        </a:p>
      </dgm:t>
    </dgm:pt>
    <dgm:pt modelId="{A5E1BF21-1535-4A89-9AA8-BBC8A896C7E4}" type="sibTrans" cxnId="{595AD9B6-F585-4DB8-9E28-248F9815916A}">
      <dgm:prSet/>
      <dgm:spPr/>
      <dgm:t>
        <a:bodyPr/>
        <a:lstStyle/>
        <a:p>
          <a:endParaRPr lang="it-IT"/>
        </a:p>
      </dgm:t>
    </dgm:pt>
    <dgm:pt modelId="{79316DF9-21F9-4B68-81E2-D53290435B21}">
      <dgm:prSet custT="1"/>
      <dgm:spPr/>
      <dgm:t>
        <a:bodyPr/>
        <a:lstStyle/>
        <a:p>
          <a:pPr rtl="0"/>
          <a:r>
            <a:rPr lang="en-US" sz="1800" b="1" dirty="0" smtClean="0"/>
            <a:t>Difficulty of extending the harmonization and rationalization objectives typical of central data collection on the territory </a:t>
          </a:r>
          <a:endParaRPr lang="it-IT" sz="1800" b="1" dirty="0"/>
        </a:p>
      </dgm:t>
    </dgm:pt>
    <dgm:pt modelId="{887E54FF-355E-4790-AFE2-73A6F3C3493B}" type="parTrans" cxnId="{E949F05E-8C4A-40BA-9962-382BE9C80B29}">
      <dgm:prSet/>
      <dgm:spPr/>
      <dgm:t>
        <a:bodyPr/>
        <a:lstStyle/>
        <a:p>
          <a:endParaRPr lang="it-IT"/>
        </a:p>
      </dgm:t>
    </dgm:pt>
    <dgm:pt modelId="{9E340852-7888-44A2-BCF8-C59C308B5C9E}" type="sibTrans" cxnId="{E949F05E-8C4A-40BA-9962-382BE9C80B29}">
      <dgm:prSet/>
      <dgm:spPr/>
      <dgm:t>
        <a:bodyPr/>
        <a:lstStyle/>
        <a:p>
          <a:endParaRPr lang="it-IT"/>
        </a:p>
      </dgm:t>
    </dgm:pt>
    <dgm:pt modelId="{0B5EC43B-8D6E-4496-8003-F3000391143E}">
      <dgm:prSet custT="1"/>
      <dgm:spPr/>
      <dgm:t>
        <a:bodyPr/>
        <a:lstStyle/>
        <a:p>
          <a:pPr rtl="0"/>
          <a:r>
            <a:rPr lang="en-US" sz="1800" b="1" dirty="0" smtClean="0"/>
            <a:t>Tendency to "mix" thematic and                        non-thematic topics </a:t>
          </a:r>
          <a:endParaRPr lang="it-IT" sz="1800" b="1" dirty="0"/>
        </a:p>
      </dgm:t>
    </dgm:pt>
    <dgm:pt modelId="{A1AD7825-E36B-40A9-A4C6-21734C013B66}" type="parTrans" cxnId="{68D29A6F-B1F5-43E8-8DE2-6B6957892156}">
      <dgm:prSet/>
      <dgm:spPr/>
      <dgm:t>
        <a:bodyPr/>
        <a:lstStyle/>
        <a:p>
          <a:endParaRPr lang="it-IT"/>
        </a:p>
      </dgm:t>
    </dgm:pt>
    <dgm:pt modelId="{7D9F61B1-CC75-4394-9FF8-AE215D7BBDAD}" type="sibTrans" cxnId="{68D29A6F-B1F5-43E8-8DE2-6B6957892156}">
      <dgm:prSet/>
      <dgm:spPr/>
      <dgm:t>
        <a:bodyPr/>
        <a:lstStyle/>
        <a:p>
          <a:endParaRPr lang="it-IT"/>
        </a:p>
      </dgm:t>
    </dgm:pt>
    <dgm:pt modelId="{F2CC0117-9911-425D-8735-F6064DB5E18F}" type="pres">
      <dgm:prSet presAssocID="{3D1EDE51-A00C-4638-A075-916EE2A973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93F7468-677E-4090-ABE2-EF18805BB50E}" type="pres">
      <dgm:prSet presAssocID="{80172DB5-AD9F-42BB-A283-E84561FABA83}" presName="boxAndChildren" presStyleCnt="0"/>
      <dgm:spPr/>
    </dgm:pt>
    <dgm:pt modelId="{1C1E8C8E-05F8-48A2-AF78-5EBD07601A03}" type="pres">
      <dgm:prSet presAssocID="{80172DB5-AD9F-42BB-A283-E84561FABA83}" presName="parentTextBox" presStyleLbl="node1" presStyleIdx="0" presStyleCnt="2"/>
      <dgm:spPr/>
      <dgm:t>
        <a:bodyPr/>
        <a:lstStyle/>
        <a:p>
          <a:endParaRPr lang="it-IT"/>
        </a:p>
      </dgm:t>
    </dgm:pt>
    <dgm:pt modelId="{C3BE069F-1E28-44A8-A3CB-4383F428737D}" type="pres">
      <dgm:prSet presAssocID="{80172DB5-AD9F-42BB-A283-E84561FABA83}" presName="entireBox" presStyleLbl="node1" presStyleIdx="0" presStyleCnt="2" custScaleY="332858" custLinFactNeighborY="-5927"/>
      <dgm:spPr/>
      <dgm:t>
        <a:bodyPr/>
        <a:lstStyle/>
        <a:p>
          <a:endParaRPr lang="it-IT"/>
        </a:p>
      </dgm:t>
    </dgm:pt>
    <dgm:pt modelId="{3D3FFC57-E84A-4650-90D8-A8C3451EECA6}" type="pres">
      <dgm:prSet presAssocID="{80172DB5-AD9F-42BB-A283-E84561FABA83}" presName="descendantBox" presStyleCnt="0"/>
      <dgm:spPr/>
    </dgm:pt>
    <dgm:pt modelId="{5279A51C-627E-4136-9980-A3FA6BD3E6C8}" type="pres">
      <dgm:prSet presAssocID="{1F8AAF8B-A642-4BF5-9F67-48B145610E22}" presName="childTextBox" presStyleLbl="fgAccFollowNode1" presStyleIdx="0" presStyleCnt="3" custScaleY="332420" custLinFactY="35680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BD864E-BA06-4CBC-B518-B274B2E65C75}" type="pres">
      <dgm:prSet presAssocID="{79316DF9-21F9-4B68-81E2-D53290435B21}" presName="childTextBox" presStyleLbl="fgAccFollowNode1" presStyleIdx="1" presStyleCnt="3" custScaleY="338145" custLinFactY="44582" custLinFactNeighborX="512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70B938A-3A21-4858-9288-43504FDAD60D}" type="pres">
      <dgm:prSet presAssocID="{0B5EC43B-8D6E-4496-8003-F3000391143E}" presName="childTextBox" presStyleLbl="fgAccFollowNode1" presStyleIdx="2" presStyleCnt="3" custScaleY="335282" custLinFactY="38545" custLinFactNeighborX="147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A9609C-05FE-49F0-9FDB-7B2545603D33}" type="pres">
      <dgm:prSet presAssocID="{959550EA-83D9-4BBD-8812-6756526BD95A}" presName="sp" presStyleCnt="0"/>
      <dgm:spPr/>
    </dgm:pt>
    <dgm:pt modelId="{AAE7DB94-DD13-4434-BBB3-466BF2C95673}" type="pres">
      <dgm:prSet presAssocID="{95E29127-AC10-4030-B805-37253CCB4CAB}" presName="arrowAndChildren" presStyleCnt="0"/>
      <dgm:spPr/>
    </dgm:pt>
    <dgm:pt modelId="{2886A5FD-2828-47AB-ACFE-8141106134C3}" type="pres">
      <dgm:prSet presAssocID="{95E29127-AC10-4030-B805-37253CCB4CAB}" presName="parentTextArrow" presStyleLbl="node1" presStyleIdx="1" presStyleCnt="2" custLinFactNeighborY="-62418"/>
      <dgm:spPr/>
      <dgm:t>
        <a:bodyPr/>
        <a:lstStyle/>
        <a:p>
          <a:endParaRPr lang="it-IT"/>
        </a:p>
      </dgm:t>
    </dgm:pt>
  </dgm:ptLst>
  <dgm:cxnLst>
    <dgm:cxn modelId="{E0CA1633-86D9-4F85-81A6-B1F74414837B}" type="presOf" srcId="{79316DF9-21F9-4B68-81E2-D53290435B21}" destId="{1EBD864E-BA06-4CBC-B518-B274B2E65C75}" srcOrd="0" destOrd="0" presId="urn:microsoft.com/office/officeart/2005/8/layout/process4"/>
    <dgm:cxn modelId="{8ED33A24-E311-4FBC-9149-002AD9A8BE96}" type="presOf" srcId="{95E29127-AC10-4030-B805-37253CCB4CAB}" destId="{2886A5FD-2828-47AB-ACFE-8141106134C3}" srcOrd="0" destOrd="0" presId="urn:microsoft.com/office/officeart/2005/8/layout/process4"/>
    <dgm:cxn modelId="{48ADC625-2CF5-4E9E-9A09-D2CA3C108F98}" srcId="{3D1EDE51-A00C-4638-A075-916EE2A97331}" destId="{95E29127-AC10-4030-B805-37253CCB4CAB}" srcOrd="0" destOrd="0" parTransId="{7390C949-6F68-4DA9-AC96-76DD8116626A}" sibTransId="{959550EA-83D9-4BBD-8812-6756526BD95A}"/>
    <dgm:cxn modelId="{21CFD1D8-77D8-4677-B8BF-E250C70C1548}" type="presOf" srcId="{1F8AAF8B-A642-4BF5-9F67-48B145610E22}" destId="{5279A51C-627E-4136-9980-A3FA6BD3E6C8}" srcOrd="0" destOrd="0" presId="urn:microsoft.com/office/officeart/2005/8/layout/process4"/>
    <dgm:cxn modelId="{60FE5342-11D1-4FCF-AB7D-E080B0A8FB26}" type="presOf" srcId="{3D1EDE51-A00C-4638-A075-916EE2A97331}" destId="{F2CC0117-9911-425D-8735-F6064DB5E18F}" srcOrd="0" destOrd="0" presId="urn:microsoft.com/office/officeart/2005/8/layout/process4"/>
    <dgm:cxn modelId="{E949F05E-8C4A-40BA-9962-382BE9C80B29}" srcId="{80172DB5-AD9F-42BB-A283-E84561FABA83}" destId="{79316DF9-21F9-4B68-81E2-D53290435B21}" srcOrd="1" destOrd="0" parTransId="{887E54FF-355E-4790-AFE2-73A6F3C3493B}" sibTransId="{9E340852-7888-44A2-BCF8-C59C308B5C9E}"/>
    <dgm:cxn modelId="{68D29A6F-B1F5-43E8-8DE2-6B6957892156}" srcId="{80172DB5-AD9F-42BB-A283-E84561FABA83}" destId="{0B5EC43B-8D6E-4496-8003-F3000391143E}" srcOrd="2" destOrd="0" parTransId="{A1AD7825-E36B-40A9-A4C6-21734C013B66}" sibTransId="{7D9F61B1-CC75-4394-9FF8-AE215D7BBDAD}"/>
    <dgm:cxn modelId="{2A43EA59-1A32-4776-A077-65A5389660E5}" srcId="{3D1EDE51-A00C-4638-A075-916EE2A97331}" destId="{80172DB5-AD9F-42BB-A283-E84561FABA83}" srcOrd="1" destOrd="0" parTransId="{3636D1EA-0E05-448E-8A09-5E2074F555DD}" sibTransId="{644DE5B1-344C-4774-A3B6-31B3D7FD021D}"/>
    <dgm:cxn modelId="{E335A1C0-9A0B-4EC0-B70A-1EB649DF63BF}" type="presOf" srcId="{80172DB5-AD9F-42BB-A283-E84561FABA83}" destId="{C3BE069F-1E28-44A8-A3CB-4383F428737D}" srcOrd="1" destOrd="0" presId="urn:microsoft.com/office/officeart/2005/8/layout/process4"/>
    <dgm:cxn modelId="{052EFA81-45E2-4EAF-BF42-30C221CB5334}" type="presOf" srcId="{0B5EC43B-8D6E-4496-8003-F3000391143E}" destId="{070B938A-3A21-4858-9288-43504FDAD60D}" srcOrd="0" destOrd="0" presId="urn:microsoft.com/office/officeart/2005/8/layout/process4"/>
    <dgm:cxn modelId="{4D0F0A09-FD1E-44F2-BB05-3E7ED0935B85}" type="presOf" srcId="{80172DB5-AD9F-42BB-A283-E84561FABA83}" destId="{1C1E8C8E-05F8-48A2-AF78-5EBD07601A03}" srcOrd="0" destOrd="0" presId="urn:microsoft.com/office/officeart/2005/8/layout/process4"/>
    <dgm:cxn modelId="{595AD9B6-F585-4DB8-9E28-248F9815916A}" srcId="{80172DB5-AD9F-42BB-A283-E84561FABA83}" destId="{1F8AAF8B-A642-4BF5-9F67-48B145610E22}" srcOrd="0" destOrd="0" parTransId="{447F4F77-8B5A-4088-AC3F-0F4A601A66BC}" sibTransId="{A5E1BF21-1535-4A89-9AA8-BBC8A896C7E4}"/>
    <dgm:cxn modelId="{38D7CB88-0E1E-4042-BADC-591D6A229743}" type="presParOf" srcId="{F2CC0117-9911-425D-8735-F6064DB5E18F}" destId="{993F7468-677E-4090-ABE2-EF18805BB50E}" srcOrd="0" destOrd="0" presId="urn:microsoft.com/office/officeart/2005/8/layout/process4"/>
    <dgm:cxn modelId="{EE7C28F8-4072-4802-B53D-EDE7C8173E5F}" type="presParOf" srcId="{993F7468-677E-4090-ABE2-EF18805BB50E}" destId="{1C1E8C8E-05F8-48A2-AF78-5EBD07601A03}" srcOrd="0" destOrd="0" presId="urn:microsoft.com/office/officeart/2005/8/layout/process4"/>
    <dgm:cxn modelId="{79D79721-DC17-41B6-BF03-EF96FCB5374C}" type="presParOf" srcId="{993F7468-677E-4090-ABE2-EF18805BB50E}" destId="{C3BE069F-1E28-44A8-A3CB-4383F428737D}" srcOrd="1" destOrd="0" presId="urn:microsoft.com/office/officeart/2005/8/layout/process4"/>
    <dgm:cxn modelId="{6A186CBC-6A9E-4441-9041-E8A752A822BE}" type="presParOf" srcId="{993F7468-677E-4090-ABE2-EF18805BB50E}" destId="{3D3FFC57-E84A-4650-90D8-A8C3451EECA6}" srcOrd="2" destOrd="0" presId="urn:microsoft.com/office/officeart/2005/8/layout/process4"/>
    <dgm:cxn modelId="{00596337-CD94-43DF-807A-B694A6A8A3E5}" type="presParOf" srcId="{3D3FFC57-E84A-4650-90D8-A8C3451EECA6}" destId="{5279A51C-627E-4136-9980-A3FA6BD3E6C8}" srcOrd="0" destOrd="0" presId="urn:microsoft.com/office/officeart/2005/8/layout/process4"/>
    <dgm:cxn modelId="{4BFA91E4-ADF8-467F-B153-6EF0308A35BA}" type="presParOf" srcId="{3D3FFC57-E84A-4650-90D8-A8C3451EECA6}" destId="{1EBD864E-BA06-4CBC-B518-B274B2E65C75}" srcOrd="1" destOrd="0" presId="urn:microsoft.com/office/officeart/2005/8/layout/process4"/>
    <dgm:cxn modelId="{F3F1B0CB-7742-46B7-AB65-738A8CBA50C8}" type="presParOf" srcId="{3D3FFC57-E84A-4650-90D8-A8C3451EECA6}" destId="{070B938A-3A21-4858-9288-43504FDAD60D}" srcOrd="2" destOrd="0" presId="urn:microsoft.com/office/officeart/2005/8/layout/process4"/>
    <dgm:cxn modelId="{253F1EEC-A33C-4DED-84E8-EBD3D7D9A290}" type="presParOf" srcId="{F2CC0117-9911-425D-8735-F6064DB5E18F}" destId="{D7A9609C-05FE-49F0-9FDB-7B2545603D33}" srcOrd="1" destOrd="0" presId="urn:microsoft.com/office/officeart/2005/8/layout/process4"/>
    <dgm:cxn modelId="{DAEB70A4-14FE-4256-9B82-14BB8847C4C7}" type="presParOf" srcId="{F2CC0117-9911-425D-8735-F6064DB5E18F}" destId="{AAE7DB94-DD13-4434-BBB3-466BF2C95673}" srcOrd="2" destOrd="0" presId="urn:microsoft.com/office/officeart/2005/8/layout/process4"/>
    <dgm:cxn modelId="{5791496A-D873-4294-B78A-52AAEF1F691E}" type="presParOf" srcId="{AAE7DB94-DD13-4434-BBB3-466BF2C95673}" destId="{2886A5FD-2828-47AB-ACFE-8141106134C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F05195-CE58-49B7-8BCD-E1F3DE0C654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BF25525E-8E2A-4216-B8E8-F7DA14C3653D}">
      <dgm:prSet custT="1"/>
      <dgm:spPr/>
      <dgm:t>
        <a:bodyPr/>
        <a:lstStyle/>
        <a:p>
          <a:pPr rtl="0"/>
          <a:r>
            <a:rPr lang="en-US" sz="2000" dirty="0" smtClean="0"/>
            <a:t>The case study concerning the involvement of the Campania and Basilicata Territorial Office in the DC implementation introduces an innovative way of managing data collection, that is characterized by </a:t>
          </a:r>
          <a:r>
            <a:rPr lang="en-US" sz="2000" b="1" dirty="0" smtClean="0"/>
            <a:t>a distributed throughout the territory approach</a:t>
          </a:r>
          <a:r>
            <a:rPr lang="en-US" sz="2000" dirty="0" smtClean="0"/>
            <a:t>, opposed to the standard model which provides for a centralized approach</a:t>
          </a:r>
          <a:endParaRPr lang="it-IT" sz="2000" dirty="0"/>
        </a:p>
      </dgm:t>
    </dgm:pt>
    <dgm:pt modelId="{C2298CDA-D93D-41A1-B595-6248DC37A896}" type="parTrans" cxnId="{8B946472-D83C-4462-B840-1A6FCE6A7F02}">
      <dgm:prSet/>
      <dgm:spPr/>
      <dgm:t>
        <a:bodyPr/>
        <a:lstStyle/>
        <a:p>
          <a:endParaRPr lang="it-IT" sz="1800"/>
        </a:p>
      </dgm:t>
    </dgm:pt>
    <dgm:pt modelId="{869BB80D-958E-4337-AB93-209E1FE3A0A1}" type="sibTrans" cxnId="{8B946472-D83C-4462-B840-1A6FCE6A7F02}">
      <dgm:prSet/>
      <dgm:spPr/>
      <dgm:t>
        <a:bodyPr/>
        <a:lstStyle/>
        <a:p>
          <a:endParaRPr lang="it-IT" sz="1800"/>
        </a:p>
      </dgm:t>
    </dgm:pt>
    <dgm:pt modelId="{BA29F9D8-DD1C-4FDB-B62E-4B63F4CDE39B}">
      <dgm:prSet custT="1"/>
      <dgm:spPr/>
      <dgm:t>
        <a:bodyPr/>
        <a:lstStyle/>
        <a:p>
          <a:pPr rtl="0"/>
          <a:r>
            <a:rPr lang="en-US" sz="2000" dirty="0" smtClean="0"/>
            <a:t>The </a:t>
          </a:r>
          <a:r>
            <a:rPr lang="en-US" sz="2000" b="1" dirty="0" smtClean="0"/>
            <a:t>first results </a:t>
          </a:r>
          <a:r>
            <a:rPr lang="en-US" sz="2000" dirty="0" smtClean="0"/>
            <a:t>point out the capacity of a Territorial office to assume:</a:t>
          </a:r>
          <a:br>
            <a:rPr lang="en-US" sz="2000" dirty="0" smtClean="0"/>
          </a:br>
          <a:r>
            <a:rPr lang="en-US" sz="2000" dirty="0" smtClean="0"/>
            <a:t>- the role of leadership in the management of the DC activities</a:t>
          </a:r>
        </a:p>
        <a:p>
          <a:pPr rtl="0"/>
          <a:r>
            <a:rPr lang="en-US" sz="2000" dirty="0" smtClean="0"/>
            <a:t>- coordinating the activities of other offices / territorial entities </a:t>
          </a:r>
        </a:p>
        <a:p>
          <a:pPr rtl="0"/>
          <a:r>
            <a:rPr lang="en-US" sz="2000" dirty="0" smtClean="0"/>
            <a:t>- the role of reference to the central structures that deal with the management of the data collection</a:t>
          </a:r>
          <a:endParaRPr lang="it-IT" sz="2400" dirty="0"/>
        </a:p>
      </dgm:t>
    </dgm:pt>
    <dgm:pt modelId="{259B5DA3-9E21-401C-9388-481B56B1DE49}" type="parTrans" cxnId="{A53E5FD8-3BF7-4944-9EB8-4548DC98E95A}">
      <dgm:prSet/>
      <dgm:spPr/>
      <dgm:t>
        <a:bodyPr/>
        <a:lstStyle/>
        <a:p>
          <a:endParaRPr lang="it-IT" sz="1800"/>
        </a:p>
      </dgm:t>
    </dgm:pt>
    <dgm:pt modelId="{7D1500DE-E0E8-448B-AF4C-C8586CDC3A54}" type="sibTrans" cxnId="{A53E5FD8-3BF7-4944-9EB8-4548DC98E95A}">
      <dgm:prSet/>
      <dgm:spPr/>
      <dgm:t>
        <a:bodyPr/>
        <a:lstStyle/>
        <a:p>
          <a:endParaRPr lang="it-IT" sz="1800"/>
        </a:p>
      </dgm:t>
    </dgm:pt>
    <dgm:pt modelId="{15AC643F-F8CD-4124-8E0F-1DB5F7B1FAF8}">
      <dgm:prSet custT="1"/>
      <dgm:spPr/>
      <dgm:t>
        <a:bodyPr/>
        <a:lstStyle/>
        <a:p>
          <a:pPr rtl="0"/>
          <a:r>
            <a:rPr lang="en-US" sz="1800" dirty="0" smtClean="0"/>
            <a:t>The Maritime Transport survey application represents a </a:t>
          </a:r>
          <a:r>
            <a:rPr lang="en-US" sz="1800" b="1" dirty="0" smtClean="0"/>
            <a:t>prototype model</a:t>
          </a:r>
          <a:r>
            <a:rPr lang="en-US" sz="1800" dirty="0" smtClean="0"/>
            <a:t>, that can be of reference for the extension to other statistical surveys in the future</a:t>
          </a:r>
          <a:endParaRPr lang="it-IT" sz="1800" dirty="0"/>
        </a:p>
      </dgm:t>
    </dgm:pt>
    <dgm:pt modelId="{E5777FAA-F158-40A1-BBEA-0CFF6F225307}" type="parTrans" cxnId="{D5692212-5501-42FB-9B02-49BC6F16D1CE}">
      <dgm:prSet/>
      <dgm:spPr/>
      <dgm:t>
        <a:bodyPr/>
        <a:lstStyle/>
        <a:p>
          <a:endParaRPr lang="it-IT" sz="1800"/>
        </a:p>
      </dgm:t>
    </dgm:pt>
    <dgm:pt modelId="{D7B7FD9E-5A18-4C0D-8651-FC4F6CAB065D}" type="sibTrans" cxnId="{D5692212-5501-42FB-9B02-49BC6F16D1CE}">
      <dgm:prSet/>
      <dgm:spPr/>
      <dgm:t>
        <a:bodyPr/>
        <a:lstStyle/>
        <a:p>
          <a:endParaRPr lang="it-IT" sz="1800"/>
        </a:p>
      </dgm:t>
    </dgm:pt>
    <dgm:pt modelId="{E6D79E27-CCDB-48AE-BB7F-0F43E11D8055}" type="pres">
      <dgm:prSet presAssocID="{02F05195-CE58-49B7-8BCD-E1F3DE0C65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42492C8-ECEA-4118-8B48-E498093FC890}" type="pres">
      <dgm:prSet presAssocID="{BF25525E-8E2A-4216-B8E8-F7DA14C3653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9BEDA34-09F7-4E0D-8375-BCE73C20FCD5}" type="pres">
      <dgm:prSet presAssocID="{869BB80D-958E-4337-AB93-209E1FE3A0A1}" presName="spacer" presStyleCnt="0"/>
      <dgm:spPr/>
    </dgm:pt>
    <dgm:pt modelId="{88C2E530-D882-4D3C-8757-1AFC603F819A}" type="pres">
      <dgm:prSet presAssocID="{BA29F9D8-DD1C-4FDB-B62E-4B63F4CDE39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22C6B7-B081-4465-97D5-5CD7249F5277}" type="pres">
      <dgm:prSet presAssocID="{7D1500DE-E0E8-448B-AF4C-C8586CDC3A54}" presName="spacer" presStyleCnt="0"/>
      <dgm:spPr/>
    </dgm:pt>
    <dgm:pt modelId="{4D579AE8-EF90-48EC-A100-348E7BBB772B}" type="pres">
      <dgm:prSet presAssocID="{15AC643F-F8CD-4124-8E0F-1DB5F7B1FAF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2F5A18A-E608-44B3-9729-9645DA34C35E}" type="presOf" srcId="{02F05195-CE58-49B7-8BCD-E1F3DE0C654A}" destId="{E6D79E27-CCDB-48AE-BB7F-0F43E11D8055}" srcOrd="0" destOrd="0" presId="urn:microsoft.com/office/officeart/2005/8/layout/vList2"/>
    <dgm:cxn modelId="{8B946472-D83C-4462-B840-1A6FCE6A7F02}" srcId="{02F05195-CE58-49B7-8BCD-E1F3DE0C654A}" destId="{BF25525E-8E2A-4216-B8E8-F7DA14C3653D}" srcOrd="0" destOrd="0" parTransId="{C2298CDA-D93D-41A1-B595-6248DC37A896}" sibTransId="{869BB80D-958E-4337-AB93-209E1FE3A0A1}"/>
    <dgm:cxn modelId="{D5692212-5501-42FB-9B02-49BC6F16D1CE}" srcId="{02F05195-CE58-49B7-8BCD-E1F3DE0C654A}" destId="{15AC643F-F8CD-4124-8E0F-1DB5F7B1FAF8}" srcOrd="2" destOrd="0" parTransId="{E5777FAA-F158-40A1-BBEA-0CFF6F225307}" sibTransId="{D7B7FD9E-5A18-4C0D-8651-FC4F6CAB065D}"/>
    <dgm:cxn modelId="{5DC3F232-0557-4298-AA1B-569681996790}" type="presOf" srcId="{15AC643F-F8CD-4124-8E0F-1DB5F7B1FAF8}" destId="{4D579AE8-EF90-48EC-A100-348E7BBB772B}" srcOrd="0" destOrd="0" presId="urn:microsoft.com/office/officeart/2005/8/layout/vList2"/>
    <dgm:cxn modelId="{A53E5FD8-3BF7-4944-9EB8-4548DC98E95A}" srcId="{02F05195-CE58-49B7-8BCD-E1F3DE0C654A}" destId="{BA29F9D8-DD1C-4FDB-B62E-4B63F4CDE39B}" srcOrd="1" destOrd="0" parTransId="{259B5DA3-9E21-401C-9388-481B56B1DE49}" sibTransId="{7D1500DE-E0E8-448B-AF4C-C8586CDC3A54}"/>
    <dgm:cxn modelId="{6E1DA710-25BC-4637-879A-9A7917D70814}" type="presOf" srcId="{BA29F9D8-DD1C-4FDB-B62E-4B63F4CDE39B}" destId="{88C2E530-D882-4D3C-8757-1AFC603F819A}" srcOrd="0" destOrd="0" presId="urn:microsoft.com/office/officeart/2005/8/layout/vList2"/>
    <dgm:cxn modelId="{37333886-7B82-4FEF-A965-1B7C0E263EED}" type="presOf" srcId="{BF25525E-8E2A-4216-B8E8-F7DA14C3653D}" destId="{942492C8-ECEA-4118-8B48-E498093FC890}" srcOrd="0" destOrd="0" presId="urn:microsoft.com/office/officeart/2005/8/layout/vList2"/>
    <dgm:cxn modelId="{C8F73F34-286E-4B8C-9D78-F7E346C4783A}" type="presParOf" srcId="{E6D79E27-CCDB-48AE-BB7F-0F43E11D8055}" destId="{942492C8-ECEA-4118-8B48-E498093FC890}" srcOrd="0" destOrd="0" presId="urn:microsoft.com/office/officeart/2005/8/layout/vList2"/>
    <dgm:cxn modelId="{751805F8-BDDE-49FD-9AC5-ECEC3AB0A066}" type="presParOf" srcId="{E6D79E27-CCDB-48AE-BB7F-0F43E11D8055}" destId="{D9BEDA34-09F7-4E0D-8375-BCE73C20FCD5}" srcOrd="1" destOrd="0" presId="urn:microsoft.com/office/officeart/2005/8/layout/vList2"/>
    <dgm:cxn modelId="{8D3FA017-89E7-4DEC-B091-D66CCE03F603}" type="presParOf" srcId="{E6D79E27-CCDB-48AE-BB7F-0F43E11D8055}" destId="{88C2E530-D882-4D3C-8757-1AFC603F819A}" srcOrd="2" destOrd="0" presId="urn:microsoft.com/office/officeart/2005/8/layout/vList2"/>
    <dgm:cxn modelId="{16FAB08D-BBA3-429D-8DAA-34FD376ADBE9}" type="presParOf" srcId="{E6D79E27-CCDB-48AE-BB7F-0F43E11D8055}" destId="{DB22C6B7-B081-4465-97D5-5CD7249F5277}" srcOrd="3" destOrd="0" presId="urn:microsoft.com/office/officeart/2005/8/layout/vList2"/>
    <dgm:cxn modelId="{D632CCD6-D515-40D2-A477-F4D6B7FAAEDF}" type="presParOf" srcId="{E6D79E27-CCDB-48AE-BB7F-0F43E11D8055}" destId="{4D579AE8-EF90-48EC-A100-348E7BBB772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E03B6-E200-451C-A061-A51F801AF87A}">
      <dsp:nvSpPr>
        <dsp:cNvPr id="0" name=""/>
        <dsp:cNvSpPr/>
      </dsp:nvSpPr>
      <dsp:spPr>
        <a:xfrm>
          <a:off x="0" y="0"/>
          <a:ext cx="7886700" cy="8219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ISTAT introduced during 2016 a </a:t>
          </a:r>
          <a:r>
            <a:rPr lang="en-US" sz="2000" b="1" kern="1200" dirty="0" smtClean="0"/>
            <a:t>new organizational set-up </a:t>
          </a:r>
          <a:r>
            <a:rPr lang="en-US" sz="2000" kern="1200" dirty="0" smtClean="0"/>
            <a:t>in order to improve the efficiency of data collection processes</a:t>
          </a:r>
          <a:endParaRPr lang="it-IT" sz="2000" kern="1200" dirty="0"/>
        </a:p>
      </dsp:txBody>
      <dsp:txXfrm>
        <a:off x="40123" y="40123"/>
        <a:ext cx="7806454" cy="741671"/>
      </dsp:txXfrm>
    </dsp:sp>
    <dsp:sp modelId="{3167410F-9935-4FC7-AFF7-88C02E4A2E3C}">
      <dsp:nvSpPr>
        <dsp:cNvPr id="0" name=""/>
        <dsp:cNvSpPr/>
      </dsp:nvSpPr>
      <dsp:spPr>
        <a:xfrm>
          <a:off x="0" y="835359"/>
          <a:ext cx="7886700" cy="821917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most relevant innovations concern:</a:t>
          </a:r>
          <a:endParaRPr lang="it-IT" sz="2000" kern="1200" dirty="0"/>
        </a:p>
      </dsp:txBody>
      <dsp:txXfrm>
        <a:off x="40123" y="875482"/>
        <a:ext cx="7806454" cy="741671"/>
      </dsp:txXfrm>
    </dsp:sp>
    <dsp:sp modelId="{A84DB434-21F1-4177-B118-7B20735E258C}">
      <dsp:nvSpPr>
        <dsp:cNvPr id="0" name=""/>
        <dsp:cNvSpPr/>
      </dsp:nvSpPr>
      <dsp:spPr>
        <a:xfrm>
          <a:off x="0" y="1657276"/>
          <a:ext cx="7886700" cy="1591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Creation of a </a:t>
          </a:r>
          <a:r>
            <a:rPr lang="en-US" sz="1800" b="1" kern="1200" dirty="0" smtClean="0"/>
            <a:t>new Department </a:t>
          </a:r>
          <a:r>
            <a:rPr lang="en-US" sz="1800" kern="1200" dirty="0" smtClean="0"/>
            <a:t>for provision of cross-cutting services (Department for data collection and development of methods and technologies for the production and dissemination of statistical information)</a:t>
          </a:r>
          <a:endParaRPr lang="it-IT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Creation of a </a:t>
          </a:r>
          <a:r>
            <a:rPr lang="en-US" sz="1800" b="1" kern="1200" dirty="0" smtClean="0"/>
            <a:t>new Central Directorate for Data Collection </a:t>
          </a:r>
          <a:r>
            <a:rPr lang="en-US" sz="1800" kern="1200" dirty="0" smtClean="0"/>
            <a:t>specifically dedicated to the design, organization, implementation and integration of the data collection activities</a:t>
          </a:r>
          <a:endParaRPr lang="it-IT" sz="1800" kern="1200" dirty="0"/>
        </a:p>
      </dsp:txBody>
      <dsp:txXfrm>
        <a:off x="0" y="1657276"/>
        <a:ext cx="7886700" cy="1591632"/>
      </dsp:txXfrm>
    </dsp:sp>
    <dsp:sp modelId="{26C3EEC0-EE4A-4605-92B1-FF59E2E051BA}">
      <dsp:nvSpPr>
        <dsp:cNvPr id="0" name=""/>
        <dsp:cNvSpPr/>
      </dsp:nvSpPr>
      <dsp:spPr>
        <a:xfrm>
          <a:off x="0" y="3248909"/>
          <a:ext cx="7886700" cy="821917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 the Central Directorate for data collection also the </a:t>
          </a:r>
          <a:r>
            <a:rPr lang="en-US" sz="2000" kern="1200" dirty="0" err="1" smtClean="0"/>
            <a:t>Istat’s</a:t>
          </a:r>
          <a:r>
            <a:rPr lang="en-US" sz="2000" kern="1200" dirty="0" smtClean="0"/>
            <a:t> </a:t>
          </a:r>
          <a:r>
            <a:rPr lang="en-US" sz="2000" b="1" kern="1200" dirty="0" smtClean="0"/>
            <a:t>Territorial offices </a:t>
          </a:r>
          <a:r>
            <a:rPr lang="en-US" sz="2000" kern="1200" dirty="0" smtClean="0"/>
            <a:t>(UUTT) were located in the new Department, so establishing the foundations for closer cooperation</a:t>
          </a:r>
          <a:endParaRPr lang="it-IT" sz="2000" kern="1200" dirty="0"/>
        </a:p>
      </dsp:txBody>
      <dsp:txXfrm>
        <a:off x="40123" y="3289032"/>
        <a:ext cx="7806454" cy="741671"/>
      </dsp:txXfrm>
    </dsp:sp>
    <dsp:sp modelId="{5680D821-ECE1-443D-A9AB-471427C886BA}">
      <dsp:nvSpPr>
        <dsp:cNvPr id="0" name=""/>
        <dsp:cNvSpPr/>
      </dsp:nvSpPr>
      <dsp:spPr>
        <a:xfrm>
          <a:off x="0" y="4081405"/>
          <a:ext cx="7886700" cy="821917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new organizational structure provides 8 Territorial Offices located on Italian national territory</a:t>
          </a:r>
          <a:endParaRPr lang="it-IT" sz="2000" kern="1200" dirty="0"/>
        </a:p>
      </dsp:txBody>
      <dsp:txXfrm>
        <a:off x="40123" y="4121528"/>
        <a:ext cx="7806454" cy="7416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2A892-75CA-4B83-9C36-25D2931F4312}">
      <dsp:nvSpPr>
        <dsp:cNvPr id="0" name=""/>
        <dsp:cNvSpPr/>
      </dsp:nvSpPr>
      <dsp:spPr>
        <a:xfrm>
          <a:off x="0" y="909"/>
          <a:ext cx="7886700" cy="15224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 specific project assigned to a selected number of ISTAT territorial offices the new role of running data collection activities on the territory</a:t>
          </a:r>
          <a:endParaRPr lang="it-IT" sz="2200" b="1" kern="1200" dirty="0"/>
        </a:p>
      </dsp:txBody>
      <dsp:txXfrm>
        <a:off x="74322" y="75231"/>
        <a:ext cx="7738056" cy="1373841"/>
      </dsp:txXfrm>
    </dsp:sp>
    <dsp:sp modelId="{9BB21B21-956C-44F3-AA41-0EFC5940B8F2}">
      <dsp:nvSpPr>
        <dsp:cNvPr id="0" name=""/>
        <dsp:cNvSpPr/>
      </dsp:nvSpPr>
      <dsp:spPr>
        <a:xfrm>
          <a:off x="0" y="1537457"/>
          <a:ext cx="7886700" cy="1522485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According to this model a specific territorial office acquires the role </a:t>
          </a:r>
          <a:r>
            <a:rPr lang="en-US" sz="2200" b="1" kern="1200" dirty="0" smtClean="0"/>
            <a:t>to coordinate</a:t>
          </a:r>
          <a:r>
            <a:rPr lang="en-US" sz="2200" kern="1200" dirty="0" smtClean="0"/>
            <a:t> the running of data collection activity of all the other territorial offices</a:t>
          </a:r>
          <a:endParaRPr lang="it-IT" sz="2200" kern="1200" dirty="0"/>
        </a:p>
      </dsp:txBody>
      <dsp:txXfrm>
        <a:off x="74322" y="1611779"/>
        <a:ext cx="7738056" cy="1373841"/>
      </dsp:txXfrm>
    </dsp:sp>
    <dsp:sp modelId="{A7893B9B-2606-45D0-B6DC-06AE775F8662}">
      <dsp:nvSpPr>
        <dsp:cNvPr id="0" name=""/>
        <dsp:cNvSpPr/>
      </dsp:nvSpPr>
      <dsp:spPr>
        <a:xfrm>
          <a:off x="0" y="3074005"/>
          <a:ext cx="7886700" cy="1522485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During the </a:t>
          </a:r>
          <a:r>
            <a:rPr lang="en-GB" sz="2200" b="1" kern="1200" dirty="0" smtClean="0"/>
            <a:t>start-up phase</a:t>
          </a:r>
          <a:r>
            <a:rPr lang="en-GB" sz="2200" kern="1200" dirty="0" smtClean="0"/>
            <a:t>, the new management project for data collection on the territory is limited to a small number of activities: survey on Maritime transport, survey of Road accidents, Demographic statistics</a:t>
          </a:r>
          <a:endParaRPr lang="it-IT" sz="2200" kern="1200" dirty="0"/>
        </a:p>
      </dsp:txBody>
      <dsp:txXfrm>
        <a:off x="74322" y="3148327"/>
        <a:ext cx="7738056" cy="13738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AC7E8-14F1-4850-89B4-FD38D60F8A5C}">
      <dsp:nvSpPr>
        <dsp:cNvPr id="0" name=""/>
        <dsp:cNvSpPr/>
      </dsp:nvSpPr>
      <dsp:spPr>
        <a:xfrm>
          <a:off x="92929" y="0"/>
          <a:ext cx="6703695" cy="13880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The redesign of the data collection for maritime transport survey entrusted a coordination role to the </a:t>
          </a:r>
          <a:r>
            <a:rPr lang="en-GB" sz="2200" b="1" kern="1200" dirty="0" smtClean="0"/>
            <a:t>Territorial office Campania </a:t>
          </a:r>
          <a:r>
            <a:rPr lang="en-US" sz="2200" b="1" kern="1200" dirty="0" smtClean="0"/>
            <a:t>and Basilicata</a:t>
          </a:r>
          <a:endParaRPr lang="it-IT" sz="2200" kern="1200" dirty="0"/>
        </a:p>
      </dsp:txBody>
      <dsp:txXfrm>
        <a:off x="133584" y="40655"/>
        <a:ext cx="4605275" cy="1306751"/>
      </dsp:txXfrm>
    </dsp:sp>
    <dsp:sp modelId="{DB756DA4-5919-4C29-B751-735E6F8BD898}">
      <dsp:nvSpPr>
        <dsp:cNvPr id="0" name=""/>
        <dsp:cNvSpPr/>
      </dsp:nvSpPr>
      <dsp:spPr>
        <a:xfrm>
          <a:off x="295754" y="2138616"/>
          <a:ext cx="7886696" cy="206883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It determined the </a:t>
          </a:r>
          <a:r>
            <a:rPr lang="en-GB" sz="2000" b="1" kern="1200" dirty="0" smtClean="0"/>
            <a:t>revision of the flow of interventions </a:t>
          </a:r>
          <a:r>
            <a:rPr lang="en-GB" sz="2000" kern="1200" dirty="0" smtClean="0"/>
            <a:t>on the following issues: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000" kern="1200" dirty="0" smtClean="0"/>
            <a:t>updating the list of respondents 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2000" kern="1200" dirty="0" smtClean="0"/>
            <a:t>support respondents 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000" kern="1200" dirty="0" smtClean="0"/>
            <a:t>monitoring data collection on the territory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2000" kern="1200" dirty="0" smtClean="0"/>
            <a:t>checks of coverage and quality on information collected</a:t>
          </a:r>
          <a:endParaRPr lang="it-IT" sz="2000" kern="1200" dirty="0"/>
        </a:p>
      </dsp:txBody>
      <dsp:txXfrm>
        <a:off x="356348" y="2199210"/>
        <a:ext cx="4791692" cy="1947642"/>
      </dsp:txXfrm>
    </dsp:sp>
    <dsp:sp modelId="{9554C774-1222-4694-8F58-8FBB08BDE019}">
      <dsp:nvSpPr>
        <dsp:cNvPr id="0" name=""/>
        <dsp:cNvSpPr/>
      </dsp:nvSpPr>
      <dsp:spPr>
        <a:xfrm>
          <a:off x="5197678" y="1209461"/>
          <a:ext cx="1344739" cy="1344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5500244" y="1209461"/>
        <a:ext cx="739607" cy="10119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4F652-36C9-434D-AFF1-979E7398458F}">
      <dsp:nvSpPr>
        <dsp:cNvPr id="0" name=""/>
        <dsp:cNvSpPr/>
      </dsp:nvSpPr>
      <dsp:spPr>
        <a:xfrm>
          <a:off x="0" y="0"/>
          <a:ext cx="6703695" cy="20688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The redesign requested the revision of methods for monitoring the data collection by redefining the </a:t>
          </a:r>
          <a:r>
            <a:rPr lang="en-GB" sz="2400" b="1" kern="1200" dirty="0" smtClean="0"/>
            <a:t>reports deducible from the dedicated web application </a:t>
          </a:r>
          <a:r>
            <a:rPr lang="en-GB" sz="2400" kern="1200" dirty="0" smtClean="0"/>
            <a:t>(named </a:t>
          </a:r>
          <a:r>
            <a:rPr lang="en-GB" sz="2400" kern="1200" dirty="0" err="1" smtClean="0"/>
            <a:t>Tramarint</a:t>
          </a:r>
          <a:r>
            <a:rPr lang="en-GB" sz="2400" kern="1200" dirty="0" smtClean="0"/>
            <a:t>)</a:t>
          </a:r>
          <a:endParaRPr lang="it-IT" sz="2400" kern="1200" dirty="0"/>
        </a:p>
      </dsp:txBody>
      <dsp:txXfrm>
        <a:off x="60594" y="60594"/>
        <a:ext cx="4565397" cy="1947642"/>
      </dsp:txXfrm>
    </dsp:sp>
    <dsp:sp modelId="{07CD21F4-5F9E-4F7D-82D8-6BB4D3402E8C}">
      <dsp:nvSpPr>
        <dsp:cNvPr id="0" name=""/>
        <dsp:cNvSpPr/>
      </dsp:nvSpPr>
      <dsp:spPr>
        <a:xfrm>
          <a:off x="1183004" y="2528570"/>
          <a:ext cx="6703695" cy="2068830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err="1" smtClean="0"/>
            <a:t>Tramarint</a:t>
          </a:r>
          <a:r>
            <a:rPr lang="en-GB" sz="2400" kern="1200" dirty="0" smtClean="0"/>
            <a:t> is both an application for monitoring the survey trend, and a collaboration tool between Territorial Offices and Maritime Agencies</a:t>
          </a:r>
          <a:endParaRPr lang="it-IT" sz="2400" kern="1200" dirty="0"/>
        </a:p>
      </dsp:txBody>
      <dsp:txXfrm>
        <a:off x="1243598" y="2589164"/>
        <a:ext cx="4054762" cy="1947642"/>
      </dsp:txXfrm>
    </dsp:sp>
    <dsp:sp modelId="{9C44F23E-B4B0-4344-8ED4-69A5913DA6CB}">
      <dsp:nvSpPr>
        <dsp:cNvPr id="0" name=""/>
        <dsp:cNvSpPr/>
      </dsp:nvSpPr>
      <dsp:spPr>
        <a:xfrm>
          <a:off x="5358955" y="1626330"/>
          <a:ext cx="1344739" cy="1344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5661521" y="1626330"/>
        <a:ext cx="739607" cy="10119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E069F-1E28-44A8-A3CB-4383F428737D}">
      <dsp:nvSpPr>
        <dsp:cNvPr id="0" name=""/>
        <dsp:cNvSpPr/>
      </dsp:nvSpPr>
      <dsp:spPr>
        <a:xfrm>
          <a:off x="0" y="1495308"/>
          <a:ext cx="7886700" cy="33986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 first phase involves initial critical issues related to the consistent use of resources of the Central Data Collection Directorate, due to:</a:t>
          </a:r>
          <a:endParaRPr lang="it-IT" sz="2000" kern="1200" dirty="0"/>
        </a:p>
      </dsp:txBody>
      <dsp:txXfrm>
        <a:off x="0" y="1495308"/>
        <a:ext cx="7886700" cy="1835270"/>
      </dsp:txXfrm>
    </dsp:sp>
    <dsp:sp modelId="{5279A51C-627E-4136-9980-A3FA6BD3E6C8}">
      <dsp:nvSpPr>
        <dsp:cNvPr id="0" name=""/>
        <dsp:cNvSpPr/>
      </dsp:nvSpPr>
      <dsp:spPr>
        <a:xfrm>
          <a:off x="3850" y="3367018"/>
          <a:ext cx="2626332" cy="156132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Rigidity of the existing management systems</a:t>
          </a:r>
          <a:endParaRPr lang="it-IT" sz="1700" b="1" kern="1200" dirty="0"/>
        </a:p>
      </dsp:txBody>
      <dsp:txXfrm>
        <a:off x="3850" y="3367018"/>
        <a:ext cx="2626332" cy="1561321"/>
      </dsp:txXfrm>
    </dsp:sp>
    <dsp:sp modelId="{1EBD864E-BA06-4CBC-B518-B274B2E65C75}">
      <dsp:nvSpPr>
        <dsp:cNvPr id="0" name=""/>
        <dsp:cNvSpPr/>
      </dsp:nvSpPr>
      <dsp:spPr>
        <a:xfrm>
          <a:off x="2643630" y="3367030"/>
          <a:ext cx="2626332" cy="1588210"/>
        </a:xfrm>
        <a:prstGeom prst="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Difficulty of extending the harmonization and rationalization objectives typical of central data collection on the territory </a:t>
          </a:r>
          <a:endParaRPr lang="it-IT" sz="1800" b="1" kern="1200" dirty="0"/>
        </a:p>
      </dsp:txBody>
      <dsp:txXfrm>
        <a:off x="2643630" y="3367030"/>
        <a:ext cx="2626332" cy="1588210"/>
      </dsp:txXfrm>
    </dsp:sp>
    <dsp:sp modelId="{070B938A-3A21-4858-9288-43504FDAD60D}">
      <dsp:nvSpPr>
        <dsp:cNvPr id="0" name=""/>
        <dsp:cNvSpPr/>
      </dsp:nvSpPr>
      <dsp:spPr>
        <a:xfrm>
          <a:off x="5260367" y="3373754"/>
          <a:ext cx="2626332" cy="1574763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Tendency to "mix" thematic and                        non-thematic topics </a:t>
          </a:r>
          <a:endParaRPr lang="it-IT" sz="1800" b="1" kern="1200" dirty="0"/>
        </a:p>
      </dsp:txBody>
      <dsp:txXfrm>
        <a:off x="5260367" y="3373754"/>
        <a:ext cx="2626332" cy="1574763"/>
      </dsp:txXfrm>
    </dsp:sp>
    <dsp:sp modelId="{2886A5FD-2828-47AB-ACFE-8141106134C3}">
      <dsp:nvSpPr>
        <dsp:cNvPr id="0" name=""/>
        <dsp:cNvSpPr/>
      </dsp:nvSpPr>
      <dsp:spPr>
        <a:xfrm rot="10800000">
          <a:off x="0" y="0"/>
          <a:ext cx="7886700" cy="1570375"/>
        </a:xfrm>
        <a:prstGeom prst="upArrowCallou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Critical issues</a:t>
          </a:r>
          <a:endParaRPr lang="it-IT" sz="2800" kern="1200" dirty="0"/>
        </a:p>
      </dsp:txBody>
      <dsp:txXfrm rot="10800000">
        <a:off x="0" y="0"/>
        <a:ext cx="7886700" cy="10203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492C8-ECEA-4118-8B48-E498093FC890}">
      <dsp:nvSpPr>
        <dsp:cNvPr id="0" name=""/>
        <dsp:cNvSpPr/>
      </dsp:nvSpPr>
      <dsp:spPr>
        <a:xfrm>
          <a:off x="0" y="292"/>
          <a:ext cx="7886700" cy="17284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case study concerning the involvement of the Campania and Basilicata Territorial Office in the DC implementation introduces an innovative way of managing data collection, that is characterized by </a:t>
          </a:r>
          <a:r>
            <a:rPr lang="en-US" sz="2000" b="1" kern="1200" dirty="0" smtClean="0"/>
            <a:t>a distributed throughout the territory approach</a:t>
          </a:r>
          <a:r>
            <a:rPr lang="en-US" sz="2000" kern="1200" dirty="0" smtClean="0"/>
            <a:t>, opposed to the standard model which provides for a centralized approach</a:t>
          </a:r>
          <a:endParaRPr lang="it-IT" sz="2000" kern="1200" dirty="0"/>
        </a:p>
      </dsp:txBody>
      <dsp:txXfrm>
        <a:off x="84375" y="84667"/>
        <a:ext cx="7717950" cy="1559679"/>
      </dsp:txXfrm>
    </dsp:sp>
    <dsp:sp modelId="{88C2E530-D882-4D3C-8757-1AFC603F819A}">
      <dsp:nvSpPr>
        <dsp:cNvPr id="0" name=""/>
        <dsp:cNvSpPr/>
      </dsp:nvSpPr>
      <dsp:spPr>
        <a:xfrm>
          <a:off x="0" y="1741153"/>
          <a:ext cx="7886700" cy="1728429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</a:t>
          </a:r>
          <a:r>
            <a:rPr lang="en-US" sz="2000" b="1" kern="1200" dirty="0" smtClean="0"/>
            <a:t>first results </a:t>
          </a:r>
          <a:r>
            <a:rPr lang="en-US" sz="2000" kern="1200" dirty="0" smtClean="0"/>
            <a:t>point out the capacity of a Territorial office to assume:</a:t>
          </a:r>
          <a:br>
            <a:rPr lang="en-US" sz="2000" kern="1200" dirty="0" smtClean="0"/>
          </a:br>
          <a:r>
            <a:rPr lang="en-US" sz="2000" kern="1200" dirty="0" smtClean="0"/>
            <a:t>- the role of leadership in the management of the DC activities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coordinating the activities of other offices / territorial entities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the role of reference to the central structures that deal with the management of the data collection</a:t>
          </a:r>
          <a:endParaRPr lang="it-IT" sz="2400" kern="1200" dirty="0"/>
        </a:p>
      </dsp:txBody>
      <dsp:txXfrm>
        <a:off x="84375" y="1825528"/>
        <a:ext cx="7717950" cy="1559679"/>
      </dsp:txXfrm>
    </dsp:sp>
    <dsp:sp modelId="{4D579AE8-EF90-48EC-A100-348E7BBB772B}">
      <dsp:nvSpPr>
        <dsp:cNvPr id="0" name=""/>
        <dsp:cNvSpPr/>
      </dsp:nvSpPr>
      <dsp:spPr>
        <a:xfrm>
          <a:off x="0" y="3482013"/>
          <a:ext cx="7886700" cy="172842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Maritime Transport survey application represents a </a:t>
          </a:r>
          <a:r>
            <a:rPr lang="en-US" sz="1800" b="1" kern="1200" dirty="0" smtClean="0"/>
            <a:t>prototype model</a:t>
          </a:r>
          <a:r>
            <a:rPr lang="en-US" sz="1800" kern="1200" dirty="0" smtClean="0"/>
            <a:t>, that can be of reference for the extension to other statistical surveys in the future</a:t>
          </a:r>
          <a:endParaRPr lang="it-IT" sz="1800" kern="1200" dirty="0"/>
        </a:p>
      </dsp:txBody>
      <dsp:txXfrm>
        <a:off x="84375" y="3566388"/>
        <a:ext cx="7717950" cy="1559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pPr/>
              <a:t>27.06.2018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pPr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pPr/>
              <a:t>27.06.2018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pPr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pPr/>
              <a:t>27.06.2018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pPr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Loredana De Gaetano, ISTAT</a:t>
            </a:r>
            <a:r>
              <a:rPr lang="it-IT"/>
              <a:t>, </a:t>
            </a:r>
            <a:r>
              <a:rPr lang="it-IT" smtClean="0"/>
              <a:t>degaetan@istat.it</a:t>
            </a:r>
            <a:endParaRPr lang="it-IT" dirty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 territorial model for </a:t>
            </a:r>
            <a:br>
              <a:rPr lang="pl-PL" dirty="0"/>
            </a:br>
            <a:r>
              <a:rPr lang="pl-PL" dirty="0"/>
              <a:t>data collection </a:t>
            </a:r>
            <a:r>
              <a:rPr lang="pl-PL" dirty="0" smtClean="0"/>
              <a:t>implementation</a:t>
            </a:r>
            <a:r>
              <a:rPr lang="it-IT" dirty="0" smtClean="0"/>
              <a:t>: a case </a:t>
            </a:r>
            <a:r>
              <a:rPr lang="it-IT" dirty="0" err="1" smtClean="0"/>
              <a:t>study</a:t>
            </a:r>
            <a:r>
              <a:rPr lang="pl-PL" dirty="0" smtClean="0"/>
              <a:t>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27.06.2018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5977467" y="5391149"/>
            <a:ext cx="2595033" cy="484722"/>
          </a:xfrm>
        </p:spPr>
        <p:txBody>
          <a:bodyPr/>
          <a:lstStyle/>
          <a:p>
            <a:r>
              <a:rPr lang="it-IT" b="1" cap="all" dirty="0"/>
              <a:t>SPEED TALK SESSION 7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Introduction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638055"/>
              </p:ext>
            </p:extLst>
          </p:nvPr>
        </p:nvGraphicFramePr>
        <p:xfrm>
          <a:off x="620186" y="1223683"/>
          <a:ext cx="7886700" cy="4906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148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role assumed by the Territorial offices in the new organizational </a:t>
            </a:r>
            <a:r>
              <a:rPr lang="en-US" b="1" dirty="0" smtClean="0"/>
              <a:t>set-up</a:t>
            </a:r>
            <a:endParaRPr lang="pl-PL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013688"/>
              </p:ext>
            </p:extLst>
          </p:nvPr>
        </p:nvGraphicFramePr>
        <p:xfrm>
          <a:off x="620186" y="1532467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19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8516" y="356660"/>
            <a:ext cx="7886700" cy="871006"/>
          </a:xfrm>
        </p:spPr>
        <p:txBody>
          <a:bodyPr>
            <a:normAutofit fontScale="90000"/>
          </a:bodyPr>
          <a:lstStyle/>
          <a:p>
            <a:pPr algn="just"/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2700" b="1" dirty="0" smtClean="0"/>
              <a:t>A </a:t>
            </a:r>
            <a:r>
              <a:rPr lang="en-GB" sz="2700" b="1" dirty="0"/>
              <a:t>case study of process innovation: the role of Campania and Basilicata (RMH) Territorial Office in DC implementation for Maritime Transport survey</a:t>
            </a:r>
            <a:r>
              <a:rPr lang="it-IT" sz="2700" b="1" dirty="0"/>
              <a:t/>
            </a:r>
            <a:br>
              <a:rPr lang="it-IT" sz="2700" b="1" dirty="0"/>
            </a:br>
            <a:endParaRPr lang="pl-PL" sz="27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270552"/>
              </p:ext>
            </p:extLst>
          </p:nvPr>
        </p:nvGraphicFramePr>
        <p:xfrm>
          <a:off x="620186" y="1532467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740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8516" y="356660"/>
            <a:ext cx="7886700" cy="871006"/>
          </a:xfrm>
        </p:spPr>
        <p:txBody>
          <a:bodyPr>
            <a:normAutofit fontScale="90000"/>
          </a:bodyPr>
          <a:lstStyle/>
          <a:p>
            <a:pPr algn="just"/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2700" b="1" dirty="0" smtClean="0"/>
              <a:t>A </a:t>
            </a:r>
            <a:r>
              <a:rPr lang="en-GB" sz="2700" b="1" dirty="0"/>
              <a:t>case study of process innovation: the role of Campania and Basilicata (RMH) Territorial Office in DC implementation for Maritime Transport </a:t>
            </a:r>
            <a:r>
              <a:rPr lang="en-GB" sz="2700" b="1" dirty="0" smtClean="0"/>
              <a:t>survey (2)</a:t>
            </a:r>
            <a:r>
              <a:rPr lang="it-IT" sz="2700" b="1" dirty="0"/>
              <a:t/>
            </a:r>
            <a:br>
              <a:rPr lang="it-IT" sz="2700" b="1" dirty="0"/>
            </a:br>
            <a:endParaRPr lang="pl-PL" sz="27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282736"/>
              </p:ext>
            </p:extLst>
          </p:nvPr>
        </p:nvGraphicFramePr>
        <p:xfrm>
          <a:off x="620186" y="1532467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14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Results and final </a:t>
            </a:r>
            <a:r>
              <a:rPr lang="en-GB" b="1" dirty="0" smtClean="0"/>
              <a:t>considerations 1/2</a:t>
            </a:r>
            <a:endParaRPr lang="pl-PL" dirty="0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277893"/>
              </p:ext>
            </p:extLst>
          </p:nvPr>
        </p:nvGraphicFramePr>
        <p:xfrm>
          <a:off x="589802" y="1122830"/>
          <a:ext cx="7886700" cy="4955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3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Results and final </a:t>
            </a:r>
            <a:r>
              <a:rPr lang="en-GB" b="1" dirty="0" smtClean="0"/>
              <a:t>considerations 2/2</a:t>
            </a:r>
            <a:endParaRPr lang="pl-PL" dirty="0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623043"/>
              </p:ext>
            </p:extLst>
          </p:nvPr>
        </p:nvGraphicFramePr>
        <p:xfrm>
          <a:off x="603250" y="1021976"/>
          <a:ext cx="7886700" cy="5210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286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A territorial model for </a:t>
            </a:r>
            <a:r>
              <a:rPr lang="pl-PL" sz="2400" dirty="0" smtClean="0"/>
              <a:t>data </a:t>
            </a:r>
            <a:r>
              <a:rPr lang="pl-PL" sz="2400" dirty="0"/>
              <a:t>collection </a:t>
            </a:r>
            <a:r>
              <a:rPr lang="pl-PL" sz="2400" dirty="0" smtClean="0"/>
              <a:t>implementation</a:t>
            </a:r>
            <a:r>
              <a:rPr lang="it-IT" sz="2400" dirty="0" smtClean="0"/>
              <a:t>: a case </a:t>
            </a:r>
            <a:r>
              <a:rPr lang="it-IT" sz="2400" dirty="0" err="1" smtClean="0"/>
              <a:t>study</a:t>
            </a:r>
            <a:r>
              <a:rPr lang="pl-PL" sz="2400" dirty="0" smtClean="0"/>
              <a:t> 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Loredana De Gaetano, ISTAT, </a:t>
            </a:r>
            <a:r>
              <a:rPr lang="pl-PL" dirty="0" smtClean="0"/>
              <a:t>degaetan@istat</a:t>
            </a:r>
            <a:r>
              <a:rPr lang="it-IT" dirty="0" smtClean="0"/>
              <a:t>.</a:t>
            </a:r>
            <a:r>
              <a:rPr lang="it-IT" smtClean="0"/>
              <a:t>it</a:t>
            </a:r>
            <a:endParaRPr lang="pl-PL" dirty="0"/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232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</TotalTime>
  <Words>510</Words>
  <Application>Microsoft Office PowerPoint</Application>
  <PresentationFormat>Presentazione su schermo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Motyw pakietu Office</vt:lpstr>
      <vt:lpstr>A territorial model for  data collection implementation: a case study  </vt:lpstr>
      <vt:lpstr>Introduction</vt:lpstr>
      <vt:lpstr>The role assumed by the Territorial offices in the new organizational set-up</vt:lpstr>
      <vt:lpstr> A case study of process innovation: the role of Campania and Basilicata (RMH) Territorial Office in DC implementation for Maritime Transport survey </vt:lpstr>
      <vt:lpstr> A case study of process innovation: the role of Campania and Basilicata (RMH) Territorial Office in DC implementation for Maritime Transport survey (2) </vt:lpstr>
      <vt:lpstr>Results and final considerations 1/2</vt:lpstr>
      <vt:lpstr>Results and final considerations 2/2</vt:lpstr>
      <vt:lpstr>A territorial model for data collection implementation: a case study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utente</cp:lastModifiedBy>
  <cp:revision>62</cp:revision>
  <dcterms:created xsi:type="dcterms:W3CDTF">2018-02-27T07:40:59Z</dcterms:created>
  <dcterms:modified xsi:type="dcterms:W3CDTF">2018-06-27T10:18:44Z</dcterms:modified>
</cp:coreProperties>
</file>