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7" r:id="rId4"/>
    <p:sldId id="259" r:id="rId5"/>
    <p:sldId id="263" r:id="rId6"/>
    <p:sldId id="258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pPr/>
              <a:t>2018-05-06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pPr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pPr/>
              <a:t>2018-05-06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pPr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ikonę.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pPr/>
              <a:t>2018-05-06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pPr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osalia@uniovi.es" TargetMode="External"/><Relationship Id="rId2" Type="http://schemas.openxmlformats.org/officeDocument/2006/relationships/hyperlink" Target="mailto:ma.valdivieso@outlook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rosalia@uniovi.es" TargetMode="External"/><Relationship Id="rId2" Type="http://schemas.openxmlformats.org/officeDocument/2006/relationships/hyperlink" Target="mailto:ma.valdivieso@outlook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Valdivieso-Anívarro</a:t>
            </a:r>
            <a:r>
              <a:rPr lang="en-US" dirty="0" smtClean="0"/>
              <a:t>.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 smtClean="0"/>
              <a:t>Economics</a:t>
            </a:r>
            <a:r>
              <a:rPr lang="es-ES" dirty="0" smtClean="0"/>
              <a:t>. </a:t>
            </a:r>
            <a:r>
              <a:rPr lang="es-ES" dirty="0" err="1"/>
              <a:t>University</a:t>
            </a:r>
            <a:r>
              <a:rPr lang="es-ES" dirty="0"/>
              <a:t> of </a:t>
            </a:r>
            <a:r>
              <a:rPr lang="es-ES" dirty="0" smtClean="0"/>
              <a:t>Oviedo. </a:t>
            </a:r>
            <a:r>
              <a:rPr lang="en-US" dirty="0" smtClean="0">
                <a:hlinkClick r:id="rId2"/>
              </a:rPr>
              <a:t>ma.valdivieso@outlook.com</a:t>
            </a:r>
            <a:r>
              <a:rPr lang="en-US" dirty="0" smtClean="0"/>
              <a:t> </a:t>
            </a:r>
          </a:p>
          <a:p>
            <a:r>
              <a:rPr lang="es-ES" dirty="0"/>
              <a:t>María Rosalía </a:t>
            </a:r>
            <a:r>
              <a:rPr lang="es-ES" dirty="0" smtClean="0"/>
              <a:t>Vicente.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 smtClean="0"/>
              <a:t>Economics</a:t>
            </a:r>
            <a:r>
              <a:rPr lang="es-ES" dirty="0" smtClean="0"/>
              <a:t>. </a:t>
            </a:r>
            <a:r>
              <a:rPr lang="es-ES" dirty="0" err="1"/>
              <a:t>University</a:t>
            </a:r>
            <a:r>
              <a:rPr lang="es-ES" dirty="0"/>
              <a:t> of </a:t>
            </a:r>
            <a:r>
              <a:rPr lang="es-ES" dirty="0" smtClean="0"/>
              <a:t>Oviedo. </a:t>
            </a:r>
            <a:r>
              <a:rPr lang="es-ES" dirty="0">
                <a:hlinkClick r:id="rId3"/>
              </a:rPr>
              <a:t>mrosalia@uniovi.es</a:t>
            </a:r>
            <a:endParaRPr lang="es-ES" dirty="0"/>
          </a:p>
          <a:p>
            <a:endParaRPr lang="en-US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official statistics with credit and debit card </a:t>
            </a:r>
            <a:r>
              <a:rPr lang="en-US" dirty="0" smtClean="0"/>
              <a:t>data. Some insights on selection </a:t>
            </a:r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33044"/>
          </a:xfrm>
        </p:spPr>
        <p:txBody>
          <a:bodyPr>
            <a:normAutofit/>
          </a:bodyPr>
          <a:lstStyle/>
          <a:p>
            <a:r>
              <a:rPr lang="en-US" dirty="0" smtClean="0"/>
              <a:t>Credit/Debit </a:t>
            </a:r>
            <a:r>
              <a:rPr lang="en-US" dirty="0"/>
              <a:t>Card </a:t>
            </a:r>
            <a:r>
              <a:rPr lang="en-US" dirty="0" smtClean="0"/>
              <a:t>Transaction Records </a:t>
            </a:r>
            <a:br>
              <a:rPr lang="en-US" dirty="0" smtClean="0"/>
            </a:br>
            <a:r>
              <a:rPr lang="en-US" i="1" dirty="0" smtClean="0"/>
              <a:t>versus </a:t>
            </a:r>
            <a:r>
              <a:rPr lang="en-US" dirty="0" smtClean="0"/>
              <a:t>Survey-Based Statistics</a:t>
            </a:r>
            <a:endParaRPr lang="pl-P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28650" y="1528056"/>
            <a:ext cx="7886700" cy="360861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ADVANTAGES</a:t>
            </a:r>
            <a:endParaRPr lang="es-ES" sz="2200" dirty="0"/>
          </a:p>
          <a:p>
            <a:r>
              <a:rPr lang="es-ES" sz="2200" dirty="0" err="1" smtClean="0"/>
              <a:t>Survey-based</a:t>
            </a:r>
            <a:r>
              <a:rPr lang="es-ES" sz="2200" dirty="0"/>
              <a:t> </a:t>
            </a:r>
            <a:r>
              <a:rPr lang="es-ES" sz="2200" dirty="0" err="1" smtClean="0"/>
              <a:t>statistics</a:t>
            </a:r>
            <a:r>
              <a:rPr lang="es-ES" sz="2200" dirty="0" smtClean="0"/>
              <a:t>: </a:t>
            </a:r>
            <a:r>
              <a:rPr lang="es-ES" sz="2200" dirty="0" err="1" smtClean="0"/>
              <a:t>Does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respondent</a:t>
            </a:r>
            <a:r>
              <a:rPr lang="es-ES" sz="2200" dirty="0" smtClean="0"/>
              <a:t> </a:t>
            </a:r>
            <a:r>
              <a:rPr lang="es-ES" sz="2200" dirty="0" err="1" smtClean="0"/>
              <a:t>proper</a:t>
            </a:r>
            <a:r>
              <a:rPr lang="es-ES" sz="2200" dirty="0" smtClean="0"/>
              <a:t> and </a:t>
            </a:r>
            <a:r>
              <a:rPr lang="es-ES" sz="2200" dirty="0" err="1" smtClean="0"/>
              <a:t>accurately</a:t>
            </a:r>
            <a:r>
              <a:rPr lang="es-ES" sz="2200" dirty="0" smtClean="0"/>
              <a:t> </a:t>
            </a:r>
            <a:r>
              <a:rPr lang="es-ES" sz="2200" dirty="0" err="1" smtClean="0"/>
              <a:t>recall</a:t>
            </a:r>
            <a:r>
              <a:rPr lang="es-ES" sz="2200" dirty="0" smtClean="0"/>
              <a:t> </a:t>
            </a:r>
            <a:r>
              <a:rPr lang="es-ES" sz="2200" dirty="0" err="1" smtClean="0"/>
              <a:t>what</a:t>
            </a:r>
            <a:r>
              <a:rPr lang="es-ES" sz="2200" dirty="0" smtClean="0"/>
              <a:t> he has </a:t>
            </a:r>
            <a:r>
              <a:rPr lang="es-ES" sz="2200" dirty="0" err="1" smtClean="0"/>
              <a:t>purchased</a:t>
            </a:r>
            <a:r>
              <a:rPr lang="es-ES" sz="2200" dirty="0" smtClean="0"/>
              <a:t> and </a:t>
            </a:r>
            <a:r>
              <a:rPr lang="es-ES" sz="2200" dirty="0" err="1" smtClean="0"/>
              <a:t>how</a:t>
            </a:r>
            <a:r>
              <a:rPr lang="es-ES" sz="2200" dirty="0" smtClean="0"/>
              <a:t> </a:t>
            </a:r>
            <a:r>
              <a:rPr lang="es-ES" sz="2200" dirty="0" err="1" smtClean="0"/>
              <a:t>much</a:t>
            </a:r>
            <a:r>
              <a:rPr lang="es-ES" sz="2200" dirty="0" smtClean="0"/>
              <a:t> </a:t>
            </a:r>
            <a:r>
              <a:rPr lang="es-ES" sz="2200" dirty="0" smtClean="0"/>
              <a:t>he has </a:t>
            </a:r>
            <a:r>
              <a:rPr lang="es-ES" sz="2200" dirty="0" err="1" smtClean="0"/>
              <a:t>spent</a:t>
            </a:r>
            <a:r>
              <a:rPr lang="es-ES" sz="2200" dirty="0"/>
              <a:t>?</a:t>
            </a:r>
            <a:endParaRPr lang="es-ES" sz="2200" dirty="0" smtClean="0"/>
          </a:p>
          <a:p>
            <a:r>
              <a:rPr lang="es-ES" sz="2200" dirty="0" err="1" smtClean="0"/>
              <a:t>Transaction</a:t>
            </a:r>
            <a:r>
              <a:rPr lang="es-ES" sz="2200" dirty="0" smtClean="0"/>
              <a:t> </a:t>
            </a:r>
            <a:r>
              <a:rPr lang="es-ES" sz="2200" dirty="0"/>
              <a:t>records: </a:t>
            </a:r>
            <a:r>
              <a:rPr lang="es-ES" sz="2200" dirty="0" smtClean="0"/>
              <a:t>No </a:t>
            </a:r>
            <a:r>
              <a:rPr lang="es-ES" sz="2200" dirty="0" err="1"/>
              <a:t>measurement</a:t>
            </a:r>
            <a:r>
              <a:rPr lang="es-ES" sz="2200" dirty="0"/>
              <a:t> </a:t>
            </a:r>
            <a:r>
              <a:rPr lang="es-ES" sz="2200" dirty="0" err="1"/>
              <a:t>errors</a:t>
            </a:r>
            <a:endParaRPr lang="es-ES" sz="2200" dirty="0"/>
          </a:p>
          <a:p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LIMITATIONS</a:t>
            </a:r>
          </a:p>
          <a:p>
            <a:r>
              <a:rPr lang="es-ES" sz="2200" dirty="0" err="1"/>
              <a:t>Transaction</a:t>
            </a:r>
            <a:r>
              <a:rPr lang="es-ES" sz="2200" dirty="0"/>
              <a:t> records: </a:t>
            </a:r>
            <a:r>
              <a:rPr lang="es-ES" sz="2200" dirty="0" err="1" smtClean="0"/>
              <a:t>Self-selection</a:t>
            </a:r>
            <a:r>
              <a:rPr lang="es-ES" sz="2200" dirty="0" smtClean="0"/>
              <a:t> </a:t>
            </a:r>
            <a:r>
              <a:rPr lang="es-ES" sz="2200" dirty="0" err="1" smtClean="0"/>
              <a:t>bias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xmlns="" val="3687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Credit/Debit </a:t>
            </a:r>
            <a:r>
              <a:rPr lang="en-US" dirty="0"/>
              <a:t>Card </a:t>
            </a:r>
            <a:r>
              <a:rPr lang="en-US" dirty="0" smtClean="0"/>
              <a:t>Transaction Records</a:t>
            </a:r>
            <a:endParaRPr lang="pl-P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Table 1. Sample Credit/Debit Card </a:t>
            </a:r>
            <a:r>
              <a:rPr lang="en-US" b="1" dirty="0"/>
              <a:t>Detail Records</a:t>
            </a:r>
            <a:endParaRPr lang="en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1296786" y="3597820"/>
            <a:ext cx="5087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EXP_XXX: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(35):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Grocery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Supermarkets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Places.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Restaurants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Stations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Stores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Pharmacies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Book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Stores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3644106"/>
              </p:ext>
            </p:extLst>
          </p:nvPr>
        </p:nvGraphicFramePr>
        <p:xfrm>
          <a:off x="266009" y="1960155"/>
          <a:ext cx="8778238" cy="126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xmlns="" val="151103001"/>
                    </a:ext>
                  </a:extLst>
                </a:gridCol>
                <a:gridCol w="1003464">
                  <a:extLst>
                    <a:ext uri="{9D8B030D-6E8A-4147-A177-3AD203B41FA5}">
                      <a16:colId xmlns:a16="http://schemas.microsoft.com/office/drawing/2014/main" xmlns="" val="2607694874"/>
                    </a:ext>
                  </a:extLst>
                </a:gridCol>
                <a:gridCol w="889835">
                  <a:extLst>
                    <a:ext uri="{9D8B030D-6E8A-4147-A177-3AD203B41FA5}">
                      <a16:colId xmlns:a16="http://schemas.microsoft.com/office/drawing/2014/main" xmlns="" val="856166404"/>
                    </a:ext>
                  </a:extLst>
                </a:gridCol>
                <a:gridCol w="918019">
                  <a:extLst>
                    <a:ext uri="{9D8B030D-6E8A-4147-A177-3AD203B41FA5}">
                      <a16:colId xmlns:a16="http://schemas.microsoft.com/office/drawing/2014/main" xmlns="" val="2725575668"/>
                    </a:ext>
                  </a:extLst>
                </a:gridCol>
                <a:gridCol w="442737">
                  <a:extLst>
                    <a:ext uri="{9D8B030D-6E8A-4147-A177-3AD203B41FA5}">
                      <a16:colId xmlns:a16="http://schemas.microsoft.com/office/drawing/2014/main" xmlns="" val="363860071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xmlns="" val="588802538"/>
                    </a:ext>
                  </a:extLst>
                </a:gridCol>
                <a:gridCol w="396641">
                  <a:extLst>
                    <a:ext uri="{9D8B030D-6E8A-4147-A177-3AD203B41FA5}">
                      <a16:colId xmlns:a16="http://schemas.microsoft.com/office/drawing/2014/main" xmlns="" val="3912882670"/>
                    </a:ext>
                  </a:extLst>
                </a:gridCol>
                <a:gridCol w="759377">
                  <a:extLst>
                    <a:ext uri="{9D8B030D-6E8A-4147-A177-3AD203B41FA5}">
                      <a16:colId xmlns:a16="http://schemas.microsoft.com/office/drawing/2014/main" xmlns="" val="2747377593"/>
                    </a:ext>
                  </a:extLst>
                </a:gridCol>
                <a:gridCol w="1290318">
                  <a:extLst>
                    <a:ext uri="{9D8B030D-6E8A-4147-A177-3AD203B41FA5}">
                      <a16:colId xmlns:a16="http://schemas.microsoft.com/office/drawing/2014/main" xmlns="" val="258364797"/>
                    </a:ext>
                  </a:extLst>
                </a:gridCol>
                <a:gridCol w="828364">
                  <a:extLst>
                    <a:ext uri="{9D8B030D-6E8A-4147-A177-3AD203B41FA5}">
                      <a16:colId xmlns:a16="http://schemas.microsoft.com/office/drawing/2014/main" xmlns="" val="3185915065"/>
                    </a:ext>
                  </a:extLst>
                </a:gridCol>
                <a:gridCol w="1013770">
                  <a:extLst>
                    <a:ext uri="{9D8B030D-6E8A-4147-A177-3AD203B41FA5}">
                      <a16:colId xmlns:a16="http://schemas.microsoft.com/office/drawing/2014/main" xmlns="" val="42916001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client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district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province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age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income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sex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amount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shop_district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exp_520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exp_521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781530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Aaaa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24/02/2017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district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province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shop_d1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61288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Bbbb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1/10/2016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district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province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shop_d2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146998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Cccc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14/04/2017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district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province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shop_d3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58504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Dddd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20/06/2016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district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province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shop_d4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11439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9505" y="303320"/>
            <a:ext cx="863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Self-reported average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incomes in capital city in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471661" y="5513791"/>
            <a:ext cx="837922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Own calculations from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redit/debit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 records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8440434"/>
              </p:ext>
            </p:extLst>
          </p:nvPr>
        </p:nvGraphicFramePr>
        <p:xfrm>
          <a:off x="2143375" y="1035059"/>
          <a:ext cx="5173132" cy="43053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585995">
                  <a:extLst>
                    <a:ext uri="{9D8B030D-6E8A-4147-A177-3AD203B41FA5}">
                      <a16:colId xmlns:a16="http://schemas.microsoft.com/office/drawing/2014/main" xmlns="" val="3681944186"/>
                    </a:ext>
                  </a:extLst>
                </a:gridCol>
                <a:gridCol w="2587137">
                  <a:extLst>
                    <a:ext uri="{9D8B030D-6E8A-4147-A177-3AD203B41FA5}">
                      <a16:colId xmlns:a16="http://schemas.microsoft.com/office/drawing/2014/main" xmlns="" val="37710195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Decile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Self-reported monthly individual income 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75998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r>
                        <a:rPr lang="en-US" sz="2200" baseline="30000" dirty="0">
                          <a:effectLst/>
                        </a:rPr>
                        <a:t>st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  853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60194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2</a:t>
                      </a:r>
                      <a:r>
                        <a:rPr lang="en-US" sz="2200" baseline="30000" dirty="0">
                          <a:effectLst/>
                        </a:rPr>
                        <a:t>nd</a:t>
                      </a:r>
                      <a:r>
                        <a:rPr lang="en-US" sz="2200" dirty="0">
                          <a:effectLst/>
                        </a:rPr>
                        <a:t>   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1200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37139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3</a:t>
                      </a:r>
                      <a:r>
                        <a:rPr lang="en-US" sz="2200" baseline="30000">
                          <a:effectLst/>
                        </a:rPr>
                        <a:t>rd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1525.63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35798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4</a:t>
                      </a:r>
                      <a:r>
                        <a:rPr lang="en-US" sz="2200" baseline="30000">
                          <a:effectLst/>
                        </a:rPr>
                        <a:t>th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1880.5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24107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5</a:t>
                      </a:r>
                      <a:r>
                        <a:rPr lang="en-US" sz="2200" baseline="30000">
                          <a:effectLst/>
                        </a:rPr>
                        <a:t>th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2314.22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37893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6</a:t>
                      </a:r>
                      <a:r>
                        <a:rPr lang="en-US" sz="2200" baseline="30000">
                          <a:effectLst/>
                        </a:rPr>
                        <a:t>th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2912.56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964597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7</a:t>
                      </a:r>
                      <a:r>
                        <a:rPr lang="en-US" sz="2200" baseline="30000">
                          <a:effectLst/>
                        </a:rPr>
                        <a:t>th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   3811.33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07900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8</a:t>
                      </a:r>
                      <a:r>
                        <a:rPr lang="en-US" sz="2200" baseline="30000">
                          <a:effectLst/>
                        </a:rPr>
                        <a:t>th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5185.67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67361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9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</a:rPr>
                        <a:t>7753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9279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76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9505" y="195251"/>
            <a:ext cx="863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1. Monetary poverty rates and self-reported average monthly incomes (2016) by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apital city districts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9754" y="5464085"/>
            <a:ext cx="900268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Monetary poverty rates are defined as % of people whose expenditure is below the basic consumption basket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Credit/debit card records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9634" y="1031966"/>
            <a:ext cx="8804366" cy="438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66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official statistics with credit and debit card </a:t>
            </a:r>
            <a:r>
              <a:rPr lang="en-US" dirty="0" smtClean="0"/>
              <a:t>data. A cautionary tale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467497"/>
            <a:ext cx="7886700" cy="11480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María</a:t>
            </a:r>
            <a:r>
              <a:rPr lang="en-US" dirty="0"/>
              <a:t> </a:t>
            </a:r>
            <a:r>
              <a:rPr lang="en-US" dirty="0" err="1" smtClean="0"/>
              <a:t>Valdivieso-Anívarro</a:t>
            </a:r>
            <a:r>
              <a:rPr lang="en-US" dirty="0" smtClean="0"/>
              <a:t>.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 smtClean="0"/>
              <a:t>Economics</a:t>
            </a:r>
            <a:r>
              <a:rPr lang="es-ES" dirty="0" smtClean="0"/>
              <a:t>. </a:t>
            </a:r>
            <a:r>
              <a:rPr lang="es-ES" dirty="0" err="1"/>
              <a:t>University</a:t>
            </a:r>
            <a:r>
              <a:rPr lang="es-ES" dirty="0"/>
              <a:t> of </a:t>
            </a:r>
            <a:r>
              <a:rPr lang="es-ES" dirty="0" smtClean="0"/>
              <a:t>Oviedo. </a:t>
            </a:r>
            <a:r>
              <a:rPr lang="en-US" dirty="0">
                <a:hlinkClick r:id="rId2"/>
              </a:rPr>
              <a:t>ma.valdivieso@outlook.com</a:t>
            </a:r>
            <a:r>
              <a:rPr lang="en-US" dirty="0"/>
              <a:t> </a:t>
            </a:r>
          </a:p>
          <a:p>
            <a:r>
              <a:rPr lang="es-ES" dirty="0"/>
              <a:t>María Rosalía </a:t>
            </a:r>
            <a:r>
              <a:rPr lang="es-ES" dirty="0" smtClean="0"/>
              <a:t>Vicente.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 smtClean="0"/>
              <a:t>Economics</a:t>
            </a:r>
            <a:r>
              <a:rPr lang="es-ES" dirty="0" smtClean="0"/>
              <a:t>. </a:t>
            </a:r>
            <a:r>
              <a:rPr lang="es-ES" dirty="0" err="1"/>
              <a:t>University</a:t>
            </a:r>
            <a:r>
              <a:rPr lang="es-ES" dirty="0"/>
              <a:t> of </a:t>
            </a:r>
            <a:r>
              <a:rPr lang="es-ES" dirty="0" smtClean="0"/>
              <a:t>Oviedo. </a:t>
            </a:r>
            <a:r>
              <a:rPr lang="es-ES" dirty="0">
                <a:hlinkClick r:id="rId3"/>
              </a:rPr>
              <a:t>mrosalia@uniovi.es</a:t>
            </a:r>
            <a:endParaRPr lang="es-ES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842554" y="3602260"/>
            <a:ext cx="7886700" cy="1085853"/>
          </a:xfrm>
        </p:spPr>
        <p:txBody>
          <a:bodyPr/>
          <a:lstStyle/>
          <a:p>
            <a:r>
              <a:rPr lang="es-ES" dirty="0" err="1" smtClean="0"/>
              <a:t>Thanks</a:t>
            </a:r>
            <a:endParaRPr lang="pl-PL" dirty="0"/>
          </a:p>
        </p:txBody>
      </p:sp>
      <p:sp>
        <p:nvSpPr>
          <p:cNvPr id="7" name="6 Rectángulo"/>
          <p:cNvSpPr/>
          <p:nvPr/>
        </p:nvSpPr>
        <p:spPr>
          <a:xfrm>
            <a:off x="783773" y="1423246"/>
            <a:ext cx="76678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‘Big data’ has arrived, but big insights have not. The challenge now is to solve new problems and gain new answers — without making the same old statistical mistakes on a grander scale than ever.’ 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Hartford (2014)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</TotalTime>
  <Words>356</Words>
  <Application>Microsoft Office PowerPoint</Application>
  <PresentationFormat>Presentación en pantalla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Motyw pakietu Office</vt:lpstr>
      <vt:lpstr>Improving official statistics with credit and debit card data. Some insights on selection bias</vt:lpstr>
      <vt:lpstr>Credit/Debit Card Transaction Records  versus Survey-Based Statistics</vt:lpstr>
      <vt:lpstr>Credit/Debit Card Transaction Records</vt:lpstr>
      <vt:lpstr>Diapositiva 4</vt:lpstr>
      <vt:lpstr>Diapositiva 5</vt:lpstr>
      <vt:lpstr>Improving official statistics with credit and debit card data. A cautionary tale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ACER</cp:lastModifiedBy>
  <cp:revision>86</cp:revision>
  <dcterms:created xsi:type="dcterms:W3CDTF">2018-02-27T07:40:59Z</dcterms:created>
  <dcterms:modified xsi:type="dcterms:W3CDTF">2018-05-06T16:38:10Z</dcterms:modified>
</cp:coreProperties>
</file>