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63" r:id="rId3"/>
    <p:sldId id="257" r:id="rId4"/>
    <p:sldId id="265" r:id="rId5"/>
    <p:sldId id="260" r:id="rId6"/>
    <p:sldId id="262" r:id="rId7"/>
    <p:sldId id="266" r:id="rId8"/>
    <p:sldId id="258"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7B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46" y="108"/>
      </p:cViewPr>
      <p:guideLst>
        <p:guide orient="horz" pos="2160"/>
        <p:guide pos="2880"/>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87B4F4-062F-4544-A097-176A749630B4}" type="datetimeFigureOut">
              <a:rPr lang="pl-PL" smtClean="0"/>
              <a:pPr/>
              <a:t>21.05.2018</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7C0071-2EF9-4BF6-A344-1E56AD66A3E8}" type="slidenum">
              <a:rPr lang="pl-PL" smtClean="0"/>
              <a:pPr/>
              <a:t>‹#›</a:t>
            </a:fld>
            <a:endParaRPr lang="pl-PL"/>
          </a:p>
        </p:txBody>
      </p:sp>
    </p:spTree>
    <p:extLst>
      <p:ext uri="{BB962C8B-B14F-4D97-AF65-F5344CB8AC3E}">
        <p14:creationId xmlns:p14="http://schemas.microsoft.com/office/powerpoint/2010/main" val="735323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A2DB5-776D-4695-BEAB-6FC29B98A4D8}" type="datetimeFigureOut">
              <a:rPr lang="pl-PL" smtClean="0"/>
              <a:pPr/>
              <a:t>21.05.2018</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750A6-06B1-4346-A60C-D77334274F45}" type="slidenum">
              <a:rPr lang="pl-PL" smtClean="0"/>
              <a:pPr/>
              <a:t>‹#›</a:t>
            </a:fld>
            <a:endParaRPr lang="pl-PL"/>
          </a:p>
        </p:txBody>
      </p:sp>
    </p:spTree>
    <p:extLst>
      <p:ext uri="{BB962C8B-B14F-4D97-AF65-F5344CB8AC3E}">
        <p14:creationId xmlns:p14="http://schemas.microsoft.com/office/powerpoint/2010/main" val="191196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0" y="4550312"/>
            <a:ext cx="7886700" cy="707499"/>
          </a:xfrm>
        </p:spPr>
        <p:txBody>
          <a:bodyPr>
            <a:normAutofit/>
          </a:bodyPr>
          <a:lstStyle>
            <a:lvl1pPr marL="0" indent="0" algn="just">
              <a:buNone/>
              <a:defRPr sz="14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smtClean="0"/>
              <a:t>John </a:t>
            </a:r>
            <a:r>
              <a:rPr lang="pl-PL" dirty="0" err="1" smtClean="0"/>
              <a:t>Doe</a:t>
            </a:r>
            <a:r>
              <a:rPr lang="pl-PL" dirty="0" smtClean="0"/>
              <a:t>, </a:t>
            </a:r>
            <a:r>
              <a:rPr lang="pl-PL" dirty="0" err="1" smtClean="0"/>
              <a:t>affiliation</a:t>
            </a:r>
            <a:r>
              <a:rPr lang="pl-PL" dirty="0" smtClean="0"/>
              <a:t>, email </a:t>
            </a:r>
            <a:r>
              <a:rPr lang="pl-PL" dirty="0" err="1" smtClean="0"/>
              <a:t>adress</a:t>
            </a:r>
            <a:endParaRPr lang="pl-PL" dirty="0" smtClean="0"/>
          </a:p>
          <a:p>
            <a:r>
              <a:rPr lang="pl-PL" dirty="0" err="1" smtClean="0"/>
              <a:t>Jane</a:t>
            </a:r>
            <a:r>
              <a:rPr lang="pl-PL" dirty="0" smtClean="0"/>
              <a:t> </a:t>
            </a:r>
            <a:r>
              <a:rPr lang="pl-PL" dirty="0" err="1" smtClean="0"/>
              <a:t>Doe</a:t>
            </a:r>
            <a:r>
              <a:rPr lang="pl-PL" dirty="0" smtClean="0"/>
              <a:t>, </a:t>
            </a:r>
            <a:r>
              <a:rPr lang="pl-PL" dirty="0" err="1" smtClean="0"/>
              <a:t>affiliation</a:t>
            </a:r>
            <a:r>
              <a:rPr lang="pl-PL" dirty="0" smtClean="0"/>
              <a:t>, email </a:t>
            </a:r>
            <a:r>
              <a:rPr lang="pl-PL" dirty="0" err="1" smtClean="0"/>
              <a:t>adress</a:t>
            </a:r>
            <a:endParaRPr lang="en-US" dirty="0"/>
          </a:p>
        </p:txBody>
      </p:sp>
      <p:sp>
        <p:nvSpPr>
          <p:cNvPr id="11" name="Tytuł 10"/>
          <p:cNvSpPr>
            <a:spLocks noGrp="1"/>
          </p:cNvSpPr>
          <p:nvPr>
            <p:ph type="title" hasCustomPrompt="1"/>
          </p:nvPr>
        </p:nvSpPr>
        <p:spPr>
          <a:xfrm>
            <a:off x="685800" y="2659592"/>
            <a:ext cx="7886700" cy="1325563"/>
          </a:xfrm>
        </p:spPr>
        <p:txBody>
          <a:bodyPr>
            <a:normAutofit/>
          </a:bodyPr>
          <a:lstStyle>
            <a:lvl1pPr>
              <a:defRPr sz="2800">
                <a:solidFill>
                  <a:schemeClr val="bg1"/>
                </a:solidFill>
                <a:latin typeface="Arial" panose="020B0604020202020204" pitchFamily="34" charset="0"/>
                <a:cs typeface="Arial" panose="020B0604020202020204" pitchFamily="34" charset="0"/>
              </a:defRPr>
            </a:lvl1pPr>
          </a:lstStyle>
          <a:p>
            <a:r>
              <a:rPr lang="pl-PL" dirty="0" err="1" smtClean="0"/>
              <a:t>Title</a:t>
            </a:r>
            <a:r>
              <a:rPr lang="pl-PL" dirty="0" smtClean="0"/>
              <a:t> of </a:t>
            </a:r>
            <a:r>
              <a:rPr lang="pl-PL" dirty="0" err="1" smtClean="0"/>
              <a:t>presentation</a:t>
            </a:r>
            <a:endParaRPr lang="pl-PL" dirty="0"/>
          </a:p>
        </p:txBody>
      </p:sp>
      <p:sp>
        <p:nvSpPr>
          <p:cNvPr id="25" name="Symbol zastępczy tekstu 24"/>
          <p:cNvSpPr>
            <a:spLocks noGrp="1"/>
          </p:cNvSpPr>
          <p:nvPr>
            <p:ph type="body" sz="quarter" idx="10" hasCustomPrompt="1"/>
          </p:nvPr>
        </p:nvSpPr>
        <p:spPr>
          <a:xfrm>
            <a:off x="685800" y="5560483"/>
            <a:ext cx="1913467" cy="484722"/>
          </a:xfrm>
        </p:spPr>
        <p:txBody>
          <a:bodyPr anchor="ctr">
            <a:normAutofit/>
          </a:bodyPr>
          <a:lstStyle>
            <a:lvl1pPr marL="0" indent="0">
              <a:buFontTx/>
              <a:buNone/>
              <a:defRPr sz="1400">
                <a:solidFill>
                  <a:schemeClr val="bg1"/>
                </a:solidFill>
                <a:latin typeface="Arial" panose="020B0604020202020204" pitchFamily="34" charset="0"/>
                <a:cs typeface="Arial" panose="020B0604020202020204" pitchFamily="34" charset="0"/>
              </a:defRPr>
            </a:lvl1pPr>
          </a:lstStyle>
          <a:p>
            <a:pPr lvl="0"/>
            <a:r>
              <a:rPr lang="pl-PL" dirty="0" err="1" smtClean="0"/>
              <a:t>Date</a:t>
            </a:r>
            <a:endParaRPr lang="pl-PL" dirty="0"/>
          </a:p>
        </p:txBody>
      </p:sp>
      <p:sp>
        <p:nvSpPr>
          <p:cNvPr id="27" name="Symbol zastępczy tekstu 26"/>
          <p:cNvSpPr>
            <a:spLocks noGrp="1"/>
          </p:cNvSpPr>
          <p:nvPr>
            <p:ph type="body" sz="quarter" idx="11" hasCustomPrompt="1"/>
          </p:nvPr>
        </p:nvSpPr>
        <p:spPr>
          <a:xfrm>
            <a:off x="6392334" y="5560483"/>
            <a:ext cx="2180166" cy="484722"/>
          </a:xfrm>
        </p:spPr>
        <p:txBody>
          <a:bodyPr anchor="ctr">
            <a:noAutofit/>
          </a:bodyPr>
          <a:lstStyle>
            <a:lvl1pPr marL="0" indent="0">
              <a:buFontTx/>
              <a:buNone/>
              <a:defRPr sz="14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pl-PL" dirty="0" err="1" smtClean="0"/>
              <a:t>Number</a:t>
            </a:r>
            <a:r>
              <a:rPr lang="pl-PL" dirty="0" smtClean="0"/>
              <a:t> of </a:t>
            </a:r>
            <a:r>
              <a:rPr lang="pl-PL" dirty="0" err="1" smtClean="0"/>
              <a:t>session</a:t>
            </a:r>
            <a:endParaRPr lang="pl-PL" dirty="0"/>
          </a:p>
        </p:txBody>
      </p:sp>
    </p:spTree>
    <p:extLst>
      <p:ext uri="{BB962C8B-B14F-4D97-AF65-F5344CB8AC3E}">
        <p14:creationId xmlns:p14="http://schemas.microsoft.com/office/powerpoint/2010/main" val="41070787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panose="020B0604020202020204" pitchFamily="34" charset="0"/>
                <a:cs typeface="Arial" panose="020B0604020202020204" pitchFamily="34" charset="0"/>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extLst>
      <p:ext uri="{BB962C8B-B14F-4D97-AF65-F5344CB8AC3E}">
        <p14:creationId xmlns:p14="http://schemas.microsoft.com/office/powerpoint/2010/main" val="33604561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normAutofit/>
          </a:bodyPr>
          <a:lstStyle>
            <a:lvl1pPr>
              <a:defRPr sz="2800">
                <a:latin typeface="Arial" panose="020B0604020202020204" pitchFamily="34" charset="0"/>
                <a:cs typeface="Arial" panose="020B0604020202020204" pitchFamily="34" charset="0"/>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extLst>
      <p:ext uri="{BB962C8B-B14F-4D97-AF65-F5344CB8AC3E}">
        <p14:creationId xmlns:p14="http://schemas.microsoft.com/office/powerpoint/2010/main" val="42523713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871006"/>
          </a:xfrm>
        </p:spPr>
        <p:txBody>
          <a:bodyPr>
            <a:normAutofit/>
          </a:bodyPr>
          <a:lstStyle>
            <a:lvl1pPr>
              <a:defRPr sz="2800" baseline="0">
                <a:latin typeface="Arial" panose="020B0604020202020204" pitchFamily="34" charset="0"/>
                <a:cs typeface="Arial" panose="020B0604020202020204" pitchFamily="34" charset="0"/>
              </a:defRPr>
            </a:lvl1pPr>
          </a:lstStyle>
          <a:p>
            <a:r>
              <a:rPr lang="pl-PL" dirty="0" err="1" smtClean="0"/>
              <a:t>Slide</a:t>
            </a:r>
            <a:r>
              <a:rPr lang="pl-PL" dirty="0" smtClean="0"/>
              <a:t> </a:t>
            </a:r>
            <a:r>
              <a:rPr lang="pl-PL" dirty="0" err="1" smtClean="0"/>
              <a:t>title</a:t>
            </a:r>
            <a:endParaRPr lang="en-US" dirty="0"/>
          </a:p>
        </p:txBody>
      </p:sp>
      <p:sp>
        <p:nvSpPr>
          <p:cNvPr id="3" name="Content Placeholder 2"/>
          <p:cNvSpPr>
            <a:spLocks noGrp="1"/>
          </p:cNvSpPr>
          <p:nvPr>
            <p:ph idx="1" hasCustomPrompt="1"/>
          </p:nvPr>
        </p:nvSpPr>
        <p:spPr>
          <a:xfrm>
            <a:off x="628650" y="1515533"/>
            <a:ext cx="7886700" cy="4542892"/>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pl-PL" dirty="0" err="1" smtClean="0"/>
              <a:t>Contents</a:t>
            </a:r>
            <a:r>
              <a:rPr lang="pl-PL" dirty="0" smtClean="0"/>
              <a:t> </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7941394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2800">
                <a:latin typeface="Arial" panose="020B0604020202020204" pitchFamily="34" charset="0"/>
                <a:cs typeface="Arial" panose="020B0604020202020204" pitchFamily="34" charset="0"/>
              </a:defRPr>
            </a:lvl1pPr>
          </a:lstStyle>
          <a:p>
            <a:r>
              <a:rPr lang="pl-PL" dirty="0"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smtClean="0"/>
              <a:t>Kliknij, aby edytować style wzorca tekstu</a:t>
            </a:r>
          </a:p>
        </p:txBody>
      </p:sp>
    </p:spTree>
    <p:extLst>
      <p:ext uri="{BB962C8B-B14F-4D97-AF65-F5344CB8AC3E}">
        <p14:creationId xmlns:p14="http://schemas.microsoft.com/office/powerpoint/2010/main" val="7317430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panose="020B0604020202020204" pitchFamily="34" charset="0"/>
                <a:cs typeface="Arial" panose="020B0604020202020204" pitchFamily="34" charset="0"/>
              </a:defRPr>
            </a:lvl1pPr>
          </a:lstStyle>
          <a:p>
            <a:r>
              <a:rPr lang="pl-PL" dirty="0"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extLst>
      <p:ext uri="{BB962C8B-B14F-4D97-AF65-F5344CB8AC3E}">
        <p14:creationId xmlns:p14="http://schemas.microsoft.com/office/powerpoint/2010/main" val="14235301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2800">
                <a:latin typeface="Arial" panose="020B0604020202020204" pitchFamily="34" charset="0"/>
                <a:cs typeface="Arial" panose="020B0604020202020204" pitchFamily="34" charset="0"/>
              </a:defRPr>
            </a:lvl1pPr>
          </a:lstStyle>
          <a:p>
            <a:r>
              <a:rPr lang="pl-PL" dirty="0" smtClean="0"/>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extLst>
      <p:ext uri="{BB962C8B-B14F-4D97-AF65-F5344CB8AC3E}">
        <p14:creationId xmlns:p14="http://schemas.microsoft.com/office/powerpoint/2010/main" val="9109504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lko tytu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ytuł 10"/>
          <p:cNvSpPr>
            <a:spLocks noGrp="1"/>
          </p:cNvSpPr>
          <p:nvPr>
            <p:ph type="title" hasCustomPrompt="1"/>
          </p:nvPr>
        </p:nvSpPr>
        <p:spPr>
          <a:xfrm>
            <a:off x="685800" y="559853"/>
            <a:ext cx="7886700" cy="1099609"/>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stStyle>
          <a:p>
            <a:r>
              <a:rPr lang="pl-PL" dirty="0" err="1" smtClean="0"/>
              <a:t>Title</a:t>
            </a:r>
            <a:r>
              <a:rPr lang="pl-PL" dirty="0" smtClean="0"/>
              <a:t> of </a:t>
            </a:r>
            <a:r>
              <a:rPr lang="pl-PL" dirty="0" err="1" smtClean="0"/>
              <a:t>presentation</a:t>
            </a:r>
            <a:endParaRPr lang="pl-PL" dirty="0"/>
          </a:p>
        </p:txBody>
      </p:sp>
      <p:sp>
        <p:nvSpPr>
          <p:cNvPr id="7" name="Subtitle 2"/>
          <p:cNvSpPr>
            <a:spLocks noGrp="1"/>
          </p:cNvSpPr>
          <p:nvPr>
            <p:ph type="subTitle" idx="1" hasCustomPrompt="1"/>
          </p:nvPr>
        </p:nvSpPr>
        <p:spPr>
          <a:xfrm>
            <a:off x="685800" y="4516441"/>
            <a:ext cx="7886700" cy="1020759"/>
          </a:xfrm>
        </p:spPr>
        <p:txBody>
          <a:bodyPr>
            <a:normAutofit/>
          </a:bodyPr>
          <a:lstStyle>
            <a:lvl1pPr marL="0" indent="0" algn="just">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smtClean="0"/>
              <a:t>John </a:t>
            </a:r>
            <a:r>
              <a:rPr lang="pl-PL" dirty="0" err="1" smtClean="0"/>
              <a:t>Doe</a:t>
            </a:r>
            <a:r>
              <a:rPr lang="pl-PL" dirty="0" smtClean="0"/>
              <a:t>, </a:t>
            </a:r>
            <a:r>
              <a:rPr lang="pl-PL" dirty="0" err="1" smtClean="0"/>
              <a:t>affiliation</a:t>
            </a:r>
            <a:r>
              <a:rPr lang="pl-PL" dirty="0" smtClean="0"/>
              <a:t>, email </a:t>
            </a:r>
            <a:r>
              <a:rPr lang="pl-PL" dirty="0" err="1" smtClean="0"/>
              <a:t>adress</a:t>
            </a:r>
            <a:endParaRPr lang="pl-PL" dirty="0" smtClean="0"/>
          </a:p>
          <a:p>
            <a:r>
              <a:rPr lang="pl-PL" dirty="0" err="1" smtClean="0"/>
              <a:t>Jane</a:t>
            </a:r>
            <a:r>
              <a:rPr lang="pl-PL" dirty="0" smtClean="0"/>
              <a:t> </a:t>
            </a:r>
            <a:r>
              <a:rPr lang="pl-PL" dirty="0" err="1" smtClean="0"/>
              <a:t>Doe</a:t>
            </a:r>
            <a:r>
              <a:rPr lang="pl-PL" dirty="0" smtClean="0"/>
              <a:t>, </a:t>
            </a:r>
            <a:r>
              <a:rPr lang="pl-PL" dirty="0" err="1" smtClean="0"/>
              <a:t>affiliation</a:t>
            </a:r>
            <a:r>
              <a:rPr lang="pl-PL" dirty="0" smtClean="0"/>
              <a:t>, email </a:t>
            </a:r>
            <a:r>
              <a:rPr lang="pl-PL" dirty="0" err="1" smtClean="0"/>
              <a:t>adress</a:t>
            </a:r>
            <a:endParaRPr lang="en-US" dirty="0"/>
          </a:p>
        </p:txBody>
      </p:sp>
      <p:sp>
        <p:nvSpPr>
          <p:cNvPr id="11" name="Symbol zastępczy tekstu 24"/>
          <p:cNvSpPr>
            <a:spLocks noGrp="1"/>
          </p:cNvSpPr>
          <p:nvPr>
            <p:ph type="body" sz="quarter" idx="10" hasCustomPrompt="1"/>
          </p:nvPr>
        </p:nvSpPr>
        <p:spPr>
          <a:xfrm>
            <a:off x="685800" y="2622545"/>
            <a:ext cx="7886700" cy="1085853"/>
          </a:xfrm>
        </p:spPr>
        <p:txBody>
          <a:bodyPr anchor="ctr">
            <a:normAutofit/>
          </a:bodyPr>
          <a:lstStyle>
            <a:lvl1pPr marL="0" indent="0" algn="ctr">
              <a:buFontTx/>
              <a:buNone/>
              <a:defRPr sz="2800">
                <a:solidFill>
                  <a:schemeClr val="tx1"/>
                </a:solidFill>
                <a:latin typeface="Arial" panose="020B0604020202020204" pitchFamily="34" charset="0"/>
                <a:cs typeface="Arial" panose="020B0604020202020204" pitchFamily="34" charset="0"/>
              </a:defRPr>
            </a:lvl1pPr>
          </a:lstStyle>
          <a:p>
            <a:pPr lvl="0"/>
            <a:r>
              <a:rPr lang="pl-PL" dirty="0" err="1" smtClean="0"/>
              <a:t>Thanks</a:t>
            </a:r>
            <a:endParaRPr lang="pl-PL" dirty="0"/>
          </a:p>
        </p:txBody>
      </p:sp>
    </p:spTree>
    <p:extLst>
      <p:ext uri="{BB962C8B-B14F-4D97-AF65-F5344CB8AC3E}">
        <p14:creationId xmlns:p14="http://schemas.microsoft.com/office/powerpoint/2010/main" val="3166165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9047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pl-PL" dirty="0" smtClean="0"/>
              <a:t>Kliknij, aby edytować styl</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p14="http://schemas.microsoft.com/office/powerpoint/2010/main" val="42348285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Tree>
    <p:extLst>
      <p:ext uri="{BB962C8B-B14F-4D97-AF65-F5344CB8AC3E}">
        <p14:creationId xmlns:p14="http://schemas.microsoft.com/office/powerpoint/2010/main" val="40606189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C7D7F-A023-424B-974B-F4C0B6097A2F}" type="datetimeFigureOut">
              <a:rPr lang="pl-PL" smtClean="0"/>
              <a:pPr/>
              <a:t>21.05.2018</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DB976-3ADC-43D2-8EDD-B92081B1DE66}" type="slidenum">
              <a:rPr lang="pl-PL" smtClean="0"/>
              <a:pPr/>
              <a:t>‹#›</a:t>
            </a:fld>
            <a:endParaRPr lang="pl-PL"/>
          </a:p>
        </p:txBody>
      </p:sp>
    </p:spTree>
    <p:extLst>
      <p:ext uri="{BB962C8B-B14F-4D97-AF65-F5344CB8AC3E}">
        <p14:creationId xmlns:p14="http://schemas.microsoft.com/office/powerpoint/2010/main" val="1056599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ute.cruz@ine.pt" TargetMode="External"/><Relationship Id="rId2" Type="http://schemas.openxmlformats.org/officeDocument/2006/relationships/hyperlink" Target="mailto:cristina.neves@ine.p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type="subTitle" idx="1"/>
          </p:nvPr>
        </p:nvSpPr>
        <p:spPr>
          <a:xfrm>
            <a:off x="685800" y="4223658"/>
            <a:ext cx="7886700" cy="1034154"/>
          </a:xfrm>
        </p:spPr>
        <p:txBody>
          <a:bodyPr>
            <a:noAutofit/>
          </a:bodyPr>
          <a:lstStyle/>
          <a:p>
            <a:r>
              <a:rPr lang="pt-PT" dirty="0" smtClean="0"/>
              <a:t>C. Neves; R. Calheiros; P. Leitão</a:t>
            </a:r>
          </a:p>
          <a:p>
            <a:r>
              <a:rPr lang="pt-PT" dirty="0" err="1" smtClean="0"/>
              <a:t>Statistics</a:t>
            </a:r>
            <a:r>
              <a:rPr lang="pt-PT" dirty="0" smtClean="0"/>
              <a:t> Portugal, </a:t>
            </a:r>
            <a:r>
              <a:rPr lang="pt-PT" dirty="0" err="1" smtClean="0"/>
              <a:t>Lisbon</a:t>
            </a:r>
            <a:r>
              <a:rPr lang="pt-PT" dirty="0" smtClean="0"/>
              <a:t>, Portugal</a:t>
            </a:r>
          </a:p>
          <a:p>
            <a:r>
              <a:rPr lang="pt-PT" dirty="0" err="1" smtClean="0">
                <a:hlinkClick r:id="rId2"/>
              </a:rPr>
              <a:t>cristina.neves@ine.pt</a:t>
            </a:r>
            <a:r>
              <a:rPr lang="pt-PT" dirty="0" smtClean="0"/>
              <a:t>; </a:t>
            </a:r>
            <a:r>
              <a:rPr lang="pt-PT" dirty="0" err="1" smtClean="0">
                <a:hlinkClick r:id="rId3"/>
              </a:rPr>
              <a:t>rute.cruz@ine.pt</a:t>
            </a:r>
            <a:r>
              <a:rPr lang="pt-PT" dirty="0" smtClean="0"/>
              <a:t>; </a:t>
            </a:r>
            <a:r>
              <a:rPr lang="pt-PT" dirty="0" err="1" smtClean="0"/>
              <a:t>porfirio.leitao@ine.pt</a:t>
            </a:r>
            <a:endParaRPr lang="pt-PT" dirty="0"/>
          </a:p>
        </p:txBody>
      </p:sp>
      <p:sp>
        <p:nvSpPr>
          <p:cNvPr id="4" name="Tytuł 3"/>
          <p:cNvSpPr>
            <a:spLocks noGrp="1"/>
          </p:cNvSpPr>
          <p:nvPr>
            <p:ph type="title"/>
          </p:nvPr>
        </p:nvSpPr>
        <p:spPr/>
        <p:txBody>
          <a:bodyPr/>
          <a:lstStyle/>
          <a:p>
            <a:r>
              <a:rPr lang="en-GB" dirty="0" smtClean="0"/>
              <a:t>Mobility Survey on Metropolitan Areas – Innovation on Methods and Procedures</a:t>
            </a:r>
            <a:endParaRPr lang="en-GB" dirty="0"/>
          </a:p>
        </p:txBody>
      </p:sp>
      <p:sp>
        <p:nvSpPr>
          <p:cNvPr id="6" name="Symbol zastępczy tekstu 5"/>
          <p:cNvSpPr>
            <a:spLocks noGrp="1"/>
          </p:cNvSpPr>
          <p:nvPr>
            <p:ph type="body" sz="quarter" idx="10"/>
          </p:nvPr>
        </p:nvSpPr>
        <p:spPr/>
        <p:txBody>
          <a:bodyPr/>
          <a:lstStyle/>
          <a:p>
            <a:r>
              <a:rPr lang="pt-PT" dirty="0" smtClean="0"/>
              <a:t>27 </a:t>
            </a:r>
            <a:r>
              <a:rPr lang="en-GB" dirty="0" smtClean="0"/>
              <a:t>June</a:t>
            </a:r>
            <a:r>
              <a:rPr lang="pt-PT" dirty="0" smtClean="0"/>
              <a:t> 2018</a:t>
            </a:r>
            <a:endParaRPr lang="pl-PL" dirty="0"/>
          </a:p>
        </p:txBody>
      </p:sp>
      <p:sp>
        <p:nvSpPr>
          <p:cNvPr id="7" name="Symbol zastępczy tekstu 6"/>
          <p:cNvSpPr>
            <a:spLocks noGrp="1"/>
          </p:cNvSpPr>
          <p:nvPr>
            <p:ph type="body" sz="quarter" idx="11"/>
          </p:nvPr>
        </p:nvSpPr>
        <p:spPr/>
        <p:txBody>
          <a:bodyPr/>
          <a:lstStyle/>
          <a:p>
            <a:r>
              <a:rPr lang="en-GB" dirty="0" smtClean="0"/>
              <a:t>Speed Talk Session </a:t>
            </a:r>
            <a:r>
              <a:rPr lang="pt-PT" dirty="0" smtClean="0"/>
              <a:t>4</a:t>
            </a:r>
            <a:endParaRPr lang="pl-PL" dirty="0"/>
          </a:p>
        </p:txBody>
      </p:sp>
    </p:spTree>
    <p:extLst>
      <p:ext uri="{BB962C8B-B14F-4D97-AF65-F5344CB8AC3E}">
        <p14:creationId xmlns:p14="http://schemas.microsoft.com/office/powerpoint/2010/main" val="250254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187706"/>
            <a:ext cx="7886700" cy="871006"/>
          </a:xfrm>
        </p:spPr>
        <p:txBody>
          <a:bodyPr/>
          <a:lstStyle/>
          <a:p>
            <a:r>
              <a:rPr lang="en-GB" dirty="0" smtClean="0"/>
              <a:t>Mobility Survey on Metropolitan Areas</a:t>
            </a:r>
            <a:endParaRPr lang="en-GB" dirty="0"/>
          </a:p>
        </p:txBody>
      </p:sp>
      <p:sp>
        <p:nvSpPr>
          <p:cNvPr id="3" name="Symbol zastępczy zawartości 2"/>
          <p:cNvSpPr>
            <a:spLocks noGrp="1"/>
          </p:cNvSpPr>
          <p:nvPr>
            <p:ph idx="1"/>
          </p:nvPr>
        </p:nvSpPr>
        <p:spPr>
          <a:xfrm>
            <a:off x="620185" y="1245865"/>
            <a:ext cx="8258001" cy="2243886"/>
          </a:xfrm>
        </p:spPr>
        <p:txBody>
          <a:bodyPr>
            <a:normAutofit/>
          </a:bodyPr>
          <a:lstStyle/>
          <a:p>
            <a:r>
              <a:rPr lang="en-GB" sz="2400" dirty="0" smtClean="0"/>
              <a:t>Main goals:</a:t>
            </a:r>
          </a:p>
          <a:p>
            <a:pPr lvl="1"/>
            <a:r>
              <a:rPr lang="pt-PT" sz="2200" dirty="0" err="1" smtClean="0"/>
              <a:t>Why</a:t>
            </a:r>
            <a:r>
              <a:rPr lang="pt-PT" sz="2200" dirty="0" smtClean="0"/>
              <a:t> MA Porto </a:t>
            </a:r>
            <a:r>
              <a:rPr lang="pt-PT" sz="2200" dirty="0" err="1" smtClean="0"/>
              <a:t>and</a:t>
            </a:r>
            <a:r>
              <a:rPr lang="pt-PT" sz="2200" dirty="0" smtClean="0"/>
              <a:t> Lisboa?</a:t>
            </a:r>
          </a:p>
          <a:p>
            <a:pPr lvl="2"/>
            <a:r>
              <a:rPr lang="en-GB" sz="2200" dirty="0" smtClean="0"/>
              <a:t>44% of the total population from Portugal</a:t>
            </a:r>
          </a:p>
          <a:p>
            <a:pPr lvl="2"/>
            <a:r>
              <a:rPr lang="en-GB" sz="2200" dirty="0" smtClean="0"/>
              <a:t>Porto: NUTS III region; 16.7% of population;</a:t>
            </a:r>
          </a:p>
          <a:p>
            <a:pPr lvl="2"/>
            <a:r>
              <a:rPr lang="en-GB" sz="2200" dirty="0" smtClean="0"/>
              <a:t>MA Lisboa: NUTS III and II region; 27.2% population.</a:t>
            </a:r>
            <a:endParaRPr lang="pl-PL" sz="2400" dirty="0"/>
          </a:p>
        </p:txBody>
      </p:sp>
      <p:pic>
        <p:nvPicPr>
          <p:cNvPr id="5" name="Imagem 5" descr="C:\Users\Rute Cruz Calheiros\AppData\Local\Microsoft\Windows\INetCache\Content.Word\Mapa_AMPorto.png">
            <a:extLst>
              <a:ext uri="{FF2B5EF4-FFF2-40B4-BE49-F238E27FC236}">
                <a16:creationId xmlns:a16="http://schemas.microsoft.com/office/drawing/2014/main" xmlns="" id="{45C303F0-F7D7-40A6-9975-5998057CCC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7857" y="3548416"/>
            <a:ext cx="2456597" cy="2647667"/>
          </a:xfrm>
          <a:prstGeom prst="rect">
            <a:avLst/>
          </a:prstGeom>
          <a:noFill/>
          <a:ln>
            <a:noFill/>
          </a:ln>
        </p:spPr>
      </p:pic>
      <p:pic>
        <p:nvPicPr>
          <p:cNvPr id="7" name="Imagem 6">
            <a:extLst>
              <a:ext uri="{FF2B5EF4-FFF2-40B4-BE49-F238E27FC236}">
                <a16:creationId xmlns:a16="http://schemas.microsoft.com/office/drawing/2014/main" xmlns="" id="{6E5BD401-20BA-4548-838C-8E44707B5007}"/>
              </a:ext>
            </a:extLst>
          </p:cNvPr>
          <p:cNvPicPr>
            <a:picLocks noChangeAspect="1"/>
          </p:cNvPicPr>
          <p:nvPr/>
        </p:nvPicPr>
        <p:blipFill>
          <a:blip r:embed="rId3" cstate="print"/>
          <a:stretch>
            <a:fillRect/>
          </a:stretch>
        </p:blipFill>
        <p:spPr>
          <a:xfrm>
            <a:off x="5299128" y="3381789"/>
            <a:ext cx="3039653" cy="2877267"/>
          </a:xfrm>
          <a:prstGeom prst="rect">
            <a:avLst/>
          </a:prstGeom>
        </p:spPr>
      </p:pic>
    </p:spTree>
    <p:extLst>
      <p:ext uri="{BB962C8B-B14F-4D97-AF65-F5344CB8AC3E}">
        <p14:creationId xmlns:p14="http://schemas.microsoft.com/office/powerpoint/2010/main" val="3598228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1354" y="215001"/>
            <a:ext cx="7886700" cy="871006"/>
          </a:xfrm>
        </p:spPr>
        <p:txBody>
          <a:bodyPr/>
          <a:lstStyle/>
          <a:p>
            <a:r>
              <a:rPr lang="en-GB" dirty="0" smtClean="0"/>
              <a:t>Mobility Survey on Metropolitan Areas</a:t>
            </a:r>
            <a:endParaRPr lang="en-GB" dirty="0"/>
          </a:p>
        </p:txBody>
      </p:sp>
      <p:sp>
        <p:nvSpPr>
          <p:cNvPr id="3" name="Symbol zastępczy zawartości 2"/>
          <p:cNvSpPr>
            <a:spLocks noGrp="1"/>
          </p:cNvSpPr>
          <p:nvPr>
            <p:ph idx="1"/>
          </p:nvPr>
        </p:nvSpPr>
        <p:spPr>
          <a:xfrm>
            <a:off x="606539" y="1355047"/>
            <a:ext cx="7950608" cy="3872046"/>
          </a:xfrm>
        </p:spPr>
        <p:txBody>
          <a:bodyPr>
            <a:noAutofit/>
          </a:bodyPr>
          <a:lstStyle/>
          <a:p>
            <a:pPr>
              <a:lnSpc>
                <a:spcPct val="170000"/>
              </a:lnSpc>
              <a:spcBef>
                <a:spcPts val="600"/>
              </a:spcBef>
            </a:pPr>
            <a:r>
              <a:rPr lang="en-GB" sz="1600" b="1" dirty="0" smtClean="0">
                <a:solidFill>
                  <a:schemeClr val="tx2">
                    <a:lumMod val="75000"/>
                  </a:schemeClr>
                </a:solidFill>
              </a:rPr>
              <a:t>Study on territorial division </a:t>
            </a:r>
            <a:r>
              <a:rPr lang="en-GB" sz="1600" dirty="0" smtClean="0">
                <a:solidFill>
                  <a:schemeClr val="tx2">
                    <a:lumMod val="75000"/>
                  </a:schemeClr>
                </a:solidFill>
              </a:rPr>
              <a:t>(</a:t>
            </a:r>
            <a:r>
              <a:rPr lang="en-US" sz="1600" dirty="0" smtClean="0">
                <a:solidFill>
                  <a:schemeClr val="tx2">
                    <a:lumMod val="75000"/>
                  </a:schemeClr>
                </a:solidFill>
              </a:rPr>
              <a:t>Unit for Coordination of Territorial Statistics)</a:t>
            </a:r>
          </a:p>
          <a:p>
            <a:pPr marL="457200" indent="-457200">
              <a:lnSpc>
                <a:spcPct val="170000"/>
              </a:lnSpc>
              <a:spcBef>
                <a:spcPts val="600"/>
              </a:spcBef>
            </a:pPr>
            <a:r>
              <a:rPr lang="en-US" sz="1600" dirty="0" smtClean="0">
                <a:solidFill>
                  <a:schemeClr val="tx2">
                    <a:lumMod val="75000"/>
                  </a:schemeClr>
                </a:solidFill>
              </a:rPr>
              <a:t>Census data about the population and commuting (proportion of population working/studying in an different municipality, main means of transport, durations, …)</a:t>
            </a:r>
          </a:p>
          <a:p>
            <a:pPr marL="457200" indent="-457200">
              <a:lnSpc>
                <a:spcPct val="170000"/>
              </a:lnSpc>
              <a:spcBef>
                <a:spcPts val="600"/>
              </a:spcBef>
            </a:pPr>
            <a:r>
              <a:rPr lang="en-US" sz="1600" dirty="0" smtClean="0">
                <a:solidFill>
                  <a:schemeClr val="tx2">
                    <a:lumMod val="75000"/>
                  </a:schemeClr>
                </a:solidFill>
              </a:rPr>
              <a:t>Geographic data about transport infrastructure: </a:t>
            </a:r>
          </a:p>
          <a:p>
            <a:pPr marL="1171575" indent="-650875">
              <a:lnSpc>
                <a:spcPct val="170000"/>
              </a:lnSpc>
              <a:spcBef>
                <a:spcPts val="600"/>
              </a:spcBef>
            </a:pPr>
            <a:r>
              <a:rPr lang="en-US" sz="1600" dirty="0" smtClean="0">
                <a:solidFill>
                  <a:schemeClr val="tx2">
                    <a:lumMod val="75000"/>
                  </a:schemeClr>
                </a:solidFill>
              </a:rPr>
              <a:t>Rail and metro stations</a:t>
            </a:r>
          </a:p>
          <a:p>
            <a:pPr marL="1171575" indent="-650875">
              <a:lnSpc>
                <a:spcPct val="170000"/>
              </a:lnSpc>
              <a:spcBef>
                <a:spcPts val="600"/>
              </a:spcBef>
            </a:pPr>
            <a:r>
              <a:rPr lang="en-US" sz="1600" dirty="0" smtClean="0">
                <a:solidFill>
                  <a:schemeClr val="tx2">
                    <a:lumMod val="75000"/>
                  </a:schemeClr>
                </a:solidFill>
              </a:rPr>
              <a:t>Main road intersections</a:t>
            </a:r>
          </a:p>
          <a:p>
            <a:pPr marL="1171575" indent="-650875">
              <a:lnSpc>
                <a:spcPct val="170000"/>
              </a:lnSpc>
              <a:spcBef>
                <a:spcPts val="600"/>
              </a:spcBef>
            </a:pPr>
            <a:r>
              <a:rPr lang="en-US" sz="1600" dirty="0" smtClean="0">
                <a:solidFill>
                  <a:schemeClr val="tx2">
                    <a:lumMod val="75000"/>
                  </a:schemeClr>
                </a:solidFill>
              </a:rPr>
              <a:t>Inland waterways connections</a:t>
            </a:r>
          </a:p>
          <a:p>
            <a:pPr marL="449263" indent="-449263">
              <a:lnSpc>
                <a:spcPct val="170000"/>
              </a:lnSpc>
              <a:spcBef>
                <a:spcPts val="600"/>
              </a:spcBef>
            </a:pPr>
            <a:r>
              <a:rPr lang="en-US" sz="1600" dirty="0" smtClean="0">
                <a:solidFill>
                  <a:schemeClr val="tx2">
                    <a:lumMod val="75000"/>
                  </a:schemeClr>
                </a:solidFill>
              </a:rPr>
              <a:t>Buffers on their influence</a:t>
            </a:r>
          </a:p>
          <a:p>
            <a:pPr marL="449263" indent="-449263">
              <a:lnSpc>
                <a:spcPct val="170000"/>
              </a:lnSpc>
              <a:spcBef>
                <a:spcPts val="600"/>
              </a:spcBef>
            </a:pPr>
            <a:r>
              <a:rPr lang="en-US" sz="1600" dirty="0" smtClean="0">
                <a:solidFill>
                  <a:schemeClr val="tx2">
                    <a:lumMod val="75000"/>
                  </a:schemeClr>
                </a:solidFill>
              </a:rPr>
              <a:t>Definition of homogeneous accessibility areas</a:t>
            </a:r>
            <a:endParaRPr lang="pl-PL" sz="1600" dirty="0"/>
          </a:p>
        </p:txBody>
      </p:sp>
    </p:spTree>
    <p:extLst>
      <p:ext uri="{BB962C8B-B14F-4D97-AF65-F5344CB8AC3E}">
        <p14:creationId xmlns:p14="http://schemas.microsoft.com/office/powerpoint/2010/main" val="53959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187706"/>
            <a:ext cx="7886700" cy="871006"/>
          </a:xfrm>
        </p:spPr>
        <p:txBody>
          <a:bodyPr/>
          <a:lstStyle/>
          <a:p>
            <a:r>
              <a:rPr lang="en-GB" dirty="0" smtClean="0"/>
              <a:t>Mobility Survey on Metropolitan Areas</a:t>
            </a:r>
            <a:endParaRPr lang="pl-PL" dirty="0"/>
          </a:p>
        </p:txBody>
      </p:sp>
      <p:sp>
        <p:nvSpPr>
          <p:cNvPr id="3" name="Symbol zastępczy zawartości 2"/>
          <p:cNvSpPr>
            <a:spLocks noGrp="1"/>
          </p:cNvSpPr>
          <p:nvPr>
            <p:ph idx="1"/>
          </p:nvPr>
        </p:nvSpPr>
        <p:spPr>
          <a:xfrm>
            <a:off x="606538" y="1424594"/>
            <a:ext cx="7886700" cy="472445"/>
          </a:xfrm>
        </p:spPr>
        <p:txBody>
          <a:bodyPr>
            <a:noAutofit/>
          </a:bodyPr>
          <a:lstStyle/>
          <a:p>
            <a:pPr algn="ctr">
              <a:buNone/>
            </a:pPr>
            <a:r>
              <a:rPr lang="pt-PT" b="1" dirty="0" smtClean="0"/>
              <a:t>Buffers </a:t>
            </a:r>
            <a:r>
              <a:rPr lang="pt-PT" b="1" dirty="0" err="1" smtClean="0"/>
              <a:t>by</a:t>
            </a:r>
            <a:r>
              <a:rPr lang="pt-PT" b="1" dirty="0" smtClean="0"/>
              <a:t> </a:t>
            </a:r>
            <a:r>
              <a:rPr lang="pt-PT" b="1" dirty="0" err="1" smtClean="0"/>
              <a:t>means</a:t>
            </a:r>
            <a:r>
              <a:rPr lang="pt-PT" b="1" dirty="0" smtClean="0"/>
              <a:t> </a:t>
            </a:r>
            <a:r>
              <a:rPr lang="pt-PT" b="1" dirty="0" err="1" smtClean="0"/>
              <a:t>of</a:t>
            </a:r>
            <a:r>
              <a:rPr lang="pt-PT" b="1" dirty="0" smtClean="0"/>
              <a:t> </a:t>
            </a:r>
            <a:r>
              <a:rPr lang="pt-PT" b="1" dirty="0" err="1" smtClean="0"/>
              <a:t>transport</a:t>
            </a:r>
            <a:r>
              <a:rPr lang="pt-PT" b="1" dirty="0" smtClean="0"/>
              <a:t>, MA Porto </a:t>
            </a:r>
            <a:r>
              <a:rPr lang="pt-PT" b="1" dirty="0" err="1" smtClean="0"/>
              <a:t>and</a:t>
            </a:r>
            <a:r>
              <a:rPr lang="pt-PT" b="1" dirty="0" smtClean="0"/>
              <a:t> Lisboa</a:t>
            </a:r>
            <a:endParaRPr lang="pl-PL" b="1" dirty="0"/>
          </a:p>
        </p:txBody>
      </p:sp>
      <p:pic>
        <p:nvPicPr>
          <p:cNvPr id="6" name="Imagem 5">
            <a:extLst>
              <a:ext uri="{FF2B5EF4-FFF2-40B4-BE49-F238E27FC236}">
                <a16:creationId xmlns:a16="http://schemas.microsoft.com/office/drawing/2014/main" xmlns="" id="{C01C4A82-DA8E-4650-A4DD-3828C65B5641}"/>
              </a:ext>
            </a:extLst>
          </p:cNvPr>
          <p:cNvPicPr>
            <a:picLocks noChangeAspect="1"/>
          </p:cNvPicPr>
          <p:nvPr/>
        </p:nvPicPr>
        <p:blipFill>
          <a:blip r:embed="rId2" cstate="print"/>
          <a:stretch>
            <a:fillRect/>
          </a:stretch>
        </p:blipFill>
        <p:spPr>
          <a:xfrm>
            <a:off x="327546" y="1997849"/>
            <a:ext cx="4149402" cy="3672407"/>
          </a:xfrm>
          <a:prstGeom prst="rect">
            <a:avLst/>
          </a:prstGeom>
        </p:spPr>
      </p:pic>
      <p:pic>
        <p:nvPicPr>
          <p:cNvPr id="7" name="Imagem 4">
            <a:extLst>
              <a:ext uri="{FF2B5EF4-FFF2-40B4-BE49-F238E27FC236}">
                <a16:creationId xmlns:a16="http://schemas.microsoft.com/office/drawing/2014/main" xmlns="" id="{C6D926D0-675D-4D1D-A3DE-482D0C7F656C}"/>
              </a:ext>
            </a:extLst>
          </p:cNvPr>
          <p:cNvPicPr>
            <a:picLocks noChangeAspect="1"/>
          </p:cNvPicPr>
          <p:nvPr/>
        </p:nvPicPr>
        <p:blipFill>
          <a:blip r:embed="rId3" cstate="print"/>
          <a:stretch>
            <a:fillRect/>
          </a:stretch>
        </p:blipFill>
        <p:spPr>
          <a:xfrm>
            <a:off x="4620522" y="2066088"/>
            <a:ext cx="4168636" cy="3672407"/>
          </a:xfrm>
          <a:prstGeom prst="rect">
            <a:avLst/>
          </a:prstGeom>
        </p:spPr>
      </p:pic>
    </p:spTree>
    <p:extLst>
      <p:ext uri="{BB962C8B-B14F-4D97-AF65-F5344CB8AC3E}">
        <p14:creationId xmlns:p14="http://schemas.microsoft.com/office/powerpoint/2010/main" val="3829328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1354" y="201354"/>
            <a:ext cx="7886700" cy="871006"/>
          </a:xfrm>
        </p:spPr>
        <p:txBody>
          <a:bodyPr/>
          <a:lstStyle/>
          <a:p>
            <a:r>
              <a:rPr lang="en-GB" dirty="0" smtClean="0"/>
              <a:t>Mobility Survey on Metropolitan Areas</a:t>
            </a:r>
            <a:endParaRPr lang="pl-PL" dirty="0"/>
          </a:p>
        </p:txBody>
      </p:sp>
      <p:sp>
        <p:nvSpPr>
          <p:cNvPr id="3" name="Symbol zastępczy zawartości 2"/>
          <p:cNvSpPr>
            <a:spLocks noGrp="1"/>
          </p:cNvSpPr>
          <p:nvPr>
            <p:ph idx="1"/>
          </p:nvPr>
        </p:nvSpPr>
        <p:spPr>
          <a:xfrm>
            <a:off x="620186" y="1343786"/>
            <a:ext cx="7886700" cy="1218858"/>
          </a:xfrm>
        </p:spPr>
        <p:txBody>
          <a:bodyPr>
            <a:noAutofit/>
          </a:bodyPr>
          <a:lstStyle/>
          <a:p>
            <a:pPr marL="457200" indent="-457200"/>
            <a:r>
              <a:rPr lang="en-US" sz="2000" dirty="0" smtClean="0">
                <a:solidFill>
                  <a:schemeClr val="tx2">
                    <a:lumMod val="75000"/>
                  </a:schemeClr>
                </a:solidFill>
              </a:rPr>
              <a:t>Cluster analysis to group parishes with similar characteristics</a:t>
            </a:r>
          </a:p>
          <a:p>
            <a:pPr marL="457200" indent="-457200"/>
            <a:r>
              <a:rPr lang="en-US" sz="2000" dirty="0" smtClean="0">
                <a:solidFill>
                  <a:schemeClr val="tx2">
                    <a:lumMod val="75000"/>
                  </a:schemeClr>
                </a:solidFill>
              </a:rPr>
              <a:t>Output: 38 and 49 groups (zones) for MA Porto and Lisboa</a:t>
            </a:r>
            <a:endParaRPr lang="en-US" sz="100" dirty="0">
              <a:solidFill>
                <a:schemeClr val="tx2">
                  <a:lumMod val="75000"/>
                </a:schemeClr>
              </a:solidFill>
            </a:endParaRPr>
          </a:p>
        </p:txBody>
      </p:sp>
      <p:pic>
        <p:nvPicPr>
          <p:cNvPr id="6" name="Picture 14" descr="Zonamento_AMP_18072017.emf">
            <a:extLst>
              <a:ext uri="{FF2B5EF4-FFF2-40B4-BE49-F238E27FC236}">
                <a16:creationId xmlns:a16="http://schemas.microsoft.com/office/drawing/2014/main" xmlns="" id="{B38A7652-BA65-4BF9-9485-50DF08FA7098}"/>
              </a:ext>
            </a:extLst>
          </p:cNvPr>
          <p:cNvPicPr/>
          <p:nvPr/>
        </p:nvPicPr>
        <p:blipFill>
          <a:blip r:embed="rId2" cstate="print"/>
          <a:stretch>
            <a:fillRect/>
          </a:stretch>
        </p:blipFill>
        <p:spPr>
          <a:xfrm>
            <a:off x="330062" y="2386613"/>
            <a:ext cx="4502977" cy="3672408"/>
          </a:xfrm>
          <a:prstGeom prst="rect">
            <a:avLst/>
          </a:prstGeom>
          <a:ln>
            <a:solidFill>
              <a:schemeClr val="bg1">
                <a:lumMod val="85000"/>
              </a:schemeClr>
            </a:solidFill>
          </a:ln>
        </p:spPr>
      </p:pic>
      <p:pic>
        <p:nvPicPr>
          <p:cNvPr id="7" name="Picture 13" descr="Zonamento_AML_17072017.emf">
            <a:extLst>
              <a:ext uri="{FF2B5EF4-FFF2-40B4-BE49-F238E27FC236}">
                <a16:creationId xmlns:a16="http://schemas.microsoft.com/office/drawing/2014/main" xmlns="" id="{58CC2D0D-E750-4EC0-B06D-A52DEB89E9B9}"/>
              </a:ext>
            </a:extLst>
          </p:cNvPr>
          <p:cNvPicPr/>
          <p:nvPr/>
        </p:nvPicPr>
        <p:blipFill>
          <a:blip r:embed="rId3" cstate="print"/>
          <a:stretch>
            <a:fillRect/>
          </a:stretch>
        </p:blipFill>
        <p:spPr>
          <a:xfrm>
            <a:off x="4828596" y="2418918"/>
            <a:ext cx="4137983" cy="3708342"/>
          </a:xfrm>
          <a:prstGeom prst="rect">
            <a:avLst/>
          </a:prstGeom>
          <a:ln>
            <a:solidFill>
              <a:schemeClr val="bg1">
                <a:lumMod val="85000"/>
              </a:schemeClr>
            </a:solidFill>
          </a:ln>
        </p:spPr>
      </p:pic>
    </p:spTree>
    <p:extLst>
      <p:ext uri="{BB962C8B-B14F-4D97-AF65-F5344CB8AC3E}">
        <p14:creationId xmlns:p14="http://schemas.microsoft.com/office/powerpoint/2010/main" val="3479220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GB" dirty="0" smtClean="0"/>
              <a:t>Mobility Survey on Metropolitan Areas</a:t>
            </a:r>
            <a:endParaRPr lang="pt-PT" dirty="0"/>
          </a:p>
        </p:txBody>
      </p:sp>
      <p:sp>
        <p:nvSpPr>
          <p:cNvPr id="20" name="Content Placeholder 15"/>
          <p:cNvSpPr>
            <a:spLocks noGrp="1"/>
          </p:cNvSpPr>
          <p:nvPr>
            <p:ph sz="half" idx="1"/>
          </p:nvPr>
        </p:nvSpPr>
        <p:spPr>
          <a:xfrm>
            <a:off x="628649" y="1538514"/>
            <a:ext cx="7914849" cy="4638449"/>
          </a:xfrm>
        </p:spPr>
        <p:txBody>
          <a:bodyPr>
            <a:normAutofit/>
          </a:bodyPr>
          <a:lstStyle/>
          <a:p>
            <a:pPr>
              <a:buNone/>
            </a:pPr>
            <a:r>
              <a:rPr lang="en-GB" sz="2800" b="1" dirty="0" smtClean="0">
                <a:solidFill>
                  <a:schemeClr val="tx2">
                    <a:lumMod val="75000"/>
                  </a:schemeClr>
                </a:solidFill>
              </a:rPr>
              <a:t>Sampling:</a:t>
            </a:r>
          </a:p>
          <a:p>
            <a:endParaRPr lang="en-GB" sz="800" dirty="0" smtClean="0">
              <a:solidFill>
                <a:schemeClr val="tx2">
                  <a:lumMod val="75000"/>
                </a:schemeClr>
              </a:solidFill>
            </a:endParaRPr>
          </a:p>
          <a:p>
            <a:pPr marL="457200" indent="-457200"/>
            <a:r>
              <a:rPr lang="en-GB" sz="2800" dirty="0" smtClean="0">
                <a:solidFill>
                  <a:schemeClr val="tx2">
                    <a:lumMod val="75000"/>
                  </a:schemeClr>
                </a:solidFill>
              </a:rPr>
              <a:t>Stratified 2 stage sampling, systematic sampling selection:</a:t>
            </a:r>
          </a:p>
          <a:p>
            <a:pPr marL="914400" lvl="1" indent="-457200"/>
            <a:r>
              <a:rPr lang="en-GB" sz="2800" dirty="0" smtClean="0">
                <a:solidFill>
                  <a:schemeClr val="tx2">
                    <a:lumMod val="75000"/>
                  </a:schemeClr>
                </a:solidFill>
              </a:rPr>
              <a:t>1</a:t>
            </a:r>
            <a:r>
              <a:rPr lang="en-GB" sz="2800" baseline="30000" dirty="0" smtClean="0">
                <a:solidFill>
                  <a:schemeClr val="tx2">
                    <a:lumMod val="75000"/>
                  </a:schemeClr>
                </a:solidFill>
              </a:rPr>
              <a:t>st</a:t>
            </a:r>
            <a:r>
              <a:rPr lang="en-GB" sz="2800" dirty="0" smtClean="0">
                <a:solidFill>
                  <a:schemeClr val="tx2">
                    <a:lumMod val="75000"/>
                  </a:schemeClr>
                </a:solidFill>
              </a:rPr>
              <a:t> phase: CAWI sample</a:t>
            </a:r>
          </a:p>
          <a:p>
            <a:pPr marL="914400" lvl="1" indent="-457200"/>
            <a:r>
              <a:rPr lang="en-GB" sz="2800" dirty="0" smtClean="0">
                <a:solidFill>
                  <a:schemeClr val="tx2">
                    <a:lumMod val="75000"/>
                  </a:schemeClr>
                </a:solidFill>
              </a:rPr>
              <a:t>2</a:t>
            </a:r>
            <a:r>
              <a:rPr lang="en-GB" sz="2800" baseline="30000" dirty="0" smtClean="0">
                <a:solidFill>
                  <a:schemeClr val="tx2">
                    <a:lumMod val="75000"/>
                  </a:schemeClr>
                </a:solidFill>
              </a:rPr>
              <a:t>nd</a:t>
            </a:r>
            <a:r>
              <a:rPr lang="en-GB" sz="2800" dirty="0" smtClean="0">
                <a:solidFill>
                  <a:schemeClr val="tx2">
                    <a:lumMod val="75000"/>
                  </a:schemeClr>
                </a:solidFill>
              </a:rPr>
              <a:t> phase: sub sample from the 1</a:t>
            </a:r>
            <a:r>
              <a:rPr lang="en-GB" sz="2800" baseline="30000" dirty="0" smtClean="0">
                <a:solidFill>
                  <a:schemeClr val="tx2">
                    <a:lumMod val="75000"/>
                  </a:schemeClr>
                </a:solidFill>
              </a:rPr>
              <a:t>st</a:t>
            </a:r>
            <a:r>
              <a:rPr lang="en-GB" sz="2800" dirty="0" smtClean="0">
                <a:solidFill>
                  <a:schemeClr val="tx2">
                    <a:lumMod val="75000"/>
                  </a:schemeClr>
                </a:solidFill>
              </a:rPr>
              <a:t> phase – for CAPI</a:t>
            </a:r>
          </a:p>
          <a:p>
            <a:pPr marL="914400" lvl="1" indent="-457200">
              <a:buNone/>
            </a:pPr>
            <a:endParaRPr lang="en-GB" sz="2800" dirty="0" smtClean="0">
              <a:solidFill>
                <a:schemeClr val="tx2">
                  <a:lumMod val="75000"/>
                </a:schemeClr>
              </a:solidFill>
            </a:endParaRPr>
          </a:p>
          <a:p>
            <a:pPr marL="457200" indent="-457200"/>
            <a:r>
              <a:rPr lang="en-US" sz="2800" dirty="0" smtClean="0">
                <a:solidFill>
                  <a:schemeClr val="tx2">
                    <a:lumMod val="75000"/>
                  </a:schemeClr>
                </a:solidFill>
              </a:rPr>
              <a:t>Reference indicator: share of trip-makers among the respondents  in each zone</a:t>
            </a:r>
            <a:endParaRPr lang="en-US" sz="2000" dirty="0" smtClean="0">
              <a:solidFill>
                <a:schemeClr val="tx2">
                  <a:lumMod val="75000"/>
                </a:schemeClr>
              </a:solidFill>
            </a:endParaRPr>
          </a:p>
          <a:p>
            <a:pPr marL="457200" indent="-457200"/>
            <a:endParaRPr lang="en-US" sz="2000" dirty="0" smtClean="0">
              <a:solidFill>
                <a:schemeClr val="tx2">
                  <a:lumMod val="75000"/>
                </a:schemeClr>
              </a:solidFill>
            </a:endParaRPr>
          </a:p>
        </p:txBody>
      </p:sp>
    </p:spTree>
    <p:extLst>
      <p:ext uri="{BB962C8B-B14F-4D97-AF65-F5344CB8AC3E}">
        <p14:creationId xmlns:p14="http://schemas.microsoft.com/office/powerpoint/2010/main" val="3479220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GB" dirty="0" smtClean="0"/>
              <a:t>Conclusions:</a:t>
            </a:r>
            <a:endParaRPr lang="pt-PT" dirty="0"/>
          </a:p>
        </p:txBody>
      </p:sp>
      <p:sp>
        <p:nvSpPr>
          <p:cNvPr id="20" name="Content Placeholder 15"/>
          <p:cNvSpPr>
            <a:spLocks noGrp="1"/>
          </p:cNvSpPr>
          <p:nvPr>
            <p:ph sz="half" idx="1"/>
          </p:nvPr>
        </p:nvSpPr>
        <p:spPr>
          <a:xfrm>
            <a:off x="574057" y="1156376"/>
            <a:ext cx="7914849" cy="4638449"/>
          </a:xfrm>
        </p:spPr>
        <p:txBody>
          <a:bodyPr>
            <a:normAutofit fontScale="47500" lnSpcReduction="20000"/>
          </a:bodyPr>
          <a:lstStyle/>
          <a:p>
            <a:endParaRPr lang="en-GB" sz="800" dirty="0" smtClean="0">
              <a:solidFill>
                <a:schemeClr val="tx2">
                  <a:lumMod val="75000"/>
                </a:schemeClr>
              </a:solidFill>
            </a:endParaRPr>
          </a:p>
          <a:p>
            <a:pPr>
              <a:lnSpc>
                <a:spcPct val="120000"/>
              </a:lnSpc>
              <a:spcBef>
                <a:spcPts val="600"/>
              </a:spcBef>
              <a:spcAft>
                <a:spcPts val="600"/>
              </a:spcAft>
            </a:pPr>
            <a:r>
              <a:rPr lang="en-GB" sz="3800" dirty="0" smtClean="0"/>
              <a:t>Combination of both data collection methods was positive, and a final response rate of 20% in CAWI and around 70% in CAPI was achieved, higher than the initial expectations for CAWI. </a:t>
            </a:r>
          </a:p>
          <a:p>
            <a:pPr>
              <a:lnSpc>
                <a:spcPct val="120000"/>
              </a:lnSpc>
              <a:spcBef>
                <a:spcPts val="600"/>
              </a:spcBef>
              <a:spcAft>
                <a:spcPts val="600"/>
              </a:spcAft>
            </a:pPr>
            <a:r>
              <a:rPr lang="en-GB" sz="3800" dirty="0" smtClean="0"/>
              <a:t>The usage of CAWI data collection in statistics based in households are now a reality, and subsequent implementations of this data collection method by Statistics Portugal are underway.</a:t>
            </a:r>
          </a:p>
          <a:p>
            <a:pPr>
              <a:lnSpc>
                <a:spcPct val="120000"/>
              </a:lnSpc>
              <a:spcBef>
                <a:spcPts val="600"/>
              </a:spcBef>
              <a:spcAft>
                <a:spcPts val="600"/>
              </a:spcAft>
            </a:pPr>
            <a:r>
              <a:rPr lang="en-GB" sz="3800" dirty="0" smtClean="0"/>
              <a:t>The potential of combining geospatial and statistical data to derive relevant indicators to better capture territory-based dimensions, such as mobility and access </a:t>
            </a:r>
            <a:r>
              <a:rPr lang="en-GB" sz="3800" smtClean="0"/>
              <a:t>to transport </a:t>
            </a:r>
            <a:r>
              <a:rPr lang="en-GB" sz="3800" dirty="0" smtClean="0"/>
              <a:t>is also a specific objective of this survey, and the results so far achieved are very positive and enthusiastic. </a:t>
            </a:r>
          </a:p>
          <a:p>
            <a:pPr>
              <a:lnSpc>
                <a:spcPct val="120000"/>
              </a:lnSpc>
              <a:spcBef>
                <a:spcPts val="600"/>
              </a:spcBef>
              <a:spcAft>
                <a:spcPts val="600"/>
              </a:spcAft>
            </a:pPr>
            <a:r>
              <a:rPr lang="en-GB" sz="3800" dirty="0" smtClean="0"/>
              <a:t>Results by metropolitan homogenous mobility areas below the municipality level are now being compiled, and will be of great usefulness for both metropolitan areas, in order to allow them to establish and update the local public transport network.</a:t>
            </a:r>
            <a:endParaRPr lang="en-US" sz="3800" dirty="0" smtClean="0">
              <a:solidFill>
                <a:schemeClr val="tx2">
                  <a:lumMod val="75000"/>
                </a:schemeClr>
              </a:solidFill>
            </a:endParaRPr>
          </a:p>
        </p:txBody>
      </p:sp>
    </p:spTree>
    <p:extLst>
      <p:ext uri="{BB962C8B-B14F-4D97-AF65-F5344CB8AC3E}">
        <p14:creationId xmlns:p14="http://schemas.microsoft.com/office/powerpoint/2010/main" val="3479220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en-GB" dirty="0" smtClean="0"/>
              <a:t>Mobility Survey on Metropolitan Areas – Innovation on Methods and Procedures</a:t>
            </a:r>
            <a:endParaRPr lang="en-GB" dirty="0"/>
          </a:p>
        </p:txBody>
      </p:sp>
      <p:sp>
        <p:nvSpPr>
          <p:cNvPr id="5" name="Podtytuł 4"/>
          <p:cNvSpPr>
            <a:spLocks noGrp="1"/>
          </p:cNvSpPr>
          <p:nvPr>
            <p:ph type="subTitle" idx="1"/>
          </p:nvPr>
        </p:nvSpPr>
        <p:spPr/>
        <p:txBody>
          <a:bodyPr/>
          <a:lstStyle/>
          <a:p>
            <a:r>
              <a:rPr lang="pt-PT" dirty="0"/>
              <a:t>Cristina Neves, </a:t>
            </a:r>
            <a:r>
              <a:rPr lang="en-GB" dirty="0" smtClean="0"/>
              <a:t>Statistics</a:t>
            </a:r>
            <a:r>
              <a:rPr lang="pt-PT" dirty="0" smtClean="0"/>
              <a:t> </a:t>
            </a:r>
            <a:r>
              <a:rPr lang="pt-PT" dirty="0"/>
              <a:t>Portugal, </a:t>
            </a:r>
            <a:r>
              <a:rPr lang="pt-PT" dirty="0" smtClean="0"/>
              <a:t>cristina.neves@ine.pt</a:t>
            </a:r>
            <a:endParaRPr lang="pt-PT" dirty="0"/>
          </a:p>
        </p:txBody>
      </p:sp>
      <p:sp>
        <p:nvSpPr>
          <p:cNvPr id="6" name="Symbol zastępczy tekstu 5"/>
          <p:cNvSpPr>
            <a:spLocks noGrp="1"/>
          </p:cNvSpPr>
          <p:nvPr>
            <p:ph type="body" sz="quarter" idx="10"/>
          </p:nvPr>
        </p:nvSpPr>
        <p:spPr/>
        <p:txBody>
          <a:bodyPr/>
          <a:lstStyle/>
          <a:p>
            <a:r>
              <a:rPr lang="en-GB" dirty="0" smtClean="0"/>
              <a:t>Thank you for your attention!</a:t>
            </a:r>
            <a:endParaRPr lang="en-GB" dirty="0"/>
          </a:p>
        </p:txBody>
      </p:sp>
    </p:spTree>
    <p:extLst>
      <p:ext uri="{BB962C8B-B14F-4D97-AF65-F5344CB8AC3E}">
        <p14:creationId xmlns:p14="http://schemas.microsoft.com/office/powerpoint/2010/main" val="1151959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839</TotalTime>
  <Words>419</Words>
  <Application>Microsoft Office PowerPoint</Application>
  <PresentationFormat>Pokaz na ekranie (4:3)</PresentationFormat>
  <Paragraphs>43</Paragraphs>
  <Slides>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8</vt:i4>
      </vt:variant>
    </vt:vector>
  </HeadingPairs>
  <TitlesOfParts>
    <vt:vector size="12" baseType="lpstr">
      <vt:lpstr>Arial</vt:lpstr>
      <vt:lpstr>Calibri</vt:lpstr>
      <vt:lpstr>Calibri Light</vt:lpstr>
      <vt:lpstr>Motyw pakietu Office</vt:lpstr>
      <vt:lpstr>Mobility Survey on Metropolitan Areas – Innovation on Methods and Procedures</vt:lpstr>
      <vt:lpstr>Mobility Survey on Metropolitan Areas</vt:lpstr>
      <vt:lpstr>Mobility Survey on Metropolitan Areas</vt:lpstr>
      <vt:lpstr>Mobility Survey on Metropolitan Areas</vt:lpstr>
      <vt:lpstr>Mobility Survey on Metropolitan Areas</vt:lpstr>
      <vt:lpstr>Mobility Survey on Metropolitan Areas</vt:lpstr>
      <vt:lpstr>Conclusions:</vt:lpstr>
      <vt:lpstr>Mobility Survey on Metropolitan Areas – Innovation on Methods and Procedures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Gawlik Ryszard</dc:creator>
  <cp:lastModifiedBy>Fabiańczyk Tomasz</cp:lastModifiedBy>
  <cp:revision>55</cp:revision>
  <dcterms:created xsi:type="dcterms:W3CDTF">2018-02-27T07:40:59Z</dcterms:created>
  <dcterms:modified xsi:type="dcterms:W3CDTF">2018-05-21T05:57:59Z</dcterms:modified>
</cp:coreProperties>
</file>