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120"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2F68EE-2FDC-4BA3-88D6-8A97C62587FC}" type="datetimeFigureOut">
              <a:rPr lang="en-GB" smtClean="0"/>
              <a:t>26/06/2018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C09E19-13DB-4EA4-AFBD-1AE5A6626F06}" type="slidenum">
              <a:rPr lang="en-GB" smtClean="0"/>
              <a:t>‹#›</a:t>
            </a:fld>
            <a:endParaRPr lang="en-GB"/>
          </a:p>
        </p:txBody>
      </p:sp>
    </p:spTree>
    <p:extLst>
      <p:ext uri="{BB962C8B-B14F-4D97-AF65-F5344CB8AC3E}">
        <p14:creationId xmlns:p14="http://schemas.microsoft.com/office/powerpoint/2010/main" val="2172148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Morning,</a:t>
            </a:r>
          </a:p>
          <a:p>
            <a:r>
              <a:rPr lang="en-GB" dirty="0"/>
              <a:t>My name is Catherine Bremner, I work in Quality Centre at the Office for National Statistics and my speed talk is on engaging with users to improve quality.</a:t>
            </a:r>
          </a:p>
        </p:txBody>
      </p:sp>
      <p:sp>
        <p:nvSpPr>
          <p:cNvPr id="4" name="Slide Number Placeholder 3"/>
          <p:cNvSpPr>
            <a:spLocks noGrp="1"/>
          </p:cNvSpPr>
          <p:nvPr>
            <p:ph type="sldNum" sz="quarter" idx="10"/>
          </p:nvPr>
        </p:nvSpPr>
        <p:spPr/>
        <p:txBody>
          <a:bodyPr/>
          <a:lstStyle/>
          <a:p>
            <a:fld id="{029750A6-06B1-4346-A60C-D77334274F45}" type="slidenum">
              <a:rPr lang="pl-PL" smtClean="0"/>
              <a:t>1</a:t>
            </a:fld>
            <a:endParaRPr lang="pl-PL"/>
          </a:p>
        </p:txBody>
      </p:sp>
    </p:spTree>
    <p:extLst>
      <p:ext uri="{BB962C8B-B14F-4D97-AF65-F5344CB8AC3E}">
        <p14:creationId xmlns:p14="http://schemas.microsoft.com/office/powerpoint/2010/main" val="1250152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topic for consultation was survey compliance data. We collect survey compliance data from the Government Statistical Service on an annual basis and publish it in the ‘Online list of Government Statistical Surveys’ publication.</a:t>
            </a:r>
          </a:p>
          <a:p>
            <a:r>
              <a:rPr lang="en-GB" dirty="0"/>
              <a:t>There is a regulatory need under the Code of Practice, however its still important to discuss with users their needs and improve the quality. </a:t>
            </a:r>
          </a:p>
        </p:txBody>
      </p:sp>
      <p:sp>
        <p:nvSpPr>
          <p:cNvPr id="4" name="Slide Number Placeholder 3"/>
          <p:cNvSpPr>
            <a:spLocks noGrp="1"/>
          </p:cNvSpPr>
          <p:nvPr>
            <p:ph type="sldNum" sz="quarter" idx="10"/>
          </p:nvPr>
        </p:nvSpPr>
        <p:spPr/>
        <p:txBody>
          <a:bodyPr/>
          <a:lstStyle/>
          <a:p>
            <a:fld id="{029750A6-06B1-4346-A60C-D77334274F45}" type="slidenum">
              <a:rPr lang="pl-PL" smtClean="0"/>
              <a:t>2</a:t>
            </a:fld>
            <a:endParaRPr lang="pl-PL"/>
          </a:p>
        </p:txBody>
      </p:sp>
    </p:spTree>
    <p:extLst>
      <p:ext uri="{BB962C8B-B14F-4D97-AF65-F5344CB8AC3E}">
        <p14:creationId xmlns:p14="http://schemas.microsoft.com/office/powerpoint/2010/main" val="2119828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wanted to consult with users to find out ‘who users survey compliance data’ and ‘what do they use the data for?’</a:t>
            </a:r>
          </a:p>
          <a:p>
            <a:endParaRPr lang="en-GB" dirty="0"/>
          </a:p>
          <a:p>
            <a:endParaRPr lang="en-GB" dirty="0"/>
          </a:p>
          <a:p>
            <a:r>
              <a:rPr lang="en-GB" dirty="0"/>
              <a:t>Firstly we looked at web metric information, which showed the average number of websites visits per day and the average time spent on the page.</a:t>
            </a:r>
          </a:p>
          <a:p>
            <a:r>
              <a:rPr lang="en-GB" dirty="0"/>
              <a:t>Total 1125 views – a average of 4 views per day and the average time spent was 3 minutes.</a:t>
            </a:r>
          </a:p>
          <a:p>
            <a:r>
              <a:rPr lang="en-GB" dirty="0"/>
              <a:t>This information did not tell us how many times the publication had been downloaded, a bounce rate of 75% suggests that most visitors to the webpage did not explore any further.</a:t>
            </a:r>
          </a:p>
          <a:p>
            <a:endParaRPr lang="en-GB" dirty="0"/>
          </a:p>
          <a:p>
            <a:r>
              <a:rPr lang="en-GB" dirty="0"/>
              <a:t>Focus groups – we held an event where a representative from 15 different Government Departments attended, and in small groups we tested the usability of the OLGSS. Each group had a separate list of questions to follow, and an observer captured how easy or difficult they found each question. </a:t>
            </a:r>
          </a:p>
          <a:p>
            <a:r>
              <a:rPr lang="en-GB" dirty="0"/>
              <a:t>On a separate occasion we ran a focus group with a different group of users asking open questions on the usability of the OLGSS.</a:t>
            </a:r>
          </a:p>
          <a:p>
            <a:endParaRPr lang="en-GB" dirty="0"/>
          </a:p>
          <a:p>
            <a:r>
              <a:rPr lang="en-GB" dirty="0"/>
              <a:t>Who uses compliance information and what for?</a:t>
            </a:r>
          </a:p>
          <a:p>
            <a:r>
              <a:rPr lang="en-GB" dirty="0"/>
              <a:t>The information collected so far indicates that Government Departments are unaware of anyone outside of Government using the survey compliance figures.</a:t>
            </a:r>
          </a:p>
          <a:p>
            <a:r>
              <a:rPr lang="en-GB" dirty="0"/>
              <a:t>Although we are no closer to understanding if wider users would find the survey compliance data useful, we have discovered that Departments themselves are interested in their own data, this adds value to the purpose of collecting this data. Departments use their survey compliance data to establish how many surveys they run along with the justification to run them. This leads to improvements being made through designing better questions which reduces respondent time and re-contact. They also use the compliance data to measure change through transformation or mode of collection.</a:t>
            </a:r>
          </a:p>
          <a:p>
            <a:endParaRPr lang="en-GB" dirty="0"/>
          </a:p>
          <a:p>
            <a:r>
              <a:rPr lang="en-GB" dirty="0"/>
              <a:t>Government Departments suggested the data could be more useful if it was published on a timelier basis, specifically within 6 months of year end as this would ensure the data is relevant when used.</a:t>
            </a:r>
          </a:p>
          <a:p>
            <a:endParaRPr lang="en-GB" dirty="0"/>
          </a:p>
          <a:p>
            <a:endParaRPr lang="en-GB" dirty="0"/>
          </a:p>
          <a:p>
            <a:r>
              <a:rPr lang="en-GB" dirty="0"/>
              <a:t>Survey monkey questionnaire has been created to capture information from potential users. This has been sent to Government Departments along with the OLGSS and we are currently collating feedback.</a:t>
            </a:r>
          </a:p>
        </p:txBody>
      </p:sp>
      <p:sp>
        <p:nvSpPr>
          <p:cNvPr id="4" name="Slide Number Placeholder 3"/>
          <p:cNvSpPr>
            <a:spLocks noGrp="1"/>
          </p:cNvSpPr>
          <p:nvPr>
            <p:ph type="sldNum" sz="quarter" idx="10"/>
          </p:nvPr>
        </p:nvSpPr>
        <p:spPr/>
        <p:txBody>
          <a:bodyPr/>
          <a:lstStyle/>
          <a:p>
            <a:fld id="{029750A6-06B1-4346-A60C-D77334274F45}" type="slidenum">
              <a:rPr lang="pl-PL" smtClean="0"/>
              <a:t>3</a:t>
            </a:fld>
            <a:endParaRPr lang="pl-PL"/>
          </a:p>
        </p:txBody>
      </p:sp>
    </p:spTree>
    <p:extLst>
      <p:ext uri="{BB962C8B-B14F-4D97-AF65-F5344CB8AC3E}">
        <p14:creationId xmlns:p14="http://schemas.microsoft.com/office/powerpoint/2010/main" val="2878558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Over the next few months we plan to meet with more Government Departments and hopefully other potential users, where we will continue to make headway into answering the question ‘who uses compliance information and what for?’ Once all the information has been collected and the data analysed, we will better understand the need for this information which will allow us to make a suitable recommendation on how to improve the quality of the OLGSS.</a:t>
            </a:r>
          </a:p>
        </p:txBody>
      </p:sp>
      <p:sp>
        <p:nvSpPr>
          <p:cNvPr id="4" name="Slide Number Placeholder 3"/>
          <p:cNvSpPr>
            <a:spLocks noGrp="1"/>
          </p:cNvSpPr>
          <p:nvPr>
            <p:ph type="sldNum" sz="quarter" idx="10"/>
          </p:nvPr>
        </p:nvSpPr>
        <p:spPr/>
        <p:txBody>
          <a:bodyPr/>
          <a:lstStyle/>
          <a:p>
            <a:fld id="{029750A6-06B1-4346-A60C-D77334274F45}" type="slidenum">
              <a:rPr lang="pl-PL" smtClean="0"/>
              <a:t>4</a:t>
            </a:fld>
            <a:endParaRPr lang="pl-PL"/>
          </a:p>
        </p:txBody>
      </p:sp>
    </p:spTree>
    <p:extLst>
      <p:ext uri="{BB962C8B-B14F-4D97-AF65-F5344CB8AC3E}">
        <p14:creationId xmlns:p14="http://schemas.microsoft.com/office/powerpoint/2010/main" val="2808947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29750A6-06B1-4346-A60C-D77334274F45}" type="slidenum">
              <a:rPr lang="pl-PL" smtClean="0"/>
              <a:t>5</a:t>
            </a:fld>
            <a:endParaRPr lang="pl-PL"/>
          </a:p>
        </p:txBody>
      </p:sp>
    </p:spTree>
    <p:extLst>
      <p:ext uri="{BB962C8B-B14F-4D97-AF65-F5344CB8AC3E}">
        <p14:creationId xmlns:p14="http://schemas.microsoft.com/office/powerpoint/2010/main" val="1445268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453CE-EC64-423B-B148-F76E242935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47557630-FD4B-4DA1-B803-A16CB185CC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7904E568-5282-4428-9ACF-ED0AF889CA05}"/>
              </a:ext>
            </a:extLst>
          </p:cNvPr>
          <p:cNvSpPr>
            <a:spLocks noGrp="1"/>
          </p:cNvSpPr>
          <p:nvPr>
            <p:ph type="dt" sz="half" idx="10"/>
          </p:nvPr>
        </p:nvSpPr>
        <p:spPr/>
        <p:txBody>
          <a:bodyPr/>
          <a:lstStyle/>
          <a:p>
            <a:fld id="{7A61D1E3-407D-4CE2-8E7F-D575D29EC2E3}" type="datetimeFigureOut">
              <a:rPr lang="en-GB" smtClean="0"/>
              <a:t>26/06/2018</a:t>
            </a:fld>
            <a:endParaRPr lang="en-GB"/>
          </a:p>
        </p:txBody>
      </p:sp>
      <p:sp>
        <p:nvSpPr>
          <p:cNvPr id="5" name="Footer Placeholder 4">
            <a:extLst>
              <a:ext uri="{FF2B5EF4-FFF2-40B4-BE49-F238E27FC236}">
                <a16:creationId xmlns:a16="http://schemas.microsoft.com/office/drawing/2014/main" xmlns="" id="{41F21B6D-0EB6-4A14-8674-4A07190A78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167502A-38AB-4F2F-9512-E1875C5E3ED0}"/>
              </a:ext>
            </a:extLst>
          </p:cNvPr>
          <p:cNvSpPr>
            <a:spLocks noGrp="1"/>
          </p:cNvSpPr>
          <p:nvPr>
            <p:ph type="sldNum" sz="quarter" idx="12"/>
          </p:nvPr>
        </p:nvSpPr>
        <p:spPr/>
        <p:txBody>
          <a:bodyPr/>
          <a:lstStyle/>
          <a:p>
            <a:fld id="{478E4076-4795-4350-8328-22F12C55CF01}" type="slidenum">
              <a:rPr lang="en-GB" smtClean="0"/>
              <a:t>‹#›</a:t>
            </a:fld>
            <a:endParaRPr lang="en-GB"/>
          </a:p>
        </p:txBody>
      </p:sp>
    </p:spTree>
    <p:extLst>
      <p:ext uri="{BB962C8B-B14F-4D97-AF65-F5344CB8AC3E}">
        <p14:creationId xmlns:p14="http://schemas.microsoft.com/office/powerpoint/2010/main" val="3377198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C49DB3-54DF-42D1-B029-85908F231A7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1A5589D-3334-477B-9EAB-83328D9C231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6C204AE-C52A-49C5-A556-2C7C6EC4FC85}"/>
              </a:ext>
            </a:extLst>
          </p:cNvPr>
          <p:cNvSpPr>
            <a:spLocks noGrp="1"/>
          </p:cNvSpPr>
          <p:nvPr>
            <p:ph type="dt" sz="half" idx="10"/>
          </p:nvPr>
        </p:nvSpPr>
        <p:spPr/>
        <p:txBody>
          <a:bodyPr/>
          <a:lstStyle/>
          <a:p>
            <a:fld id="{7A61D1E3-407D-4CE2-8E7F-D575D29EC2E3}" type="datetimeFigureOut">
              <a:rPr lang="en-GB" smtClean="0"/>
              <a:t>26/06/2018</a:t>
            </a:fld>
            <a:endParaRPr lang="en-GB"/>
          </a:p>
        </p:txBody>
      </p:sp>
      <p:sp>
        <p:nvSpPr>
          <p:cNvPr id="5" name="Footer Placeholder 4">
            <a:extLst>
              <a:ext uri="{FF2B5EF4-FFF2-40B4-BE49-F238E27FC236}">
                <a16:creationId xmlns:a16="http://schemas.microsoft.com/office/drawing/2014/main" xmlns="" id="{E2D96B6E-5D84-4C51-A074-E966BC21CD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56E6AC3-6B9F-439C-91BD-402E6AE36FC0}"/>
              </a:ext>
            </a:extLst>
          </p:cNvPr>
          <p:cNvSpPr>
            <a:spLocks noGrp="1"/>
          </p:cNvSpPr>
          <p:nvPr>
            <p:ph type="sldNum" sz="quarter" idx="12"/>
          </p:nvPr>
        </p:nvSpPr>
        <p:spPr/>
        <p:txBody>
          <a:bodyPr/>
          <a:lstStyle/>
          <a:p>
            <a:fld id="{478E4076-4795-4350-8328-22F12C55CF01}" type="slidenum">
              <a:rPr lang="en-GB" smtClean="0"/>
              <a:t>‹#›</a:t>
            </a:fld>
            <a:endParaRPr lang="en-GB"/>
          </a:p>
        </p:txBody>
      </p:sp>
    </p:spTree>
    <p:extLst>
      <p:ext uri="{BB962C8B-B14F-4D97-AF65-F5344CB8AC3E}">
        <p14:creationId xmlns:p14="http://schemas.microsoft.com/office/powerpoint/2010/main" val="3886416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46A1063-1D33-4149-A006-8A47C0FAEE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9F666783-AA99-459A-8A70-325543985C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A1AC422-0538-4F1C-9BE7-1764E9E53910}"/>
              </a:ext>
            </a:extLst>
          </p:cNvPr>
          <p:cNvSpPr>
            <a:spLocks noGrp="1"/>
          </p:cNvSpPr>
          <p:nvPr>
            <p:ph type="dt" sz="half" idx="10"/>
          </p:nvPr>
        </p:nvSpPr>
        <p:spPr/>
        <p:txBody>
          <a:bodyPr/>
          <a:lstStyle/>
          <a:p>
            <a:fld id="{7A61D1E3-407D-4CE2-8E7F-D575D29EC2E3}" type="datetimeFigureOut">
              <a:rPr lang="en-GB" smtClean="0"/>
              <a:t>26/06/2018</a:t>
            </a:fld>
            <a:endParaRPr lang="en-GB"/>
          </a:p>
        </p:txBody>
      </p:sp>
      <p:sp>
        <p:nvSpPr>
          <p:cNvPr id="5" name="Footer Placeholder 4">
            <a:extLst>
              <a:ext uri="{FF2B5EF4-FFF2-40B4-BE49-F238E27FC236}">
                <a16:creationId xmlns:a16="http://schemas.microsoft.com/office/drawing/2014/main" xmlns="" id="{B2D944F8-3571-470E-BD78-D9B12BCE35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8EE7E29-68B8-4D87-BF1A-6CF30E4E11A9}"/>
              </a:ext>
            </a:extLst>
          </p:cNvPr>
          <p:cNvSpPr>
            <a:spLocks noGrp="1"/>
          </p:cNvSpPr>
          <p:nvPr>
            <p:ph type="sldNum" sz="quarter" idx="12"/>
          </p:nvPr>
        </p:nvSpPr>
        <p:spPr/>
        <p:txBody>
          <a:bodyPr/>
          <a:lstStyle/>
          <a:p>
            <a:fld id="{478E4076-4795-4350-8328-22F12C55CF01}" type="slidenum">
              <a:rPr lang="en-GB" smtClean="0"/>
              <a:t>‹#›</a:t>
            </a:fld>
            <a:endParaRPr lang="en-GB"/>
          </a:p>
        </p:txBody>
      </p:sp>
    </p:spTree>
    <p:extLst>
      <p:ext uri="{BB962C8B-B14F-4D97-AF65-F5344CB8AC3E}">
        <p14:creationId xmlns:p14="http://schemas.microsoft.com/office/powerpoint/2010/main" val="1751611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914400" y="4550313"/>
            <a:ext cx="10515600" cy="707499"/>
          </a:xfrm>
        </p:spPr>
        <p:txBody>
          <a:bodyPr>
            <a:normAutofit/>
          </a:bodyPr>
          <a:lstStyle>
            <a:lvl1pPr marL="0" indent="0" algn="just">
              <a:buNone/>
              <a:defRPr sz="14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John </a:t>
            </a:r>
            <a:r>
              <a:rPr lang="pl-PL" dirty="0" err="1"/>
              <a:t>Doe</a:t>
            </a:r>
            <a:r>
              <a:rPr lang="pl-PL" dirty="0"/>
              <a:t>, </a:t>
            </a:r>
            <a:r>
              <a:rPr lang="pl-PL" dirty="0" err="1"/>
              <a:t>affiliation</a:t>
            </a:r>
            <a:r>
              <a:rPr lang="pl-PL" dirty="0"/>
              <a:t>, email </a:t>
            </a:r>
            <a:r>
              <a:rPr lang="pl-PL" dirty="0" err="1"/>
              <a:t>adress</a:t>
            </a:r>
            <a:endParaRPr lang="pl-PL" dirty="0"/>
          </a:p>
          <a:p>
            <a:r>
              <a:rPr lang="pl-PL" dirty="0" err="1"/>
              <a:t>Jane</a:t>
            </a:r>
            <a:r>
              <a:rPr lang="pl-PL" dirty="0"/>
              <a:t> </a:t>
            </a:r>
            <a:r>
              <a:rPr lang="pl-PL" dirty="0" err="1"/>
              <a:t>Doe</a:t>
            </a:r>
            <a:r>
              <a:rPr lang="pl-PL" dirty="0"/>
              <a:t>, </a:t>
            </a:r>
            <a:r>
              <a:rPr lang="pl-PL" dirty="0" err="1"/>
              <a:t>affiliation</a:t>
            </a:r>
            <a:r>
              <a:rPr lang="pl-PL" dirty="0"/>
              <a:t>, email </a:t>
            </a:r>
            <a:r>
              <a:rPr lang="pl-PL" dirty="0" err="1"/>
              <a:t>adress</a:t>
            </a:r>
            <a:endParaRPr lang="en-US" dirty="0"/>
          </a:p>
        </p:txBody>
      </p:sp>
      <p:sp>
        <p:nvSpPr>
          <p:cNvPr id="11" name="Tytuł 10"/>
          <p:cNvSpPr>
            <a:spLocks noGrp="1"/>
          </p:cNvSpPr>
          <p:nvPr>
            <p:ph type="title" hasCustomPrompt="1"/>
          </p:nvPr>
        </p:nvSpPr>
        <p:spPr>
          <a:xfrm>
            <a:off x="914400" y="2659593"/>
            <a:ext cx="10515600" cy="1325563"/>
          </a:xfrm>
        </p:spPr>
        <p:txBody>
          <a:bodyPr>
            <a:normAutofit/>
          </a:bodyPr>
          <a:lstStyle>
            <a:lvl1pPr>
              <a:defRPr sz="2800">
                <a:solidFill>
                  <a:schemeClr val="bg1"/>
                </a:solidFill>
                <a:latin typeface="Arial" panose="020B0604020202020204" pitchFamily="34" charset="0"/>
                <a:cs typeface="Arial" panose="020B0604020202020204" pitchFamily="34" charset="0"/>
              </a:defRPr>
            </a:lvl1pPr>
          </a:lstStyle>
          <a:p>
            <a:r>
              <a:rPr lang="pl-PL" dirty="0" err="1"/>
              <a:t>Title</a:t>
            </a:r>
            <a:r>
              <a:rPr lang="pl-PL" dirty="0"/>
              <a:t> of </a:t>
            </a:r>
            <a:r>
              <a:rPr lang="pl-PL" dirty="0" err="1"/>
              <a:t>presentation</a:t>
            </a:r>
            <a:endParaRPr lang="pl-PL" dirty="0"/>
          </a:p>
        </p:txBody>
      </p:sp>
      <p:sp>
        <p:nvSpPr>
          <p:cNvPr id="25" name="Symbol zastępczy tekstu 24"/>
          <p:cNvSpPr>
            <a:spLocks noGrp="1"/>
          </p:cNvSpPr>
          <p:nvPr>
            <p:ph type="body" sz="quarter" idx="10" hasCustomPrompt="1"/>
          </p:nvPr>
        </p:nvSpPr>
        <p:spPr>
          <a:xfrm>
            <a:off x="914401" y="5560483"/>
            <a:ext cx="2551289" cy="484722"/>
          </a:xfrm>
        </p:spPr>
        <p:txBody>
          <a:bodyPr anchor="ctr">
            <a:norm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stStyle>
          <a:p>
            <a:pPr lvl="0"/>
            <a:r>
              <a:rPr lang="pl-PL" dirty="0" err="1"/>
              <a:t>Date</a:t>
            </a:r>
            <a:endParaRPr lang="pl-PL" dirty="0"/>
          </a:p>
        </p:txBody>
      </p:sp>
      <p:sp>
        <p:nvSpPr>
          <p:cNvPr id="27" name="Symbol zastępczy tekstu 26"/>
          <p:cNvSpPr>
            <a:spLocks noGrp="1"/>
          </p:cNvSpPr>
          <p:nvPr>
            <p:ph type="body" sz="quarter" idx="11" hasCustomPrompt="1"/>
          </p:nvPr>
        </p:nvSpPr>
        <p:spPr>
          <a:xfrm>
            <a:off x="8523112" y="5560483"/>
            <a:ext cx="2906888" cy="484722"/>
          </a:xfrm>
        </p:spPr>
        <p:txBody>
          <a:bodyPr anchor="ctr">
            <a:no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sz="1600">
                <a:solidFill>
                  <a:schemeClr val="bg1"/>
                </a:solidFill>
                <a:latin typeface="Arial" panose="020B0604020202020204" pitchFamily="34" charset="0"/>
                <a:cs typeface="Arial" panose="020B0604020202020204" pitchFamily="34" charset="0"/>
              </a:defRPr>
            </a:lvl4pPr>
            <a:lvl5pPr>
              <a:defRPr sz="1600">
                <a:solidFill>
                  <a:schemeClr val="bg1"/>
                </a:solidFill>
                <a:latin typeface="Arial" panose="020B0604020202020204" pitchFamily="34" charset="0"/>
                <a:cs typeface="Arial" panose="020B0604020202020204" pitchFamily="34" charset="0"/>
              </a:defRPr>
            </a:lvl5pPr>
          </a:lstStyle>
          <a:p>
            <a:pPr lvl="0"/>
            <a:r>
              <a:rPr lang="pl-PL" dirty="0" err="1"/>
              <a:t>Number</a:t>
            </a:r>
            <a:r>
              <a:rPr lang="pl-PL" dirty="0"/>
              <a:t> of </a:t>
            </a:r>
            <a:r>
              <a:rPr lang="pl-PL" dirty="0" err="1"/>
              <a:t>session</a:t>
            </a:r>
            <a:endParaRPr lang="pl-PL" dirty="0"/>
          </a:p>
        </p:txBody>
      </p:sp>
    </p:spTree>
    <p:extLst>
      <p:ext uri="{BB962C8B-B14F-4D97-AF65-F5344CB8AC3E}">
        <p14:creationId xmlns:p14="http://schemas.microsoft.com/office/powerpoint/2010/main" val="3070367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ylko tytu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ytuł 10"/>
          <p:cNvSpPr>
            <a:spLocks noGrp="1"/>
          </p:cNvSpPr>
          <p:nvPr>
            <p:ph type="title" hasCustomPrompt="1"/>
          </p:nvPr>
        </p:nvSpPr>
        <p:spPr>
          <a:xfrm>
            <a:off x="914400" y="559854"/>
            <a:ext cx="10515600" cy="1099609"/>
          </a:xfrm>
        </p:spPr>
        <p:txBody>
          <a:bodyPr>
            <a:normAutofit/>
          </a:bodyPr>
          <a:lstStyle>
            <a:lvl1pPr>
              <a:defRPr sz="1800">
                <a:solidFill>
                  <a:schemeClr val="tx1"/>
                </a:solidFill>
                <a:latin typeface="Arial" panose="020B0604020202020204" pitchFamily="34" charset="0"/>
                <a:cs typeface="Arial" panose="020B0604020202020204" pitchFamily="34" charset="0"/>
              </a:defRPr>
            </a:lvl1pPr>
          </a:lstStyle>
          <a:p>
            <a:r>
              <a:rPr lang="pl-PL" dirty="0" err="1"/>
              <a:t>Title</a:t>
            </a:r>
            <a:r>
              <a:rPr lang="pl-PL" dirty="0"/>
              <a:t> of </a:t>
            </a:r>
            <a:r>
              <a:rPr lang="pl-PL" dirty="0" err="1"/>
              <a:t>presentation</a:t>
            </a:r>
            <a:endParaRPr lang="pl-PL" dirty="0"/>
          </a:p>
        </p:txBody>
      </p:sp>
      <p:sp>
        <p:nvSpPr>
          <p:cNvPr id="7" name="Subtitle 2"/>
          <p:cNvSpPr>
            <a:spLocks noGrp="1"/>
          </p:cNvSpPr>
          <p:nvPr>
            <p:ph type="subTitle" idx="1" hasCustomPrompt="1"/>
          </p:nvPr>
        </p:nvSpPr>
        <p:spPr>
          <a:xfrm>
            <a:off x="914400" y="4516442"/>
            <a:ext cx="10515600" cy="1020759"/>
          </a:xfrm>
        </p:spPr>
        <p:txBody>
          <a:bodyPr>
            <a:normAutofit/>
          </a:bodyPr>
          <a:lstStyle>
            <a:lvl1pPr marL="0" indent="0" algn="just">
              <a:buNone/>
              <a:defRPr sz="1800" baseline="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John </a:t>
            </a:r>
            <a:r>
              <a:rPr lang="pl-PL" dirty="0" err="1"/>
              <a:t>Doe</a:t>
            </a:r>
            <a:r>
              <a:rPr lang="pl-PL" dirty="0"/>
              <a:t>, </a:t>
            </a:r>
            <a:r>
              <a:rPr lang="pl-PL" dirty="0" err="1"/>
              <a:t>affiliation</a:t>
            </a:r>
            <a:r>
              <a:rPr lang="pl-PL" dirty="0"/>
              <a:t>, email </a:t>
            </a:r>
            <a:r>
              <a:rPr lang="pl-PL" dirty="0" err="1"/>
              <a:t>adress</a:t>
            </a:r>
            <a:endParaRPr lang="pl-PL" dirty="0"/>
          </a:p>
          <a:p>
            <a:r>
              <a:rPr lang="pl-PL" dirty="0" err="1"/>
              <a:t>Jane</a:t>
            </a:r>
            <a:r>
              <a:rPr lang="pl-PL" dirty="0"/>
              <a:t> </a:t>
            </a:r>
            <a:r>
              <a:rPr lang="pl-PL" dirty="0" err="1"/>
              <a:t>Doe</a:t>
            </a:r>
            <a:r>
              <a:rPr lang="pl-PL" dirty="0"/>
              <a:t>, </a:t>
            </a:r>
            <a:r>
              <a:rPr lang="pl-PL" dirty="0" err="1"/>
              <a:t>affiliation</a:t>
            </a:r>
            <a:r>
              <a:rPr lang="pl-PL" dirty="0"/>
              <a:t>, email </a:t>
            </a:r>
            <a:r>
              <a:rPr lang="pl-PL" dirty="0" err="1"/>
              <a:t>adress</a:t>
            </a:r>
            <a:endParaRPr lang="en-US" dirty="0"/>
          </a:p>
        </p:txBody>
      </p:sp>
      <p:sp>
        <p:nvSpPr>
          <p:cNvPr id="11" name="Symbol zastępczy tekstu 24"/>
          <p:cNvSpPr>
            <a:spLocks noGrp="1"/>
          </p:cNvSpPr>
          <p:nvPr>
            <p:ph type="body" sz="quarter" idx="10" hasCustomPrompt="1"/>
          </p:nvPr>
        </p:nvSpPr>
        <p:spPr>
          <a:xfrm>
            <a:off x="914400" y="2622546"/>
            <a:ext cx="10515600" cy="1085853"/>
          </a:xfrm>
        </p:spPr>
        <p:txBody>
          <a:bodyPr anchor="ctr">
            <a:normAutofit/>
          </a:bodyPr>
          <a:lstStyle>
            <a:lvl1pPr marL="0" indent="0" algn="ctr">
              <a:buFontTx/>
              <a:buNone/>
              <a:defRPr sz="2800">
                <a:solidFill>
                  <a:schemeClr val="tx1"/>
                </a:solidFill>
                <a:latin typeface="Arial" panose="020B0604020202020204" pitchFamily="34" charset="0"/>
                <a:cs typeface="Arial" panose="020B0604020202020204" pitchFamily="34" charset="0"/>
              </a:defRPr>
            </a:lvl1pPr>
          </a:lstStyle>
          <a:p>
            <a:pPr lvl="0"/>
            <a:r>
              <a:rPr lang="pl-PL" dirty="0" err="1"/>
              <a:t>Thanks</a:t>
            </a:r>
            <a:endParaRPr lang="pl-PL" dirty="0"/>
          </a:p>
        </p:txBody>
      </p:sp>
    </p:spTree>
    <p:extLst>
      <p:ext uri="{BB962C8B-B14F-4D97-AF65-F5344CB8AC3E}">
        <p14:creationId xmlns:p14="http://schemas.microsoft.com/office/powerpoint/2010/main" val="320853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F9088C-71F0-47F0-BAC3-66BFF66FC3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8568E830-1BA6-438A-9B0B-696C71F35BD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A6BA2E2-8EFE-430A-A42B-4CBB65F359B2}"/>
              </a:ext>
            </a:extLst>
          </p:cNvPr>
          <p:cNvSpPr>
            <a:spLocks noGrp="1"/>
          </p:cNvSpPr>
          <p:nvPr>
            <p:ph type="dt" sz="half" idx="10"/>
          </p:nvPr>
        </p:nvSpPr>
        <p:spPr/>
        <p:txBody>
          <a:bodyPr/>
          <a:lstStyle/>
          <a:p>
            <a:fld id="{7A61D1E3-407D-4CE2-8E7F-D575D29EC2E3}" type="datetimeFigureOut">
              <a:rPr lang="en-GB" smtClean="0"/>
              <a:t>26/06/2018</a:t>
            </a:fld>
            <a:endParaRPr lang="en-GB"/>
          </a:p>
        </p:txBody>
      </p:sp>
      <p:sp>
        <p:nvSpPr>
          <p:cNvPr id="5" name="Footer Placeholder 4">
            <a:extLst>
              <a:ext uri="{FF2B5EF4-FFF2-40B4-BE49-F238E27FC236}">
                <a16:creationId xmlns:a16="http://schemas.microsoft.com/office/drawing/2014/main" xmlns="" id="{D19DD3DE-8F82-4CFD-BEDE-8DC3E3C39E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8666A3F-E966-4A21-8323-E9BAE1C88A43}"/>
              </a:ext>
            </a:extLst>
          </p:cNvPr>
          <p:cNvSpPr>
            <a:spLocks noGrp="1"/>
          </p:cNvSpPr>
          <p:nvPr>
            <p:ph type="sldNum" sz="quarter" idx="12"/>
          </p:nvPr>
        </p:nvSpPr>
        <p:spPr/>
        <p:txBody>
          <a:bodyPr/>
          <a:lstStyle/>
          <a:p>
            <a:fld id="{478E4076-4795-4350-8328-22F12C55CF01}" type="slidenum">
              <a:rPr lang="en-GB" smtClean="0"/>
              <a:t>‹#›</a:t>
            </a:fld>
            <a:endParaRPr lang="en-GB"/>
          </a:p>
        </p:txBody>
      </p:sp>
    </p:spTree>
    <p:extLst>
      <p:ext uri="{BB962C8B-B14F-4D97-AF65-F5344CB8AC3E}">
        <p14:creationId xmlns:p14="http://schemas.microsoft.com/office/powerpoint/2010/main" val="65779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21E462-346A-42AC-B90A-5C7F26FFE0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78C8CA5-823F-4F36-AFC0-F53F7DC0BD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483BA64-308B-439F-9403-3069135C1954}"/>
              </a:ext>
            </a:extLst>
          </p:cNvPr>
          <p:cNvSpPr>
            <a:spLocks noGrp="1"/>
          </p:cNvSpPr>
          <p:nvPr>
            <p:ph type="dt" sz="half" idx="10"/>
          </p:nvPr>
        </p:nvSpPr>
        <p:spPr/>
        <p:txBody>
          <a:bodyPr/>
          <a:lstStyle/>
          <a:p>
            <a:fld id="{7A61D1E3-407D-4CE2-8E7F-D575D29EC2E3}" type="datetimeFigureOut">
              <a:rPr lang="en-GB" smtClean="0"/>
              <a:t>26/06/2018</a:t>
            </a:fld>
            <a:endParaRPr lang="en-GB"/>
          </a:p>
        </p:txBody>
      </p:sp>
      <p:sp>
        <p:nvSpPr>
          <p:cNvPr id="5" name="Footer Placeholder 4">
            <a:extLst>
              <a:ext uri="{FF2B5EF4-FFF2-40B4-BE49-F238E27FC236}">
                <a16:creationId xmlns:a16="http://schemas.microsoft.com/office/drawing/2014/main" xmlns="" id="{74843A89-613F-4CAA-BD1B-67E5A96163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6F5765A-27CE-41AA-A3C5-B88E7C9FC385}"/>
              </a:ext>
            </a:extLst>
          </p:cNvPr>
          <p:cNvSpPr>
            <a:spLocks noGrp="1"/>
          </p:cNvSpPr>
          <p:nvPr>
            <p:ph type="sldNum" sz="quarter" idx="12"/>
          </p:nvPr>
        </p:nvSpPr>
        <p:spPr/>
        <p:txBody>
          <a:bodyPr/>
          <a:lstStyle/>
          <a:p>
            <a:fld id="{478E4076-4795-4350-8328-22F12C55CF01}" type="slidenum">
              <a:rPr lang="en-GB" smtClean="0"/>
              <a:t>‹#›</a:t>
            </a:fld>
            <a:endParaRPr lang="en-GB"/>
          </a:p>
        </p:txBody>
      </p:sp>
    </p:spTree>
    <p:extLst>
      <p:ext uri="{BB962C8B-B14F-4D97-AF65-F5344CB8AC3E}">
        <p14:creationId xmlns:p14="http://schemas.microsoft.com/office/powerpoint/2010/main" val="85414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75C675-89F1-4DA7-BFE0-2AA8C158E4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5FD0AD7-7B14-40A9-ABAC-B0F54D6C10B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FA476263-8FA7-48FD-A7C2-FC5F8E1120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9283F4FA-DB72-4C17-94C2-8FADF0609A1D}"/>
              </a:ext>
            </a:extLst>
          </p:cNvPr>
          <p:cNvSpPr>
            <a:spLocks noGrp="1"/>
          </p:cNvSpPr>
          <p:nvPr>
            <p:ph type="dt" sz="half" idx="10"/>
          </p:nvPr>
        </p:nvSpPr>
        <p:spPr/>
        <p:txBody>
          <a:bodyPr/>
          <a:lstStyle/>
          <a:p>
            <a:fld id="{7A61D1E3-407D-4CE2-8E7F-D575D29EC2E3}" type="datetimeFigureOut">
              <a:rPr lang="en-GB" smtClean="0"/>
              <a:t>26/06/2018</a:t>
            </a:fld>
            <a:endParaRPr lang="en-GB"/>
          </a:p>
        </p:txBody>
      </p:sp>
      <p:sp>
        <p:nvSpPr>
          <p:cNvPr id="6" name="Footer Placeholder 5">
            <a:extLst>
              <a:ext uri="{FF2B5EF4-FFF2-40B4-BE49-F238E27FC236}">
                <a16:creationId xmlns:a16="http://schemas.microsoft.com/office/drawing/2014/main" xmlns="" id="{15C3D92B-3DBC-47CE-9423-4805004AE8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F85B27E-1D29-4B4E-B44D-783AF6C43E61}"/>
              </a:ext>
            </a:extLst>
          </p:cNvPr>
          <p:cNvSpPr>
            <a:spLocks noGrp="1"/>
          </p:cNvSpPr>
          <p:nvPr>
            <p:ph type="sldNum" sz="quarter" idx="12"/>
          </p:nvPr>
        </p:nvSpPr>
        <p:spPr/>
        <p:txBody>
          <a:bodyPr/>
          <a:lstStyle/>
          <a:p>
            <a:fld id="{478E4076-4795-4350-8328-22F12C55CF01}" type="slidenum">
              <a:rPr lang="en-GB" smtClean="0"/>
              <a:t>‹#›</a:t>
            </a:fld>
            <a:endParaRPr lang="en-GB"/>
          </a:p>
        </p:txBody>
      </p:sp>
    </p:spTree>
    <p:extLst>
      <p:ext uri="{BB962C8B-B14F-4D97-AF65-F5344CB8AC3E}">
        <p14:creationId xmlns:p14="http://schemas.microsoft.com/office/powerpoint/2010/main" val="122774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84C330-BAA7-42A2-A49E-FB60C22F584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6520E8E-BFEF-48E1-ADE0-9CE03A0254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DEB9C6A-84B8-4E87-A92C-E9C29056F96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CEC7260A-C536-4D28-BDBC-16B7C577EA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AC06CDA5-81C4-4C17-B799-555093EE92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15CC3B38-E1C6-4258-9349-F4DEFDEBF920}"/>
              </a:ext>
            </a:extLst>
          </p:cNvPr>
          <p:cNvSpPr>
            <a:spLocks noGrp="1"/>
          </p:cNvSpPr>
          <p:nvPr>
            <p:ph type="dt" sz="half" idx="10"/>
          </p:nvPr>
        </p:nvSpPr>
        <p:spPr/>
        <p:txBody>
          <a:bodyPr/>
          <a:lstStyle/>
          <a:p>
            <a:fld id="{7A61D1E3-407D-4CE2-8E7F-D575D29EC2E3}" type="datetimeFigureOut">
              <a:rPr lang="en-GB" smtClean="0"/>
              <a:t>26/06/2018</a:t>
            </a:fld>
            <a:endParaRPr lang="en-GB"/>
          </a:p>
        </p:txBody>
      </p:sp>
      <p:sp>
        <p:nvSpPr>
          <p:cNvPr id="8" name="Footer Placeholder 7">
            <a:extLst>
              <a:ext uri="{FF2B5EF4-FFF2-40B4-BE49-F238E27FC236}">
                <a16:creationId xmlns:a16="http://schemas.microsoft.com/office/drawing/2014/main" xmlns="" id="{7F6FFB67-9E9B-4C5B-B14C-542B12963E0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5A5C2240-6B25-4A62-AB3F-03E8E0091B25}"/>
              </a:ext>
            </a:extLst>
          </p:cNvPr>
          <p:cNvSpPr>
            <a:spLocks noGrp="1"/>
          </p:cNvSpPr>
          <p:nvPr>
            <p:ph type="sldNum" sz="quarter" idx="12"/>
          </p:nvPr>
        </p:nvSpPr>
        <p:spPr/>
        <p:txBody>
          <a:bodyPr/>
          <a:lstStyle/>
          <a:p>
            <a:fld id="{478E4076-4795-4350-8328-22F12C55CF01}" type="slidenum">
              <a:rPr lang="en-GB" smtClean="0"/>
              <a:t>‹#›</a:t>
            </a:fld>
            <a:endParaRPr lang="en-GB"/>
          </a:p>
        </p:txBody>
      </p:sp>
    </p:spTree>
    <p:extLst>
      <p:ext uri="{BB962C8B-B14F-4D97-AF65-F5344CB8AC3E}">
        <p14:creationId xmlns:p14="http://schemas.microsoft.com/office/powerpoint/2010/main" val="3072445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7B8B3F-B98B-4357-A5D5-4E423ADA3E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97596ED0-30C7-44FB-8E0E-AC26D1E14D35}"/>
              </a:ext>
            </a:extLst>
          </p:cNvPr>
          <p:cNvSpPr>
            <a:spLocks noGrp="1"/>
          </p:cNvSpPr>
          <p:nvPr>
            <p:ph type="dt" sz="half" idx="10"/>
          </p:nvPr>
        </p:nvSpPr>
        <p:spPr/>
        <p:txBody>
          <a:bodyPr/>
          <a:lstStyle/>
          <a:p>
            <a:fld id="{7A61D1E3-407D-4CE2-8E7F-D575D29EC2E3}" type="datetimeFigureOut">
              <a:rPr lang="en-GB" smtClean="0"/>
              <a:t>26/06/2018</a:t>
            </a:fld>
            <a:endParaRPr lang="en-GB"/>
          </a:p>
        </p:txBody>
      </p:sp>
      <p:sp>
        <p:nvSpPr>
          <p:cNvPr id="4" name="Footer Placeholder 3">
            <a:extLst>
              <a:ext uri="{FF2B5EF4-FFF2-40B4-BE49-F238E27FC236}">
                <a16:creationId xmlns:a16="http://schemas.microsoft.com/office/drawing/2014/main" xmlns="" id="{3EF1D0E9-87BB-4F32-9516-D68AEF2E7A6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A61E7684-EADD-41A7-BC00-0C4594D0AC72}"/>
              </a:ext>
            </a:extLst>
          </p:cNvPr>
          <p:cNvSpPr>
            <a:spLocks noGrp="1"/>
          </p:cNvSpPr>
          <p:nvPr>
            <p:ph type="sldNum" sz="quarter" idx="12"/>
          </p:nvPr>
        </p:nvSpPr>
        <p:spPr/>
        <p:txBody>
          <a:bodyPr/>
          <a:lstStyle/>
          <a:p>
            <a:fld id="{478E4076-4795-4350-8328-22F12C55CF01}" type="slidenum">
              <a:rPr lang="en-GB" smtClean="0"/>
              <a:t>‹#›</a:t>
            </a:fld>
            <a:endParaRPr lang="en-GB"/>
          </a:p>
        </p:txBody>
      </p:sp>
    </p:spTree>
    <p:extLst>
      <p:ext uri="{BB962C8B-B14F-4D97-AF65-F5344CB8AC3E}">
        <p14:creationId xmlns:p14="http://schemas.microsoft.com/office/powerpoint/2010/main" val="306783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698C833-FDC3-4F7C-A2DA-F47A654B9B0B}"/>
              </a:ext>
            </a:extLst>
          </p:cNvPr>
          <p:cNvSpPr>
            <a:spLocks noGrp="1"/>
          </p:cNvSpPr>
          <p:nvPr>
            <p:ph type="dt" sz="half" idx="10"/>
          </p:nvPr>
        </p:nvSpPr>
        <p:spPr/>
        <p:txBody>
          <a:bodyPr/>
          <a:lstStyle/>
          <a:p>
            <a:fld id="{7A61D1E3-407D-4CE2-8E7F-D575D29EC2E3}" type="datetimeFigureOut">
              <a:rPr lang="en-GB" smtClean="0"/>
              <a:t>26/06/2018</a:t>
            </a:fld>
            <a:endParaRPr lang="en-GB"/>
          </a:p>
        </p:txBody>
      </p:sp>
      <p:sp>
        <p:nvSpPr>
          <p:cNvPr id="3" name="Footer Placeholder 2">
            <a:extLst>
              <a:ext uri="{FF2B5EF4-FFF2-40B4-BE49-F238E27FC236}">
                <a16:creationId xmlns:a16="http://schemas.microsoft.com/office/drawing/2014/main" xmlns="" id="{1707AD08-8230-44E5-AA0D-84D649DFC33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132ABE7B-7FDF-4AFA-8F18-CDB9CDA09403}"/>
              </a:ext>
            </a:extLst>
          </p:cNvPr>
          <p:cNvSpPr>
            <a:spLocks noGrp="1"/>
          </p:cNvSpPr>
          <p:nvPr>
            <p:ph type="sldNum" sz="quarter" idx="12"/>
          </p:nvPr>
        </p:nvSpPr>
        <p:spPr/>
        <p:txBody>
          <a:bodyPr/>
          <a:lstStyle/>
          <a:p>
            <a:fld id="{478E4076-4795-4350-8328-22F12C55CF01}" type="slidenum">
              <a:rPr lang="en-GB" smtClean="0"/>
              <a:t>‹#›</a:t>
            </a:fld>
            <a:endParaRPr lang="en-GB"/>
          </a:p>
        </p:txBody>
      </p:sp>
    </p:spTree>
    <p:extLst>
      <p:ext uri="{BB962C8B-B14F-4D97-AF65-F5344CB8AC3E}">
        <p14:creationId xmlns:p14="http://schemas.microsoft.com/office/powerpoint/2010/main" val="352282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9002E5-9B31-4341-972F-A16A40DB33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8EC5C5E-E233-4D5B-8CCD-DAA9B89A54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E58ADBE2-1B8B-45B2-8583-9D31686CD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0A9C38C-C316-48D7-8725-386C44BF18E3}"/>
              </a:ext>
            </a:extLst>
          </p:cNvPr>
          <p:cNvSpPr>
            <a:spLocks noGrp="1"/>
          </p:cNvSpPr>
          <p:nvPr>
            <p:ph type="dt" sz="half" idx="10"/>
          </p:nvPr>
        </p:nvSpPr>
        <p:spPr/>
        <p:txBody>
          <a:bodyPr/>
          <a:lstStyle/>
          <a:p>
            <a:fld id="{7A61D1E3-407D-4CE2-8E7F-D575D29EC2E3}" type="datetimeFigureOut">
              <a:rPr lang="en-GB" smtClean="0"/>
              <a:t>26/06/2018</a:t>
            </a:fld>
            <a:endParaRPr lang="en-GB"/>
          </a:p>
        </p:txBody>
      </p:sp>
      <p:sp>
        <p:nvSpPr>
          <p:cNvPr id="6" name="Footer Placeholder 5">
            <a:extLst>
              <a:ext uri="{FF2B5EF4-FFF2-40B4-BE49-F238E27FC236}">
                <a16:creationId xmlns:a16="http://schemas.microsoft.com/office/drawing/2014/main" xmlns="" id="{D993CE99-5C6F-4A35-89D5-1CD1672658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012A49D-CC2C-47C8-B6E6-205077B95D93}"/>
              </a:ext>
            </a:extLst>
          </p:cNvPr>
          <p:cNvSpPr>
            <a:spLocks noGrp="1"/>
          </p:cNvSpPr>
          <p:nvPr>
            <p:ph type="sldNum" sz="quarter" idx="12"/>
          </p:nvPr>
        </p:nvSpPr>
        <p:spPr/>
        <p:txBody>
          <a:bodyPr/>
          <a:lstStyle/>
          <a:p>
            <a:fld id="{478E4076-4795-4350-8328-22F12C55CF01}" type="slidenum">
              <a:rPr lang="en-GB" smtClean="0"/>
              <a:t>‹#›</a:t>
            </a:fld>
            <a:endParaRPr lang="en-GB"/>
          </a:p>
        </p:txBody>
      </p:sp>
    </p:spTree>
    <p:extLst>
      <p:ext uri="{BB962C8B-B14F-4D97-AF65-F5344CB8AC3E}">
        <p14:creationId xmlns:p14="http://schemas.microsoft.com/office/powerpoint/2010/main" val="37388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3CFF5D-E046-445A-82E6-702B2A900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63DA871D-67B6-4F05-8FAF-84AD754F0F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CA7402B6-8638-4485-BA11-7B6527639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75F0CFC-389C-4A1C-8E8E-A6B0F7E6E7F8}"/>
              </a:ext>
            </a:extLst>
          </p:cNvPr>
          <p:cNvSpPr>
            <a:spLocks noGrp="1"/>
          </p:cNvSpPr>
          <p:nvPr>
            <p:ph type="dt" sz="half" idx="10"/>
          </p:nvPr>
        </p:nvSpPr>
        <p:spPr/>
        <p:txBody>
          <a:bodyPr/>
          <a:lstStyle/>
          <a:p>
            <a:fld id="{7A61D1E3-407D-4CE2-8E7F-D575D29EC2E3}" type="datetimeFigureOut">
              <a:rPr lang="en-GB" smtClean="0"/>
              <a:t>26/06/2018</a:t>
            </a:fld>
            <a:endParaRPr lang="en-GB"/>
          </a:p>
        </p:txBody>
      </p:sp>
      <p:sp>
        <p:nvSpPr>
          <p:cNvPr id="6" name="Footer Placeholder 5">
            <a:extLst>
              <a:ext uri="{FF2B5EF4-FFF2-40B4-BE49-F238E27FC236}">
                <a16:creationId xmlns:a16="http://schemas.microsoft.com/office/drawing/2014/main" xmlns="" id="{2BE96ECA-819F-4259-90A0-F45AAA124E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DD436D9-3F84-4867-AE6F-B18159FFF0C6}"/>
              </a:ext>
            </a:extLst>
          </p:cNvPr>
          <p:cNvSpPr>
            <a:spLocks noGrp="1"/>
          </p:cNvSpPr>
          <p:nvPr>
            <p:ph type="sldNum" sz="quarter" idx="12"/>
          </p:nvPr>
        </p:nvSpPr>
        <p:spPr/>
        <p:txBody>
          <a:bodyPr/>
          <a:lstStyle/>
          <a:p>
            <a:fld id="{478E4076-4795-4350-8328-22F12C55CF01}" type="slidenum">
              <a:rPr lang="en-GB" smtClean="0"/>
              <a:t>‹#›</a:t>
            </a:fld>
            <a:endParaRPr lang="en-GB"/>
          </a:p>
        </p:txBody>
      </p:sp>
    </p:spTree>
    <p:extLst>
      <p:ext uri="{BB962C8B-B14F-4D97-AF65-F5344CB8AC3E}">
        <p14:creationId xmlns:p14="http://schemas.microsoft.com/office/powerpoint/2010/main" val="443835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184E63B-1E2F-4BAF-AE4E-E8C1994E05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9F6B350-8D94-4EA3-ACD0-0EE4F26394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C2791DD-706A-4F46-A0E0-800744366B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1D1E3-407D-4CE2-8E7F-D575D29EC2E3}" type="datetimeFigureOut">
              <a:rPr lang="en-GB" smtClean="0"/>
              <a:t>26/06/2018</a:t>
            </a:fld>
            <a:endParaRPr lang="en-GB"/>
          </a:p>
        </p:txBody>
      </p:sp>
      <p:sp>
        <p:nvSpPr>
          <p:cNvPr id="5" name="Footer Placeholder 4">
            <a:extLst>
              <a:ext uri="{FF2B5EF4-FFF2-40B4-BE49-F238E27FC236}">
                <a16:creationId xmlns:a16="http://schemas.microsoft.com/office/drawing/2014/main" xmlns="" id="{82417B34-4A09-4345-A0C6-312A4406E8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F77357D7-7AA9-4309-93BF-F5B8396F4A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E4076-4795-4350-8328-22F12C55CF01}" type="slidenum">
              <a:rPr lang="en-GB" smtClean="0"/>
              <a:t>‹#›</a:t>
            </a:fld>
            <a:endParaRPr lang="en-GB"/>
          </a:p>
        </p:txBody>
      </p:sp>
    </p:spTree>
    <p:extLst>
      <p:ext uri="{BB962C8B-B14F-4D97-AF65-F5344CB8AC3E}">
        <p14:creationId xmlns:p14="http://schemas.microsoft.com/office/powerpoint/2010/main" val="2894436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annah.brunning@ons.gov.uk"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catherine.bremner@ons.gov.uk"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tytuł 4"/>
          <p:cNvSpPr>
            <a:spLocks noGrp="1"/>
          </p:cNvSpPr>
          <p:nvPr>
            <p:ph type="subTitle" idx="1"/>
          </p:nvPr>
        </p:nvSpPr>
        <p:spPr/>
        <p:txBody>
          <a:bodyPr/>
          <a:lstStyle/>
          <a:p>
            <a:r>
              <a:rPr lang="en-GB" dirty="0"/>
              <a:t>Catherine Bremner, Office for National Statistics, </a:t>
            </a:r>
            <a:r>
              <a:rPr lang="en-GB" u="sng" dirty="0">
                <a:solidFill>
                  <a:srgbClr val="0070C0"/>
                </a:solidFill>
              </a:rPr>
              <a:t>catherine.bremner</a:t>
            </a:r>
            <a:r>
              <a:rPr lang="en-GB" dirty="0">
                <a:hlinkClick r:id="rId3"/>
              </a:rPr>
              <a:t>@ons.gov.uk</a:t>
            </a:r>
            <a:r>
              <a:rPr lang="en-GB" dirty="0"/>
              <a:t>  </a:t>
            </a:r>
            <a:endParaRPr lang="pl-PL" dirty="0"/>
          </a:p>
        </p:txBody>
      </p:sp>
      <p:sp>
        <p:nvSpPr>
          <p:cNvPr id="4" name="Tytuł 3"/>
          <p:cNvSpPr>
            <a:spLocks noGrp="1"/>
          </p:cNvSpPr>
          <p:nvPr>
            <p:ph type="title"/>
          </p:nvPr>
        </p:nvSpPr>
        <p:spPr/>
        <p:txBody>
          <a:bodyPr/>
          <a:lstStyle/>
          <a:p>
            <a:r>
              <a:rPr lang="en-US" b="1" dirty="0"/>
              <a:t>    Engaging with users to improve quality</a:t>
            </a:r>
            <a:r>
              <a:rPr lang="en-GB" dirty="0"/>
              <a:t/>
            </a:r>
            <a:br>
              <a:rPr lang="en-GB" dirty="0"/>
            </a:br>
            <a:r>
              <a:rPr lang="en-GB" dirty="0"/>
              <a:t/>
            </a:r>
            <a:br>
              <a:rPr lang="en-GB" dirty="0"/>
            </a:br>
            <a:endParaRPr lang="pl-PL" dirty="0"/>
          </a:p>
        </p:txBody>
      </p:sp>
      <p:sp>
        <p:nvSpPr>
          <p:cNvPr id="6" name="Symbol zastępczy tekstu 5"/>
          <p:cNvSpPr>
            <a:spLocks noGrp="1"/>
          </p:cNvSpPr>
          <p:nvPr>
            <p:ph type="body" sz="quarter" idx="10"/>
          </p:nvPr>
        </p:nvSpPr>
        <p:spPr>
          <a:xfrm>
            <a:off x="2209801" y="5560483"/>
            <a:ext cx="2655277" cy="484722"/>
          </a:xfrm>
        </p:spPr>
        <p:txBody>
          <a:bodyPr/>
          <a:lstStyle/>
          <a:p>
            <a:r>
              <a:rPr lang="en-GB" dirty="0"/>
              <a:t>Wednesday 27th June 2018 </a:t>
            </a:r>
            <a:endParaRPr lang="pl-PL" dirty="0"/>
          </a:p>
        </p:txBody>
      </p:sp>
      <p:sp>
        <p:nvSpPr>
          <p:cNvPr id="7" name="Symbol zastępczy tekstu 6"/>
          <p:cNvSpPr>
            <a:spLocks noGrp="1"/>
          </p:cNvSpPr>
          <p:nvPr>
            <p:ph type="body" sz="quarter" idx="11"/>
          </p:nvPr>
        </p:nvSpPr>
        <p:spPr/>
        <p:txBody>
          <a:bodyPr/>
          <a:lstStyle/>
          <a:p>
            <a:r>
              <a:rPr lang="en-GB" dirty="0"/>
              <a:t>Speed Talk Session 5</a:t>
            </a:r>
            <a:endParaRPr lang="pl-PL" dirty="0"/>
          </a:p>
        </p:txBody>
      </p:sp>
    </p:spTree>
    <p:extLst>
      <p:ext uri="{BB962C8B-B14F-4D97-AF65-F5344CB8AC3E}">
        <p14:creationId xmlns:p14="http://schemas.microsoft.com/office/powerpoint/2010/main" val="2502542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52650" y="167975"/>
            <a:ext cx="7886700" cy="688368"/>
          </a:xfrm>
        </p:spPr>
        <p:txBody>
          <a:bodyPr>
            <a:normAutofit fontScale="90000"/>
          </a:bodyPr>
          <a:lstStyle/>
          <a:p>
            <a:r>
              <a:rPr lang="en-GB" b="1" dirty="0"/>
              <a:t>Why is user consultation important?</a:t>
            </a:r>
            <a:endParaRPr lang="pl-PL" b="1" dirty="0"/>
          </a:p>
        </p:txBody>
      </p:sp>
      <p:sp>
        <p:nvSpPr>
          <p:cNvPr id="3" name="Symbol zastępczy zawartości 2"/>
          <p:cNvSpPr>
            <a:spLocks noGrp="1"/>
          </p:cNvSpPr>
          <p:nvPr>
            <p:ph idx="1"/>
          </p:nvPr>
        </p:nvSpPr>
        <p:spPr>
          <a:xfrm>
            <a:off x="2152650" y="856343"/>
            <a:ext cx="7886700" cy="5297714"/>
          </a:xfrm>
        </p:spPr>
        <p:txBody>
          <a:bodyPr>
            <a:normAutofit/>
          </a:bodyPr>
          <a:lstStyle/>
          <a:p>
            <a:pPr marL="0" indent="0">
              <a:buNone/>
            </a:pPr>
            <a:endParaRPr lang="en-GB" dirty="0"/>
          </a:p>
          <a:p>
            <a:pPr marL="0" indent="0">
              <a:buNone/>
            </a:pPr>
            <a:endParaRPr lang="en-GB" dirty="0"/>
          </a:p>
          <a:p>
            <a:pPr marL="0" indent="0">
              <a:buNone/>
            </a:pPr>
            <a:endParaRPr lang="en-US" dirty="0"/>
          </a:p>
          <a:p>
            <a:pPr marL="0" indent="0">
              <a:buNone/>
            </a:pPr>
            <a:r>
              <a:rPr lang="en-US" sz="2400" dirty="0"/>
              <a:t>Speaking to users is critical in order to improve quality in our outputs, this allows us to have a clear understanding of both the data we publish and our user’s needs.</a:t>
            </a:r>
            <a:endParaRPr lang="pl-PL" sz="2400" dirty="0"/>
          </a:p>
        </p:txBody>
      </p:sp>
    </p:spTree>
    <p:extLst>
      <p:ext uri="{BB962C8B-B14F-4D97-AF65-F5344CB8AC3E}">
        <p14:creationId xmlns:p14="http://schemas.microsoft.com/office/powerpoint/2010/main" val="53959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94A1B7-5610-4EC7-90ED-237DDD18694A}"/>
              </a:ext>
            </a:extLst>
          </p:cNvPr>
          <p:cNvSpPr>
            <a:spLocks noGrp="1"/>
          </p:cNvSpPr>
          <p:nvPr>
            <p:ph type="title"/>
          </p:nvPr>
        </p:nvSpPr>
        <p:spPr/>
        <p:txBody>
          <a:bodyPr/>
          <a:lstStyle/>
          <a:p>
            <a:r>
              <a:rPr lang="en-GB" b="1" dirty="0"/>
              <a:t>User review on survey compliance data</a:t>
            </a:r>
          </a:p>
        </p:txBody>
      </p:sp>
      <p:sp>
        <p:nvSpPr>
          <p:cNvPr id="3" name="Content Placeholder 2">
            <a:extLst>
              <a:ext uri="{FF2B5EF4-FFF2-40B4-BE49-F238E27FC236}">
                <a16:creationId xmlns:a16="http://schemas.microsoft.com/office/drawing/2014/main" xmlns="" id="{F77CCFD1-D529-456C-A0A3-3D878B560A6B}"/>
              </a:ext>
            </a:extLst>
          </p:cNvPr>
          <p:cNvSpPr>
            <a:spLocks noGrp="1"/>
          </p:cNvSpPr>
          <p:nvPr>
            <p:ph idx="1"/>
          </p:nvPr>
        </p:nvSpPr>
        <p:spPr/>
        <p:txBody>
          <a:bodyPr>
            <a:normAutofit fontScale="92500" lnSpcReduction="20000"/>
          </a:bodyPr>
          <a:lstStyle/>
          <a:p>
            <a:pPr marL="0" indent="0">
              <a:buNone/>
            </a:pPr>
            <a:r>
              <a:rPr lang="en-GB" dirty="0"/>
              <a:t>We consulted with users to find out:</a:t>
            </a:r>
          </a:p>
          <a:p>
            <a:endParaRPr lang="en-GB" dirty="0"/>
          </a:p>
          <a:p>
            <a:r>
              <a:rPr lang="en-GB" dirty="0"/>
              <a:t>Who uses survey compliance data?</a:t>
            </a:r>
          </a:p>
          <a:p>
            <a:r>
              <a:rPr lang="en-GB" dirty="0"/>
              <a:t>What do they use the data for?</a:t>
            </a:r>
          </a:p>
          <a:p>
            <a:endParaRPr lang="en-GB" dirty="0"/>
          </a:p>
          <a:p>
            <a:endParaRPr lang="en-GB" dirty="0"/>
          </a:p>
          <a:p>
            <a:pPr marL="0" indent="0">
              <a:buNone/>
            </a:pPr>
            <a:r>
              <a:rPr lang="en-GB" dirty="0"/>
              <a:t>We explored:</a:t>
            </a:r>
          </a:p>
          <a:p>
            <a:r>
              <a:rPr lang="en-GB" dirty="0"/>
              <a:t>Web metric</a:t>
            </a:r>
          </a:p>
          <a:p>
            <a:r>
              <a:rPr lang="en-GB" dirty="0"/>
              <a:t>Focus group</a:t>
            </a:r>
          </a:p>
          <a:p>
            <a:r>
              <a:rPr lang="en-GB" dirty="0"/>
              <a:t>Individual meetings </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796013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6A5A6B-9D31-4FFA-A13B-FE0FB6948EBA}"/>
              </a:ext>
            </a:extLst>
          </p:cNvPr>
          <p:cNvSpPr>
            <a:spLocks noGrp="1"/>
          </p:cNvSpPr>
          <p:nvPr>
            <p:ph type="title"/>
          </p:nvPr>
        </p:nvSpPr>
        <p:spPr>
          <a:xfrm>
            <a:off x="2152651" y="365126"/>
            <a:ext cx="7886700" cy="1325563"/>
          </a:xfrm>
        </p:spPr>
        <p:txBody>
          <a:bodyPr>
            <a:normAutofit/>
          </a:bodyPr>
          <a:lstStyle/>
          <a:p>
            <a:endParaRPr lang="en-GB" dirty="0"/>
          </a:p>
        </p:txBody>
      </p:sp>
      <p:sp>
        <p:nvSpPr>
          <p:cNvPr id="3" name="Content Placeholder 2">
            <a:extLst>
              <a:ext uri="{FF2B5EF4-FFF2-40B4-BE49-F238E27FC236}">
                <a16:creationId xmlns:a16="http://schemas.microsoft.com/office/drawing/2014/main" xmlns="" id="{AAA3A291-F961-4B04-9772-712FD875BD7E}"/>
              </a:ext>
            </a:extLst>
          </p:cNvPr>
          <p:cNvSpPr>
            <a:spLocks noGrp="1"/>
          </p:cNvSpPr>
          <p:nvPr>
            <p:ph idx="1"/>
          </p:nvPr>
        </p:nvSpPr>
        <p:spPr>
          <a:xfrm>
            <a:off x="2152650" y="1825625"/>
            <a:ext cx="7886700" cy="4351338"/>
          </a:xfrm>
        </p:spPr>
        <p:txBody>
          <a:bodyPr>
            <a:normAutofit/>
          </a:bodyPr>
          <a:lstStyle/>
          <a:p>
            <a:pPr marL="0" indent="0">
              <a:buNone/>
            </a:pPr>
            <a:endParaRPr lang="en-GB" sz="1700" dirty="0"/>
          </a:p>
          <a:p>
            <a:pPr marL="0" indent="0">
              <a:buNone/>
            </a:pPr>
            <a:endParaRPr lang="en-GB" sz="1700" dirty="0"/>
          </a:p>
          <a:p>
            <a:pPr marL="0" indent="0">
              <a:buNone/>
            </a:pPr>
            <a:endParaRPr lang="en-GB" sz="1700" dirty="0"/>
          </a:p>
          <a:p>
            <a:pPr marL="0" indent="0">
              <a:buNone/>
            </a:pPr>
            <a:endParaRPr lang="en-GB" sz="1700" dirty="0"/>
          </a:p>
          <a:p>
            <a:pPr marL="0" indent="0">
              <a:buNone/>
            </a:pPr>
            <a:r>
              <a:rPr lang="en-GB" sz="4000" dirty="0"/>
              <a:t>		Next Steps??</a:t>
            </a:r>
          </a:p>
        </p:txBody>
      </p:sp>
    </p:spTree>
    <p:extLst>
      <p:ext uri="{BB962C8B-B14F-4D97-AF65-F5344CB8AC3E}">
        <p14:creationId xmlns:p14="http://schemas.microsoft.com/office/powerpoint/2010/main" val="595895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en-GB" dirty="0"/>
              <a:t/>
            </a:r>
            <a:br>
              <a:rPr lang="en-GB" dirty="0"/>
            </a:br>
            <a:endParaRPr lang="pl-PL" dirty="0"/>
          </a:p>
        </p:txBody>
      </p:sp>
      <p:sp>
        <p:nvSpPr>
          <p:cNvPr id="5" name="Podtytuł 4"/>
          <p:cNvSpPr>
            <a:spLocks noGrp="1"/>
          </p:cNvSpPr>
          <p:nvPr>
            <p:ph type="subTitle" idx="1"/>
          </p:nvPr>
        </p:nvSpPr>
        <p:spPr/>
        <p:txBody>
          <a:bodyPr/>
          <a:lstStyle/>
          <a:p>
            <a:r>
              <a:rPr lang="en-GB" dirty="0"/>
              <a:t>Catherine Bremner, Office for National Statistics</a:t>
            </a:r>
          </a:p>
          <a:p>
            <a:r>
              <a:rPr lang="en-GB" dirty="0">
                <a:hlinkClick r:id="rId3"/>
              </a:rPr>
              <a:t>catherine.bremner@ons.gov.uk</a:t>
            </a:r>
            <a:endParaRPr lang="en-GB" dirty="0"/>
          </a:p>
          <a:p>
            <a:endParaRPr lang="pl-PL" dirty="0"/>
          </a:p>
        </p:txBody>
      </p:sp>
      <p:sp>
        <p:nvSpPr>
          <p:cNvPr id="6" name="Symbol zastępczy tekstu 5"/>
          <p:cNvSpPr>
            <a:spLocks noGrp="1"/>
          </p:cNvSpPr>
          <p:nvPr>
            <p:ph type="body" sz="quarter" idx="10"/>
          </p:nvPr>
        </p:nvSpPr>
        <p:spPr/>
        <p:txBody>
          <a:bodyPr/>
          <a:lstStyle/>
          <a:p>
            <a:endParaRPr lang="pl-PL" dirty="0"/>
          </a:p>
        </p:txBody>
      </p:sp>
    </p:spTree>
    <p:extLst>
      <p:ext uri="{BB962C8B-B14F-4D97-AF65-F5344CB8AC3E}">
        <p14:creationId xmlns:p14="http://schemas.microsoft.com/office/powerpoint/2010/main" val="1151959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666</Words>
  <Application>Microsoft Office PowerPoint</Application>
  <PresentationFormat>Panoramiczny</PresentationFormat>
  <Paragraphs>57</Paragraphs>
  <Slides>5</Slides>
  <Notes>5</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vt:i4>
      </vt:variant>
    </vt:vector>
  </HeadingPairs>
  <TitlesOfParts>
    <vt:vector size="9" baseType="lpstr">
      <vt:lpstr>Arial</vt:lpstr>
      <vt:lpstr>Calibri</vt:lpstr>
      <vt:lpstr>Calibri Light</vt:lpstr>
      <vt:lpstr>Office Theme</vt:lpstr>
      <vt:lpstr>    Engaging with users to improve quality  </vt:lpstr>
      <vt:lpstr>Why is user consultation important?</vt:lpstr>
      <vt:lpstr>User review on survey compliance data</vt:lpstr>
      <vt:lpstr>Prezentacja programu PowerPoint</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with users to improve quality</dc:title>
  <dc:creator>Bremner, Catherine</dc:creator>
  <cp:lastModifiedBy>Kowacka Anna</cp:lastModifiedBy>
  <cp:revision>2</cp:revision>
  <dcterms:created xsi:type="dcterms:W3CDTF">2018-06-19T10:32:46Z</dcterms:created>
  <dcterms:modified xsi:type="dcterms:W3CDTF">2018-06-26T05:59:26Z</dcterms:modified>
</cp:coreProperties>
</file>