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3" r:id="rId5"/>
    <p:sldId id="264" r:id="rId6"/>
    <p:sldId id="261" r:id="rId7"/>
    <p:sldId id="258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19.05.2018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atini@istat.it" TargetMode="External"/><Relationship Id="rId2" Type="http://schemas.openxmlformats.org/officeDocument/2006/relationships/hyperlink" Target="mailto:chianella@istat.i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rsorren@istat.it" TargetMode="External"/><Relationship Id="rId5" Type="http://schemas.openxmlformats.org/officeDocument/2006/relationships/hyperlink" Target="mailto:ematera@istat.it" TargetMode="External"/><Relationship Id="rId4" Type="http://schemas.openxmlformats.org/officeDocument/2006/relationships/hyperlink" Target="mailto:anlucare@istat.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latini@istat.it" TargetMode="External"/><Relationship Id="rId2" Type="http://schemas.openxmlformats.org/officeDocument/2006/relationships/hyperlink" Target="mailto:chianella@istat.it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mrsorren@istat.it" TargetMode="External"/><Relationship Id="rId5" Type="http://schemas.openxmlformats.org/officeDocument/2006/relationships/hyperlink" Target="mailto:ematera@istat.it" TargetMode="External"/><Relationship Id="rId4" Type="http://schemas.openxmlformats.org/officeDocument/2006/relationships/hyperlink" Target="mailto:anlucare@istat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3831772"/>
            <a:ext cx="7886700" cy="142604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Diego Chianella, ISTAT, </a:t>
            </a:r>
            <a:r>
              <a:rPr lang="it-IT" dirty="0" smtClean="0">
                <a:hlinkClick r:id="rId2"/>
              </a:rPr>
              <a:t>chianella@istat.it</a:t>
            </a:r>
            <a:endParaRPr lang="it-IT" dirty="0"/>
          </a:p>
          <a:p>
            <a:r>
              <a:rPr lang="it-IT" dirty="0"/>
              <a:t>Giuliano Latini, ISTAT, </a:t>
            </a:r>
            <a:r>
              <a:rPr lang="it-IT" dirty="0">
                <a:hlinkClick r:id="rId3"/>
              </a:rPr>
              <a:t>latini@istat.it</a:t>
            </a:r>
            <a:endParaRPr lang="it-IT" dirty="0"/>
          </a:p>
          <a:p>
            <a:r>
              <a:rPr lang="it-IT" dirty="0"/>
              <a:t>Annalisa Lucarelli, ISTAT, </a:t>
            </a:r>
            <a:r>
              <a:rPr lang="it-IT" dirty="0">
                <a:hlinkClick r:id="rId4"/>
              </a:rPr>
              <a:t>anlucare@istat.it</a:t>
            </a:r>
            <a:endParaRPr lang="it-IT" dirty="0"/>
          </a:p>
          <a:p>
            <a:r>
              <a:rPr lang="it-IT" dirty="0"/>
              <a:t>Emila Matera, ISTAT, </a:t>
            </a:r>
            <a:r>
              <a:rPr lang="it-IT" dirty="0">
                <a:hlinkClick r:id="rId5"/>
              </a:rPr>
              <a:t>ematera@istat.it</a:t>
            </a:r>
            <a:endParaRPr lang="it-IT" dirty="0"/>
          </a:p>
          <a:p>
            <a:r>
              <a:rPr lang="it-IT" dirty="0"/>
              <a:t>Marina Sorrentino, ISTAT, </a:t>
            </a:r>
            <a:r>
              <a:rPr lang="it-IT" dirty="0">
                <a:hlinkClick r:id="rId6"/>
              </a:rPr>
              <a:t>mrsorren@istat.it</a:t>
            </a:r>
            <a:endParaRPr lang="it-IT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5800" y="2278592"/>
            <a:ext cx="7886700" cy="1325563"/>
          </a:xfrm>
        </p:spPr>
        <p:txBody>
          <a:bodyPr/>
          <a:lstStyle/>
          <a:p>
            <a:r>
              <a:rPr lang="en-US" b="1" dirty="0"/>
              <a:t>45-day flash estimates of a PEEI: the Italian job vacancy rate – methods, revisions, cyclical properties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27 </a:t>
            </a:r>
            <a:r>
              <a:rPr lang="it-IT" dirty="0" err="1" smtClean="0"/>
              <a:t>June</a:t>
            </a:r>
            <a:r>
              <a:rPr lang="it-IT" smtClean="0"/>
              <a:t> 2018</a:t>
            </a:r>
            <a:endParaRPr lang="pl-PL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l-PL" dirty="0"/>
              <a:t>Speed Talk Session 04</a:t>
            </a:r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Italian</a:t>
            </a:r>
            <a:r>
              <a:rPr lang="it-IT" dirty="0" smtClean="0"/>
              <a:t> job </a:t>
            </a:r>
            <a:r>
              <a:rPr lang="it-IT" dirty="0" err="1" smtClean="0"/>
              <a:t>vacancy</a:t>
            </a:r>
            <a:r>
              <a:rPr lang="it-IT" dirty="0" smtClean="0"/>
              <a:t> rate (JVR) flash </a:t>
            </a:r>
            <a:r>
              <a:rPr lang="it-IT" dirty="0" err="1" smtClean="0"/>
              <a:t>estimates</a:t>
            </a:r>
            <a:r>
              <a:rPr lang="it-IT" dirty="0" smtClean="0"/>
              <a:t>:  procedure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Italian</a:t>
            </a:r>
            <a:r>
              <a:rPr lang="it-IT" sz="2400" dirty="0" smtClean="0"/>
              <a:t> JVR </a:t>
            </a:r>
            <a:r>
              <a:rPr lang="it-IT" sz="2400" dirty="0" err="1" smtClean="0"/>
              <a:t>estimates</a:t>
            </a:r>
            <a:r>
              <a:rPr lang="it-IT" sz="2400" dirty="0" smtClean="0"/>
              <a:t> are </a:t>
            </a:r>
            <a:r>
              <a:rPr lang="it-IT" sz="2400" dirty="0" err="1" smtClean="0"/>
              <a:t>produced</a:t>
            </a:r>
            <a:r>
              <a:rPr lang="it-IT" sz="2400" dirty="0" smtClean="0"/>
              <a:t> and </a:t>
            </a:r>
            <a:r>
              <a:rPr lang="it-IT" sz="2400" dirty="0" err="1" smtClean="0"/>
              <a:t>disseminated</a:t>
            </a:r>
            <a:endParaRPr lang="it-IT" sz="2400" dirty="0" smtClean="0"/>
          </a:p>
          <a:p>
            <a:pPr lvl="1"/>
            <a:r>
              <a:rPr lang="it-IT" sz="2000" dirty="0"/>
              <a:t>by 45 and 70 </a:t>
            </a:r>
            <a:r>
              <a:rPr lang="it-IT" sz="2000" dirty="0" err="1"/>
              <a:t>days</a:t>
            </a:r>
            <a:r>
              <a:rPr lang="it-IT" sz="2000" dirty="0"/>
              <a:t> </a:t>
            </a:r>
            <a:r>
              <a:rPr lang="it-IT" sz="2000" dirty="0" err="1"/>
              <a:t>after</a:t>
            </a:r>
            <a:r>
              <a:rPr lang="it-IT" sz="2000" dirty="0"/>
              <a:t> the end of the </a:t>
            </a:r>
            <a:r>
              <a:rPr lang="it-IT" sz="2000" dirty="0" err="1"/>
              <a:t>reference</a:t>
            </a:r>
            <a:r>
              <a:rPr lang="it-IT" sz="2000" dirty="0"/>
              <a:t> </a:t>
            </a:r>
            <a:r>
              <a:rPr lang="it-IT" sz="2000" dirty="0" err="1" smtClean="0"/>
              <a:t>quarter</a:t>
            </a:r>
            <a:endParaRPr lang="pl-PL" sz="2000" dirty="0"/>
          </a:p>
          <a:p>
            <a:pPr lvl="1"/>
            <a:r>
              <a:rPr lang="it-IT" sz="2000" dirty="0" smtClean="0"/>
              <a:t>in </a:t>
            </a:r>
            <a:r>
              <a:rPr lang="it-IT" sz="2000" dirty="0" err="1" smtClean="0"/>
              <a:t>coherence</a:t>
            </a:r>
            <a:r>
              <a:rPr lang="it-IT" sz="2000" dirty="0" smtClean="0"/>
              <a:t> with the </a:t>
            </a:r>
            <a:r>
              <a:rPr lang="it-IT" sz="2000" dirty="0" err="1" smtClean="0"/>
              <a:t>relevant</a:t>
            </a:r>
            <a:r>
              <a:rPr lang="it-IT" sz="2000" dirty="0" smtClean="0"/>
              <a:t> EU </a:t>
            </a:r>
            <a:r>
              <a:rPr lang="it-IT" sz="2000" dirty="0" err="1" smtClean="0"/>
              <a:t>Regulations</a:t>
            </a:r>
            <a:r>
              <a:rPr lang="it-IT" sz="2000" dirty="0" smtClean="0"/>
              <a:t>.</a:t>
            </a:r>
          </a:p>
          <a:p>
            <a:pPr lvl="1"/>
            <a:endParaRPr lang="it-IT" sz="2000" dirty="0" smtClean="0"/>
          </a:p>
          <a:p>
            <a:r>
              <a:rPr lang="it-IT" sz="2400" dirty="0" err="1" smtClean="0"/>
              <a:t>Sources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err="1" smtClean="0"/>
              <a:t>two</a:t>
            </a:r>
            <a:r>
              <a:rPr lang="it-IT" sz="2000" dirty="0" smtClean="0"/>
              <a:t> </a:t>
            </a:r>
            <a:r>
              <a:rPr lang="it-IT" sz="2000" dirty="0" err="1" smtClean="0"/>
              <a:t>direct</a:t>
            </a:r>
            <a:r>
              <a:rPr lang="it-IT" sz="2000" dirty="0" smtClean="0"/>
              <a:t> business </a:t>
            </a:r>
            <a:r>
              <a:rPr lang="it-IT" sz="2000" dirty="0" err="1" smtClean="0"/>
              <a:t>surveys</a:t>
            </a:r>
            <a:r>
              <a:rPr lang="it-IT" sz="2000" dirty="0" smtClean="0"/>
              <a:t> (10-499, 500+ </a:t>
            </a:r>
            <a:r>
              <a:rPr lang="it-IT" sz="2000" dirty="0" err="1" smtClean="0"/>
              <a:t>employees</a:t>
            </a:r>
            <a:r>
              <a:rPr lang="it-IT" sz="2000" dirty="0" smtClean="0"/>
              <a:t>)</a:t>
            </a:r>
          </a:p>
          <a:p>
            <a:pPr lvl="1"/>
            <a:r>
              <a:rPr lang="it-IT" sz="2000" dirty="0" err="1" smtClean="0"/>
              <a:t>admin</a:t>
            </a:r>
            <a:r>
              <a:rPr lang="it-IT" sz="2000" dirty="0" smtClean="0"/>
              <a:t> </a:t>
            </a:r>
            <a:r>
              <a:rPr lang="it-IT" sz="2000" dirty="0" err="1" smtClean="0"/>
              <a:t>based</a:t>
            </a:r>
            <a:r>
              <a:rPr lang="it-IT" sz="2000" dirty="0" smtClean="0"/>
              <a:t> source for E&amp;I and </a:t>
            </a:r>
            <a:r>
              <a:rPr lang="it-IT" sz="2000" dirty="0" err="1" smtClean="0"/>
              <a:t>calibration</a:t>
            </a:r>
            <a:r>
              <a:rPr lang="it-IT" sz="2000" dirty="0"/>
              <a:t>.</a:t>
            </a:r>
            <a:endParaRPr lang="it-IT" sz="2000" dirty="0" smtClean="0"/>
          </a:p>
          <a:p>
            <a:pPr lvl="1"/>
            <a:endParaRPr lang="it-IT" sz="2000" dirty="0" smtClean="0"/>
          </a:p>
          <a:p>
            <a:r>
              <a:rPr lang="it-IT" sz="2400" dirty="0" err="1" smtClean="0"/>
              <a:t>Differences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final</a:t>
            </a:r>
            <a:r>
              <a:rPr lang="it-IT" sz="2400" dirty="0" smtClean="0"/>
              <a:t> and flash </a:t>
            </a:r>
            <a:r>
              <a:rPr lang="it-IT" sz="2400" dirty="0" err="1" smtClean="0"/>
              <a:t>estimations</a:t>
            </a:r>
            <a:r>
              <a:rPr lang="it-IT" sz="2400" dirty="0" smtClean="0"/>
              <a:t>:</a:t>
            </a:r>
          </a:p>
          <a:p>
            <a:pPr lvl="1"/>
            <a:r>
              <a:rPr lang="it-IT" sz="2000" dirty="0" err="1" smtClean="0"/>
              <a:t>smaller</a:t>
            </a:r>
            <a:r>
              <a:rPr lang="it-IT" sz="2000" dirty="0" smtClean="0"/>
              <a:t> sets of </a:t>
            </a:r>
            <a:r>
              <a:rPr lang="it-IT" sz="2000" dirty="0" err="1" smtClean="0"/>
              <a:t>respondents</a:t>
            </a:r>
            <a:r>
              <a:rPr lang="it-IT" sz="2000" dirty="0" smtClean="0"/>
              <a:t> to </a:t>
            </a:r>
            <a:r>
              <a:rPr lang="it-IT" sz="2000" dirty="0" err="1" smtClean="0"/>
              <a:t>direct</a:t>
            </a:r>
            <a:r>
              <a:rPr lang="it-IT" sz="2000" dirty="0" smtClean="0"/>
              <a:t> </a:t>
            </a:r>
            <a:r>
              <a:rPr lang="it-IT" sz="2000" dirty="0" err="1" smtClean="0"/>
              <a:t>surveys</a:t>
            </a:r>
            <a:endParaRPr lang="it-IT" sz="2000" dirty="0" smtClean="0"/>
          </a:p>
          <a:p>
            <a:pPr lvl="1"/>
            <a:r>
              <a:rPr lang="it-IT" sz="2000" dirty="0" err="1" smtClean="0"/>
              <a:t>calibration</a:t>
            </a:r>
            <a:r>
              <a:rPr lang="it-IT" sz="2000" dirty="0" smtClean="0"/>
              <a:t> to </a:t>
            </a:r>
            <a:r>
              <a:rPr lang="it-IT" sz="2000" dirty="0" err="1" smtClean="0"/>
              <a:t>known</a:t>
            </a:r>
            <a:r>
              <a:rPr lang="it-IT" sz="2000" dirty="0" smtClean="0"/>
              <a:t> </a:t>
            </a:r>
            <a:r>
              <a:rPr lang="it-IT" sz="2000" dirty="0" err="1" smtClean="0"/>
              <a:t>totals</a:t>
            </a:r>
            <a:r>
              <a:rPr lang="it-IT" sz="2000" dirty="0" smtClean="0"/>
              <a:t> for (t-4) </a:t>
            </a:r>
            <a:r>
              <a:rPr lang="it-IT" sz="2000" dirty="0" err="1" smtClean="0"/>
              <a:t>rather</a:t>
            </a:r>
            <a:r>
              <a:rPr lang="it-IT" sz="2000" dirty="0" smtClean="0"/>
              <a:t> </a:t>
            </a:r>
            <a:r>
              <a:rPr lang="it-IT" sz="2000" dirty="0" err="1" smtClean="0"/>
              <a:t>than</a:t>
            </a:r>
            <a:r>
              <a:rPr lang="it-IT" sz="2000" dirty="0" smtClean="0"/>
              <a:t> t.</a:t>
            </a:r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comparison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flash and </a:t>
            </a:r>
            <a:r>
              <a:rPr lang="it-IT" dirty="0" err="1" smtClean="0"/>
              <a:t>final</a:t>
            </a:r>
            <a:r>
              <a:rPr lang="it-IT" dirty="0" smtClean="0"/>
              <a:t> JVR </a:t>
            </a:r>
            <a:r>
              <a:rPr lang="it-IT" dirty="0" err="1" smtClean="0"/>
              <a:t>estimates</a:t>
            </a:r>
            <a:endParaRPr lang="pl-PL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4063339"/>
              </p:ext>
            </p:extLst>
          </p:nvPr>
        </p:nvGraphicFramePr>
        <p:xfrm>
          <a:off x="1281793" y="1428752"/>
          <a:ext cx="6327322" cy="4147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963"/>
                <a:gridCol w="927363"/>
                <a:gridCol w="1028794"/>
                <a:gridCol w="1028794"/>
                <a:gridCol w="1159204"/>
                <a:gridCol w="1159204"/>
              </a:tblGrid>
              <a:tr h="2304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err="1">
                          <a:effectLst/>
                        </a:rPr>
                        <a:t>year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quarter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 err="1">
                          <a:effectLst/>
                        </a:rPr>
                        <a:t>Industry</a:t>
                      </a:r>
                      <a:r>
                        <a:rPr lang="it-IT" sz="1000" u="none" strike="noStrike" dirty="0">
                          <a:effectLst/>
                        </a:rPr>
                        <a:t> and </a:t>
                      </a:r>
                      <a:r>
                        <a:rPr lang="it-IT" sz="1000" u="none" strike="noStrike" dirty="0" err="1">
                          <a:effectLst/>
                        </a:rPr>
                        <a:t>services</a:t>
                      </a:r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7834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vacancy 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rate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(absolute)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vacancies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(%)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jobs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(%)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calibration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populations</a:t>
                      </a:r>
                      <a:br>
                        <a:rPr lang="it-IT" sz="1000" u="none" strike="noStrike">
                          <a:effectLst/>
                        </a:rPr>
                      </a:br>
                      <a:r>
                        <a:rPr lang="it-IT" sz="1000" u="none" strike="noStrike">
                          <a:effectLst/>
                        </a:rPr>
                        <a:t>(%)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2014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-1.48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-6.8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-1.89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1.7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-2.14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-3.00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2015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-9.5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-2.38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-5.9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-3.29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-3.2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-4.35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-9.5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-5.21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2016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-7.8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-2.5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-8.63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-13.1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-0.9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-7.58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-8.6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-7.88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-10.8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-2.1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-7.87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2017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1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-0.7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-6.20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2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-0.1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-6.3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-0.8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-6.38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3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-3.0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-1.8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-7.65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585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4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-10.0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>
                          <a:effectLst/>
                        </a:rPr>
                        <a:t>-1.6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-6.38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JV and </a:t>
            </a:r>
            <a:r>
              <a:rPr lang="it-IT" dirty="0" err="1" smtClean="0"/>
              <a:t>unemployment</a:t>
            </a:r>
            <a:r>
              <a:rPr lang="it-IT" dirty="0" smtClean="0"/>
              <a:t> </a:t>
            </a:r>
            <a:r>
              <a:rPr lang="it-IT" dirty="0" err="1" smtClean="0"/>
              <a:t>rates</a:t>
            </a:r>
            <a:r>
              <a:rPr lang="it-IT" dirty="0" smtClean="0"/>
              <a:t>: negative </a:t>
            </a:r>
            <a:r>
              <a:rPr lang="it-IT" dirty="0" err="1" smtClean="0"/>
              <a:t>correlation</a:t>
            </a:r>
            <a:r>
              <a:rPr lang="it-IT" dirty="0" smtClean="0"/>
              <a:t> and </a:t>
            </a:r>
            <a:r>
              <a:rPr lang="it-IT" dirty="0" err="1" smtClean="0"/>
              <a:t>lead</a:t>
            </a:r>
            <a:endParaRPr lang="pl-PL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76" y="1600200"/>
            <a:ext cx="6213183" cy="384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49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JVR and </a:t>
            </a:r>
            <a:r>
              <a:rPr lang="it-IT" dirty="0" err="1" smtClean="0"/>
              <a:t>jobs</a:t>
            </a:r>
            <a:r>
              <a:rPr lang="it-IT" dirty="0" smtClean="0"/>
              <a:t>: positive </a:t>
            </a:r>
            <a:r>
              <a:rPr lang="it-IT" dirty="0" err="1" smtClean="0"/>
              <a:t>correlation</a:t>
            </a:r>
            <a:r>
              <a:rPr lang="it-IT" dirty="0" smtClean="0"/>
              <a:t> and </a:t>
            </a:r>
            <a:r>
              <a:rPr lang="it-IT" dirty="0" err="1" smtClean="0"/>
              <a:t>lead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551453"/>
            <a:ext cx="6315453" cy="4109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Concluding</a:t>
            </a:r>
            <a:r>
              <a:rPr lang="it-IT" dirty="0" smtClean="0"/>
              <a:t> </a:t>
            </a:r>
            <a:r>
              <a:rPr lang="it-IT" dirty="0" err="1" smtClean="0"/>
              <a:t>remarks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2155371"/>
            <a:ext cx="7886700" cy="3974497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Revisions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flash and </a:t>
            </a:r>
            <a:r>
              <a:rPr lang="it-IT" sz="2400" dirty="0" err="1" smtClean="0"/>
              <a:t>final</a:t>
            </a:r>
            <a:r>
              <a:rPr lang="it-IT" sz="2400" dirty="0" smtClean="0"/>
              <a:t> JVR </a:t>
            </a:r>
            <a:r>
              <a:rPr lang="it-IT" sz="2400" dirty="0" err="1" smtClean="0"/>
              <a:t>estimates</a:t>
            </a:r>
            <a:r>
              <a:rPr lang="it-IT" sz="2400" dirty="0" smtClean="0"/>
              <a:t> are </a:t>
            </a:r>
            <a:r>
              <a:rPr lang="it-IT" sz="2400" dirty="0" err="1" smtClean="0"/>
              <a:t>mostly</a:t>
            </a:r>
            <a:r>
              <a:rPr lang="it-IT" sz="2400" dirty="0" smtClean="0"/>
              <a:t> zero.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Both</a:t>
            </a:r>
            <a:r>
              <a:rPr lang="it-IT" sz="2400" dirty="0" smtClean="0"/>
              <a:t> flash and </a:t>
            </a:r>
            <a:r>
              <a:rPr lang="it-IT" sz="2400" dirty="0" err="1" smtClean="0"/>
              <a:t>final</a:t>
            </a:r>
            <a:r>
              <a:rPr lang="it-IT" sz="2400" dirty="0" smtClean="0"/>
              <a:t> </a:t>
            </a:r>
            <a:r>
              <a:rPr lang="it-IT" sz="2400" dirty="0" err="1" smtClean="0"/>
              <a:t>estimates</a:t>
            </a:r>
            <a:r>
              <a:rPr lang="it-IT" sz="2400" dirty="0" smtClean="0"/>
              <a:t> show </a:t>
            </a:r>
            <a:r>
              <a:rPr lang="en-GB" sz="2400" dirty="0"/>
              <a:t>a good capability to describe and </a:t>
            </a:r>
            <a:r>
              <a:rPr lang="en-GB" sz="2400" dirty="0" smtClean="0"/>
              <a:t>anticipate </a:t>
            </a:r>
            <a:r>
              <a:rPr lang="en-GB" sz="2400" dirty="0"/>
              <a:t>labour market </a:t>
            </a:r>
            <a:r>
              <a:rPr lang="en-GB" sz="2400" dirty="0" smtClean="0"/>
              <a:t>dynamics.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210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45-day flash estimates of a PEEI: the Italian job vacancy rate – methods, revisions, cyclical properties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060371"/>
            <a:ext cx="7886700" cy="1476829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Diego Chianella, ISTAT, </a:t>
            </a:r>
            <a:r>
              <a:rPr lang="it-IT" dirty="0" smtClean="0">
                <a:hlinkClick r:id="rId2"/>
              </a:rPr>
              <a:t>chianella@istat.it</a:t>
            </a:r>
            <a:endParaRPr lang="it-IT" dirty="0"/>
          </a:p>
          <a:p>
            <a:r>
              <a:rPr lang="it-IT" dirty="0"/>
              <a:t>Giuliano Latini, ISTAT, </a:t>
            </a:r>
            <a:r>
              <a:rPr lang="it-IT" dirty="0">
                <a:hlinkClick r:id="rId3"/>
              </a:rPr>
              <a:t>latini@istat.it</a:t>
            </a:r>
            <a:endParaRPr lang="it-IT" dirty="0"/>
          </a:p>
          <a:p>
            <a:r>
              <a:rPr lang="it-IT" dirty="0"/>
              <a:t>Annalisa Lucarelli, ISTAT, </a:t>
            </a:r>
            <a:r>
              <a:rPr lang="it-IT" dirty="0">
                <a:hlinkClick r:id="rId4"/>
              </a:rPr>
              <a:t>anlucare@istat.it</a:t>
            </a:r>
            <a:endParaRPr lang="it-IT" dirty="0"/>
          </a:p>
          <a:p>
            <a:r>
              <a:rPr lang="it-IT" dirty="0"/>
              <a:t>Emila Matera, ISTAT, </a:t>
            </a:r>
            <a:r>
              <a:rPr lang="it-IT" dirty="0">
                <a:hlinkClick r:id="rId5"/>
              </a:rPr>
              <a:t>ematera@istat.it</a:t>
            </a:r>
            <a:endParaRPr lang="it-IT" dirty="0"/>
          </a:p>
          <a:p>
            <a:r>
              <a:rPr lang="it-IT" dirty="0"/>
              <a:t>Marina Sorrentino, ISTAT, </a:t>
            </a:r>
            <a:r>
              <a:rPr lang="it-IT" dirty="0">
                <a:hlinkClick r:id="rId6"/>
              </a:rPr>
              <a:t>mrsorren@istat.it</a:t>
            </a:r>
            <a:endParaRPr lang="it-IT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385</Words>
  <Application>Microsoft Office PowerPoint</Application>
  <PresentationFormat>Pokaz na ekranie (4:3)</PresentationFormat>
  <Paragraphs>124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45-day flash estimates of a PEEI: the Italian job vacancy rate – methods, revisions, cyclical properties</vt:lpstr>
      <vt:lpstr>The Italian job vacancy rate (JVR) flash estimates:  procedure</vt:lpstr>
      <vt:lpstr>A comparison between flash and final JVR estimates</vt:lpstr>
      <vt:lpstr>JV and unemployment rates: negative correlation and lead</vt:lpstr>
      <vt:lpstr>JVR and jobs: positive correlation and lead</vt:lpstr>
      <vt:lpstr>Concluding remarks</vt:lpstr>
      <vt:lpstr>45-day flash estimates of a PEEI: the Italian job vacancy rate – methods, revisions, cyclical properties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Cembruch-Nowakowski Mariusz</cp:lastModifiedBy>
  <cp:revision>54</cp:revision>
  <dcterms:created xsi:type="dcterms:W3CDTF">2018-02-27T07:40:59Z</dcterms:created>
  <dcterms:modified xsi:type="dcterms:W3CDTF">2018-05-19T09:55:15Z</dcterms:modified>
</cp:coreProperties>
</file>