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4" r:id="rId3"/>
    <p:sldId id="275" r:id="rId4"/>
    <p:sldId id="276" r:id="rId5"/>
    <p:sldId id="277" r:id="rId6"/>
    <p:sldId id="27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503" autoAdjust="0"/>
  </p:normalViewPr>
  <p:slideViewPr>
    <p:cSldViewPr>
      <p:cViewPr varScale="1">
        <p:scale>
          <a:sx n="51" d="100"/>
          <a:sy n="51" d="100"/>
        </p:scale>
        <p:origin x="-9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20EFF1-58EA-4FBE-BDC2-D6A836476B86}" type="datetimeFigureOut">
              <a:rPr lang="en-GB" smtClean="0"/>
              <a:t>24/05/2018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39DD3-E565-4782-91AD-8305346D7C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491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39DD3-E565-4782-91AD-8305346D7C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256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39DD3-E565-4782-91AD-8305346D7C8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320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39DD3-E565-4782-91AD-8305346D7C8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082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39DD3-E565-4782-91AD-8305346D7C8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913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FF7A7-D929-4BC7-B636-596523D9FB80}" type="datetimeFigureOut">
              <a:rPr lang="en-GB" smtClean="0"/>
              <a:t>24/05/2018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53E0-124F-4D47-8080-52D8E8068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733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FF7A7-D929-4BC7-B636-596523D9FB80}" type="datetimeFigureOut">
              <a:rPr lang="en-GB" smtClean="0"/>
              <a:t>24/05/2018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53E0-124F-4D47-8080-52D8E8068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832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FF7A7-D929-4BC7-B636-596523D9FB80}" type="datetimeFigureOut">
              <a:rPr lang="en-GB" smtClean="0"/>
              <a:t>24/05/2018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53E0-124F-4D47-8080-52D8E8068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332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FF7A7-D929-4BC7-B636-596523D9FB80}" type="datetimeFigureOut">
              <a:rPr lang="en-GB" smtClean="0"/>
              <a:t>24/05/2018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53E0-124F-4D47-8080-52D8E8068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944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FF7A7-D929-4BC7-B636-596523D9FB80}" type="datetimeFigureOut">
              <a:rPr lang="en-GB" smtClean="0"/>
              <a:t>24/05/2018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53E0-124F-4D47-8080-52D8E8068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87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FF7A7-D929-4BC7-B636-596523D9FB80}" type="datetimeFigureOut">
              <a:rPr lang="en-GB" smtClean="0"/>
              <a:t>24/05/2018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53E0-124F-4D47-8080-52D8E8068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302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FF7A7-D929-4BC7-B636-596523D9FB80}" type="datetimeFigureOut">
              <a:rPr lang="en-GB" smtClean="0"/>
              <a:t>24/05/2018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53E0-124F-4D47-8080-52D8E8068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757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FF7A7-D929-4BC7-B636-596523D9FB80}" type="datetimeFigureOut">
              <a:rPr lang="en-GB" smtClean="0"/>
              <a:t>24/05/2018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53E0-124F-4D47-8080-52D8E8068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656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FF7A7-D929-4BC7-B636-596523D9FB80}" type="datetimeFigureOut">
              <a:rPr lang="en-GB" smtClean="0"/>
              <a:t>24/05/2018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53E0-124F-4D47-8080-52D8E8068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278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FF7A7-D929-4BC7-B636-596523D9FB80}" type="datetimeFigureOut">
              <a:rPr lang="en-GB" smtClean="0"/>
              <a:t>24/05/2018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53E0-124F-4D47-8080-52D8E8068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721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FF7A7-D929-4BC7-B636-596523D9FB80}" type="datetimeFigureOut">
              <a:rPr lang="en-GB" smtClean="0"/>
              <a:t>24/05/2018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53E0-124F-4D47-8080-52D8E8068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815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FF7A7-D929-4BC7-B636-596523D9FB80}" type="datetimeFigureOut">
              <a:rPr lang="en-GB" smtClean="0"/>
              <a:t>24/05/2018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453E0-124F-4D47-8080-52D8E8068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828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16024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GB" dirty="0" smtClean="0"/>
              <a:t>But are those numbers correct?</a:t>
            </a:r>
            <a:br>
              <a:rPr lang="en-GB" dirty="0" smtClean="0"/>
            </a:b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3429000"/>
            <a:ext cx="7416824" cy="3024336"/>
          </a:xfrm>
        </p:spPr>
        <p:txBody>
          <a:bodyPr>
            <a:normAutofit fontScale="70000" lnSpcReduction="20000"/>
          </a:bodyPr>
          <a:lstStyle/>
          <a:p>
            <a:r>
              <a:rPr lang="en-GB" i="1" dirty="0" smtClean="0">
                <a:solidFill>
                  <a:schemeClr val="tx1"/>
                </a:solidFill>
              </a:rPr>
              <a:t>Remarks to the </a:t>
            </a:r>
            <a:r>
              <a:rPr lang="en-US" i="1" dirty="0" smtClean="0">
                <a:solidFill>
                  <a:schemeClr val="tx1"/>
                </a:solidFill>
              </a:rPr>
              <a:t>European </a:t>
            </a:r>
            <a:r>
              <a:rPr lang="en-US" i="1" dirty="0">
                <a:solidFill>
                  <a:schemeClr val="tx1"/>
                </a:solidFill>
              </a:rPr>
              <a:t>Conference on Quality in Official </a:t>
            </a:r>
            <a:r>
              <a:rPr lang="en-US" i="1" dirty="0" smtClean="0">
                <a:solidFill>
                  <a:schemeClr val="tx1"/>
                </a:solidFill>
              </a:rPr>
              <a:t>Statistics</a:t>
            </a:r>
          </a:p>
          <a:p>
            <a:r>
              <a:rPr lang="en-US" i="1" dirty="0" smtClean="0">
                <a:solidFill>
                  <a:schemeClr val="tx1"/>
                </a:solidFill>
              </a:rPr>
              <a:t>Krakow, June 2018</a:t>
            </a:r>
          </a:p>
          <a:p>
            <a:endParaRPr lang="en-US" i="1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Simon Scott, Counsellor, OECD Statistics and Data Directorate</a:t>
            </a:r>
          </a:p>
          <a:p>
            <a:endParaRPr lang="en-US" i="1" dirty="0" smtClean="0">
              <a:solidFill>
                <a:schemeClr val="tx1"/>
              </a:solidFill>
            </a:endParaRPr>
          </a:p>
          <a:p>
            <a:endParaRPr lang="en-US" i="1" dirty="0">
              <a:solidFill>
                <a:schemeClr val="tx1"/>
              </a:solidFill>
            </a:endParaRPr>
          </a:p>
          <a:p>
            <a:r>
              <a:rPr lang="en-US" sz="2200" i="1" dirty="0" smtClean="0">
                <a:solidFill>
                  <a:schemeClr val="tx1"/>
                </a:solidFill>
              </a:rPr>
              <a:t>Disclaimer: This presentation relates to a Conference Working Paper.  Neither it nor the paper  should </a:t>
            </a:r>
            <a:r>
              <a:rPr lang="en-US" sz="2200" i="1" dirty="0">
                <a:solidFill>
                  <a:schemeClr val="tx1"/>
                </a:solidFill>
              </a:rPr>
              <a:t>not be reported as representing the official views of the OECD or of </a:t>
            </a:r>
            <a:r>
              <a:rPr lang="en-US" sz="2200" i="1" dirty="0" smtClean="0">
                <a:solidFill>
                  <a:schemeClr val="tx1"/>
                </a:solidFill>
              </a:rPr>
              <a:t>its member </a:t>
            </a:r>
            <a:r>
              <a:rPr lang="en-US" sz="2200" i="1" dirty="0">
                <a:solidFill>
                  <a:schemeClr val="tx1"/>
                </a:solidFill>
              </a:rPr>
              <a:t>countries. The opinions expressed and arguments employed are those of the </a:t>
            </a:r>
            <a:r>
              <a:rPr lang="en-US" sz="2200" i="1" dirty="0" smtClean="0">
                <a:solidFill>
                  <a:schemeClr val="tx1"/>
                </a:solidFill>
              </a:rPr>
              <a:t>author.</a:t>
            </a:r>
          </a:p>
          <a:p>
            <a:endParaRPr lang="en-US" i="1" dirty="0" smtClean="0">
              <a:solidFill>
                <a:schemeClr val="tx1"/>
              </a:solidFill>
            </a:endParaRPr>
          </a:p>
          <a:p>
            <a:endParaRPr lang="en-GB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78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“Quality” in official statistics is </a:t>
            </a:r>
            <a:r>
              <a:rPr lang="en-GB" dirty="0" smtClean="0"/>
              <a:t>now…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2044823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GB" u="sng" dirty="0" smtClean="0"/>
              <a:t>Defined by processes</a:t>
            </a:r>
            <a:r>
              <a:rPr lang="en-GB" dirty="0" smtClean="0"/>
              <a:t>    OR</a:t>
            </a:r>
          </a:p>
          <a:p>
            <a:pPr marL="0" indent="0">
              <a:buNone/>
            </a:pPr>
            <a:r>
              <a:rPr lang="en-GB" sz="2000" i="1" dirty="0" smtClean="0"/>
              <a:t>- UN </a:t>
            </a:r>
            <a:r>
              <a:rPr lang="en-GB" sz="2000" b="1" i="1" dirty="0" smtClean="0"/>
              <a:t>Fundamental Principles</a:t>
            </a:r>
            <a:r>
              <a:rPr lang="en-GB" sz="2000" i="1" dirty="0" smtClean="0"/>
              <a:t>, </a:t>
            </a:r>
            <a:r>
              <a:rPr lang="en-GB" sz="2000" b="1" i="1" dirty="0" smtClean="0"/>
              <a:t>Codes of Practice</a:t>
            </a:r>
            <a:r>
              <a:rPr lang="en-GB" sz="2000" i="1" dirty="0" smtClean="0"/>
              <a:t> and </a:t>
            </a:r>
            <a:r>
              <a:rPr lang="en-GB" sz="2000" b="1" i="1" dirty="0" smtClean="0"/>
              <a:t>Recommendations </a:t>
            </a:r>
            <a:r>
              <a:rPr lang="en-GB" sz="2000" i="1" dirty="0" smtClean="0"/>
              <a:t>discuss </a:t>
            </a:r>
            <a:r>
              <a:rPr lang="en-GB" sz="2000" b="1" i="1" u="sng" dirty="0" smtClean="0"/>
              <a:t>how</a:t>
            </a:r>
            <a:r>
              <a:rPr lang="en-GB" sz="2000" i="1" dirty="0" smtClean="0"/>
              <a:t> national statistical systems should ensure quality</a:t>
            </a:r>
            <a:endParaRPr lang="en-GB" sz="2000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22608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 smtClean="0"/>
              <a:t>Defined by attributes</a:t>
            </a:r>
          </a:p>
          <a:p>
            <a:pPr marL="0" indent="0">
              <a:buNone/>
            </a:pPr>
            <a:r>
              <a:rPr lang="en-GB" sz="2000" i="1" dirty="0" smtClean="0"/>
              <a:t>- </a:t>
            </a:r>
            <a:r>
              <a:rPr lang="en-GB" sz="2000" b="1" i="1" dirty="0" smtClean="0"/>
              <a:t>Quality frameworks </a:t>
            </a:r>
            <a:r>
              <a:rPr lang="en-GB" sz="2000" i="1" dirty="0" smtClean="0"/>
              <a:t>mention accuracy and reliability but also include many utilitarian aspects – timeliness, frequency, accessibility, serviceability, interpretability etc.</a:t>
            </a:r>
            <a:endParaRPr lang="en-GB" sz="20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4509120"/>
            <a:ext cx="84969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But none of these documents  tells  us how to judge whether a statistic is TRUE</a:t>
            </a:r>
          </a:p>
          <a:p>
            <a:endParaRPr lang="en-GB" sz="2000" b="1" dirty="0"/>
          </a:p>
          <a:p>
            <a:r>
              <a:rPr lang="en-GB" sz="2000" b="1" dirty="0" smtClean="0"/>
              <a:t>We need CRITERIA to help us judge which numbers to believe</a:t>
            </a:r>
          </a:p>
          <a:p>
            <a:endParaRPr lang="en-GB" sz="2000" b="1" dirty="0"/>
          </a:p>
          <a:p>
            <a:r>
              <a:rPr lang="en-GB" sz="2000" b="1" dirty="0" smtClean="0"/>
              <a:t>Criteria should </a:t>
            </a:r>
            <a:r>
              <a:rPr lang="en-GB" sz="2000" b="1" dirty="0" smtClean="0"/>
              <a:t>deal with Measurability, Measure, and Measurement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268202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Measurability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424936" cy="4525963"/>
          </a:xfrm>
        </p:spPr>
        <p:txBody>
          <a:bodyPr>
            <a:normAutofit fontScale="62500" lnSpcReduction="20000"/>
          </a:bodyPr>
          <a:lstStyle/>
          <a:p>
            <a:r>
              <a:rPr lang="en-GB" sz="3400" dirty="0" smtClean="0"/>
              <a:t>Unmistakable identification is vital, so </a:t>
            </a:r>
          </a:p>
          <a:p>
            <a:pPr lvl="1"/>
            <a:r>
              <a:rPr lang="en-GB" dirty="0" smtClean="0"/>
              <a:t>Countable objects are the most measurable</a:t>
            </a:r>
          </a:p>
          <a:p>
            <a:pPr lvl="1"/>
            <a:r>
              <a:rPr lang="en-GB" dirty="0" smtClean="0"/>
              <a:t>Simplicity and tangibility make objects more countable</a:t>
            </a:r>
          </a:p>
          <a:p>
            <a:pPr lvl="1"/>
            <a:r>
              <a:rPr lang="en-GB" dirty="0" smtClean="0"/>
              <a:t>Qualities and moods can only be approximated, and comparing them across languages and countries is problematic</a:t>
            </a:r>
          </a:p>
          <a:p>
            <a:pPr marL="457200" lvl="1" indent="0">
              <a:buNone/>
            </a:pPr>
            <a:endParaRPr lang="en-GB" dirty="0" smtClean="0"/>
          </a:p>
          <a:p>
            <a:r>
              <a:rPr lang="en-GB" sz="3400" dirty="0"/>
              <a:t>Measurement is instantaneous and in the present, so</a:t>
            </a:r>
          </a:p>
          <a:p>
            <a:pPr lvl="1"/>
            <a:r>
              <a:rPr lang="en-GB" dirty="0"/>
              <a:t>Accurate data relate only to the past </a:t>
            </a:r>
          </a:p>
          <a:p>
            <a:pPr lvl="1"/>
            <a:r>
              <a:rPr lang="en-GB" dirty="0"/>
              <a:t>The future is unknowable: model projections – even “</a:t>
            </a:r>
            <a:r>
              <a:rPr lang="en-GB" dirty="0" err="1"/>
              <a:t>nowcasts</a:t>
            </a:r>
            <a:r>
              <a:rPr lang="en-GB" dirty="0"/>
              <a:t>” are hypotheses, not </a:t>
            </a:r>
            <a:r>
              <a:rPr lang="en-GB" dirty="0" smtClean="0"/>
              <a:t>statistics</a:t>
            </a:r>
          </a:p>
          <a:p>
            <a:pPr lvl="1"/>
            <a:endParaRPr lang="en-GB" dirty="0"/>
          </a:p>
          <a:p>
            <a:r>
              <a:rPr lang="en-GB" sz="3400" dirty="0" smtClean="0"/>
              <a:t>Accessible and reliable sources of data are </a:t>
            </a:r>
            <a:r>
              <a:rPr lang="en-GB" sz="3400" dirty="0" smtClean="0"/>
              <a:t>important, so</a:t>
            </a:r>
          </a:p>
          <a:p>
            <a:pPr lvl="1"/>
            <a:r>
              <a:rPr lang="en-GB" dirty="0" smtClean="0"/>
              <a:t>Censuses are better than surveys, but only if they are complete</a:t>
            </a:r>
          </a:p>
          <a:p>
            <a:pPr lvl="1"/>
            <a:r>
              <a:rPr lang="en-GB" dirty="0" smtClean="0"/>
              <a:t>The completeness criterion also applies to administrative data, Big Data, </a:t>
            </a:r>
            <a:r>
              <a:rPr lang="en-GB" dirty="0" err="1" smtClean="0"/>
              <a:t>webscraping</a:t>
            </a:r>
            <a:r>
              <a:rPr lang="en-GB" dirty="0" smtClean="0"/>
              <a:t>, scanner data, etc. </a:t>
            </a:r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6459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Measure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A good statistical measure – </a:t>
            </a:r>
          </a:p>
          <a:p>
            <a:pPr>
              <a:buFontTx/>
              <a:buChar char="-"/>
            </a:pPr>
            <a:r>
              <a:rPr lang="en-GB" sz="2600" dirty="0"/>
              <a:t>e</a:t>
            </a:r>
            <a:r>
              <a:rPr lang="en-GB" sz="2600" dirty="0" smtClean="0"/>
              <a:t>xpresses a clear underlying concept</a:t>
            </a:r>
          </a:p>
          <a:p>
            <a:pPr>
              <a:buFontTx/>
              <a:buChar char="-"/>
            </a:pPr>
            <a:r>
              <a:rPr lang="en-GB" sz="2600" dirty="0" smtClean="0"/>
              <a:t>is defined so as to </a:t>
            </a:r>
            <a:r>
              <a:rPr lang="en-GB" sz="2600" dirty="0" smtClean="0"/>
              <a:t>leave </a:t>
            </a:r>
            <a:r>
              <a:rPr lang="en-GB" sz="2600" dirty="0" smtClean="0"/>
              <a:t>no doubt </a:t>
            </a:r>
            <a:r>
              <a:rPr lang="en-GB" sz="2600" dirty="0" smtClean="0"/>
              <a:t>as to what counts</a:t>
            </a:r>
            <a:endParaRPr lang="en-GB" sz="2600" dirty="0" smtClean="0"/>
          </a:p>
          <a:p>
            <a:pPr>
              <a:buFontTx/>
              <a:buChar char="-"/>
            </a:pPr>
            <a:r>
              <a:rPr lang="en-GB" sz="2600" dirty="0" smtClean="0"/>
              <a:t>Requires the identification of only a small number of dimensions, and where there are multiple dimensions, gives clear guidance on all possible combinations</a:t>
            </a:r>
          </a:p>
          <a:p>
            <a:pPr>
              <a:buFontTx/>
              <a:buChar char="-"/>
            </a:pPr>
            <a:r>
              <a:rPr lang="en-GB" sz="2600" dirty="0" smtClean="0"/>
              <a:t>specifies </a:t>
            </a:r>
            <a:r>
              <a:rPr lang="en-GB" sz="2600" dirty="0" smtClean="0"/>
              <a:t>the </a:t>
            </a:r>
            <a:r>
              <a:rPr lang="en-GB" sz="2600" dirty="0" smtClean="0"/>
              <a:t>point of </a:t>
            </a:r>
            <a:r>
              <a:rPr lang="en-GB" sz="2600" dirty="0" smtClean="0"/>
              <a:t>measurement</a:t>
            </a:r>
          </a:p>
          <a:p>
            <a:pPr>
              <a:buFontTx/>
              <a:buChar char="-"/>
            </a:pPr>
            <a:r>
              <a:rPr lang="en-GB" sz="2600" dirty="0"/>
              <a:t>s</a:t>
            </a:r>
            <a:r>
              <a:rPr lang="en-GB" sz="2600" dirty="0" smtClean="0"/>
              <a:t>pecifies the moment of a stock measurement, and the period of a flow measurement</a:t>
            </a:r>
          </a:p>
          <a:p>
            <a:pPr>
              <a:buFontTx/>
              <a:buChar char="-"/>
            </a:pPr>
            <a:r>
              <a:rPr lang="en-GB" sz="2600" dirty="0"/>
              <a:t>i</a:t>
            </a:r>
            <a:r>
              <a:rPr lang="en-GB" sz="2600" dirty="0" smtClean="0"/>
              <a:t>s in units of fixed value </a:t>
            </a:r>
          </a:p>
          <a:p>
            <a:pPr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6003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Measurement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Measurements are more reliable if</a:t>
            </a:r>
          </a:p>
          <a:p>
            <a:pPr lvl="1"/>
            <a:r>
              <a:rPr lang="en-GB" dirty="0" smtClean="0"/>
              <a:t>The count is by the enumerat</a:t>
            </a:r>
            <a:r>
              <a:rPr lang="en-GB" i="1" u="sng" dirty="0" smtClean="0"/>
              <a:t>or</a:t>
            </a:r>
            <a:r>
              <a:rPr lang="en-GB" dirty="0" smtClean="0"/>
              <a:t>, not the </a:t>
            </a:r>
            <a:r>
              <a:rPr lang="en-GB" dirty="0" err="1" smtClean="0"/>
              <a:t>enumerat</a:t>
            </a:r>
            <a:r>
              <a:rPr lang="en-GB" i="1" u="sng" dirty="0" err="1" smtClean="0"/>
              <a:t>ee</a:t>
            </a:r>
            <a:endParaRPr lang="en-GB" i="1" u="sng" dirty="0" smtClean="0"/>
          </a:p>
          <a:p>
            <a:pPr lvl="1"/>
            <a:r>
              <a:rPr lang="en-GB" dirty="0" smtClean="0"/>
              <a:t>The enumerator is </a:t>
            </a:r>
          </a:p>
          <a:p>
            <a:pPr lvl="2"/>
            <a:r>
              <a:rPr lang="en-GB" sz="2200" dirty="0" smtClean="0"/>
              <a:t>Competent and comprehensively instructed</a:t>
            </a:r>
          </a:p>
          <a:p>
            <a:pPr lvl="2"/>
            <a:r>
              <a:rPr lang="en-GB" sz="2200" dirty="0" smtClean="0"/>
              <a:t>Has </a:t>
            </a:r>
            <a:r>
              <a:rPr lang="en-GB" sz="2200" dirty="0" smtClean="0"/>
              <a:t>no institutional or other incentive to distort the figures</a:t>
            </a:r>
          </a:p>
          <a:p>
            <a:pPr lvl="2"/>
            <a:r>
              <a:rPr lang="en-GB" sz="2200" dirty="0" smtClean="0"/>
              <a:t>Has no personal bias towards obtaining one result or another</a:t>
            </a:r>
          </a:p>
          <a:p>
            <a:pPr lvl="1"/>
            <a:r>
              <a:rPr lang="en-GB" dirty="0" smtClean="0"/>
              <a:t>The target variable is not the object of pride, shame, penalty or reward</a:t>
            </a:r>
          </a:p>
          <a:p>
            <a:pPr lvl="1"/>
            <a:r>
              <a:rPr lang="en-GB" dirty="0" smtClean="0"/>
              <a:t>Results agree with other </a:t>
            </a:r>
            <a:r>
              <a:rPr lang="en-GB" i="1" dirty="0" smtClean="0"/>
              <a:t>reliable</a:t>
            </a:r>
            <a:r>
              <a:rPr lang="en-GB" dirty="0" smtClean="0"/>
              <a:t> measurements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319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Why have Quality </a:t>
            </a:r>
            <a:r>
              <a:rPr lang="en-GB" dirty="0" smtClean="0"/>
              <a:t>criteria?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en-GB" sz="2800" dirty="0" smtClean="0"/>
              <a:t>Help statisticians decide which data are worth collecting</a:t>
            </a:r>
          </a:p>
          <a:p>
            <a:pPr>
              <a:buFontTx/>
              <a:buChar char="-"/>
            </a:pPr>
            <a:r>
              <a:rPr lang="en-GB" sz="2800" dirty="0" smtClean="0"/>
              <a:t>Help explain data in ways that guide users on reliability</a:t>
            </a:r>
          </a:p>
          <a:p>
            <a:pPr>
              <a:buFontTx/>
              <a:buChar char="-"/>
            </a:pPr>
            <a:r>
              <a:rPr lang="en-GB" sz="2800" dirty="0" smtClean="0"/>
              <a:t>Help the public sort </a:t>
            </a:r>
            <a:r>
              <a:rPr lang="en-GB" sz="2800" i="1" dirty="0" smtClean="0"/>
              <a:t>knowledge </a:t>
            </a:r>
            <a:r>
              <a:rPr lang="en-GB" sz="2800" dirty="0" smtClean="0"/>
              <a:t>from </a:t>
            </a:r>
            <a:r>
              <a:rPr lang="en-GB" sz="2800" i="1" dirty="0" smtClean="0"/>
              <a:t>speculation</a:t>
            </a:r>
          </a:p>
          <a:p>
            <a:pPr>
              <a:buFontTx/>
              <a:buChar char="-"/>
            </a:pPr>
            <a:r>
              <a:rPr lang="en-GB" sz="2800" dirty="0" smtClean="0"/>
              <a:t>Help build knowledge </a:t>
            </a:r>
            <a:r>
              <a:rPr lang="en-GB" sz="2800" smtClean="0"/>
              <a:t>based on facts</a:t>
            </a:r>
            <a:endParaRPr lang="en-GB" sz="2800" dirty="0" smtClean="0"/>
          </a:p>
          <a:p>
            <a:pPr>
              <a:buFontTx/>
              <a:buChar char="-"/>
            </a:pPr>
            <a:r>
              <a:rPr lang="en-GB" sz="2800" dirty="0" smtClean="0"/>
              <a:t>Identify which data can serve as a basis for hypotheses</a:t>
            </a:r>
          </a:p>
          <a:p>
            <a:pPr>
              <a:buFontTx/>
              <a:buChar char="-"/>
            </a:pPr>
            <a:r>
              <a:rPr lang="en-GB" sz="2800" dirty="0" smtClean="0"/>
              <a:t>Allow political disagreements to focus on preferences rather than data</a:t>
            </a:r>
          </a:p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endParaRPr lang="en-GB" i="1" dirty="0" smtClean="0"/>
          </a:p>
          <a:p>
            <a:pPr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3188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480</Words>
  <Application>Microsoft Office PowerPoint</Application>
  <PresentationFormat>On-screen Show (4:3)</PresentationFormat>
  <Paragraphs>60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But are those numbers correct? </vt:lpstr>
      <vt:lpstr>“Quality” in official statistics is now…</vt:lpstr>
      <vt:lpstr>Measurability</vt:lpstr>
      <vt:lpstr>Measure</vt:lpstr>
      <vt:lpstr>Measurement</vt:lpstr>
      <vt:lpstr>Why have Quality criteria?</vt:lpstr>
    </vt:vector>
  </TitlesOfParts>
  <Company>OECD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One Per Cent Solution: The World Council of Churches and the first international target for foreign aid spending</dc:title>
  <dc:creator>SCOTT Simon</dc:creator>
  <cp:lastModifiedBy>SCOTT Simon</cp:lastModifiedBy>
  <cp:revision>50</cp:revision>
  <dcterms:created xsi:type="dcterms:W3CDTF">2018-05-11T11:39:18Z</dcterms:created>
  <dcterms:modified xsi:type="dcterms:W3CDTF">2018-05-24T13:33:48Z</dcterms:modified>
</cp:coreProperties>
</file>