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o.Donat@ecb.europa.eu" TargetMode="External"/><Relationship Id="rId2" Type="http://schemas.openxmlformats.org/officeDocument/2006/relationships/hyperlink" Target="mailto:Gregorio.Guidi@ecb.europa.e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uis.Suarez_Tumi@ecb.europa.eu" TargetMode="External"/><Relationship Id="rId4" Type="http://schemas.openxmlformats.org/officeDocument/2006/relationships/hyperlink" Target="mailto:Iulia.Tintea@ecb.europa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b.europa.eu/pub/pdf/other/ecbstatisticsqualityframework200804en.pd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a.europa.eu/documents/10180/16082/EBA+DC+090+(Decision+on+Reporting+by+Competent+Authorities+to+the+EBA).pdf/9beaf5be-2624-4e36-a75b-b77aa3164f3f" TargetMode="External"/><Relationship Id="rId5" Type="http://schemas.openxmlformats.org/officeDocument/2006/relationships/hyperlink" Target="https://eur-lex.europa.eu/legal-content/EN/TXT/?uri=CELEX:02014D0029(01)-20170822" TargetMode="External"/><Relationship Id="rId4" Type="http://schemas.openxmlformats.org/officeDocument/2006/relationships/hyperlink" Target="https://eur-lex.europa.eu/legal-content/EN/TXT/?uri=CELEX:02014R0680-20180301" TargetMode="External"/><Relationship Id="rId9" Type="http://schemas.openxmlformats.org/officeDocument/2006/relationships/hyperlink" Target="https://www.bankingsupervision.europa.eu/banking/statistic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a.europa.eu/documents/10180/16082/EBA+DC+090+(Decision+on+Reporting+by+Competent+Authorities+to+the+EBA).pdf/9beaf5be-2624-4e36-a75b-b77aa3164f3f" TargetMode="External"/><Relationship Id="rId5" Type="http://schemas.openxmlformats.org/officeDocument/2006/relationships/hyperlink" Target="https://eur-lex.europa.eu/legal-content/EN/TXT/?uri=CELEX:02014D0029(01)-20170822" TargetMode="External"/><Relationship Id="rId4" Type="http://schemas.openxmlformats.org/officeDocument/2006/relationships/hyperlink" Target="https://eur-lex.europa.eu/legal-content/EN/TXT/?uri=CELEX:02014R0680-20180301" TargetMode="External"/><Relationship Id="rId9" Type="http://schemas.openxmlformats.org/officeDocument/2006/relationships/hyperlink" Target="https://www.bankingsupervision.europa.eu/banking/statistic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o.Donat@ecb.europa.eu" TargetMode="External"/><Relationship Id="rId2" Type="http://schemas.openxmlformats.org/officeDocument/2006/relationships/hyperlink" Target="mailto:Gregorio.Guidi@ecb.europa.eu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Luis.Suarez_Tumi@ecb.europa.eu" TargetMode="External"/><Relationship Id="rId4" Type="http://schemas.openxmlformats.org/officeDocument/2006/relationships/hyperlink" Target="mailto:Iulia.Tintea@ecb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550312"/>
            <a:ext cx="4122964" cy="7074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1200" dirty="0">
                <a:latin typeface="Arial"/>
                <a:ea typeface="Calibri"/>
                <a:cs typeface="Times New Roman"/>
              </a:rPr>
              <a:t>Gregorio Guidi, ECB, </a:t>
            </a:r>
            <a:r>
              <a:rPr lang="it-IT" sz="1200" i="1" u="sng" dirty="0" smtClean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2"/>
              </a:rPr>
              <a:t>Gregorio.Guidi@ecb.europa.eu</a:t>
            </a:r>
            <a:endParaRPr lang="en-GB" sz="12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it-IT" sz="1200" dirty="0" smtClean="0">
                <a:latin typeface="Arial"/>
                <a:ea typeface="Calibri"/>
                <a:cs typeface="Times New Roman"/>
              </a:rPr>
              <a:t>Francesco </a:t>
            </a:r>
            <a:r>
              <a:rPr lang="it-IT" sz="1200" dirty="0">
                <a:latin typeface="Arial"/>
                <a:ea typeface="Calibri"/>
                <a:cs typeface="Times New Roman"/>
              </a:rPr>
              <a:t>Donat, ECB, </a:t>
            </a:r>
            <a:r>
              <a:rPr lang="it-IT" sz="1200" i="1" u="sng" dirty="0" smtClean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3"/>
              </a:rPr>
              <a:t>Francesco.Donat@ecb.europa.eu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Assessing the Quality of Banking Supervision Data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27 June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Speed Talk Session 1</a:t>
            </a:r>
            <a:endParaRPr lang="pl-PL" dirty="0"/>
          </a:p>
        </p:txBody>
      </p:sp>
      <p:sp>
        <p:nvSpPr>
          <p:cNvPr id="8" name="Podtytuł 4"/>
          <p:cNvSpPr txBox="1">
            <a:spLocks/>
          </p:cNvSpPr>
          <p:nvPr/>
        </p:nvSpPr>
        <p:spPr>
          <a:xfrm>
            <a:off x="4825093" y="4547673"/>
            <a:ext cx="4259035" cy="707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dirty="0" smtClean="0">
                <a:latin typeface="Arial"/>
                <a:ea typeface="Calibri"/>
                <a:cs typeface="Times New Roman"/>
              </a:rPr>
              <a:t>Iulia Tintea, ECB, </a:t>
            </a:r>
            <a:r>
              <a:rPr lang="it-IT" sz="1200" i="1" u="sng" dirty="0" smtClean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4"/>
              </a:rPr>
              <a:t>Iulia.Tintea@ecb.europa.eu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it-IT" sz="1200" dirty="0" smtClean="0">
                <a:latin typeface="Arial"/>
                <a:ea typeface="Calibri"/>
              </a:rPr>
              <a:t>Luis Suarez Tumi, ECB, </a:t>
            </a:r>
            <a:r>
              <a:rPr lang="it-IT" sz="1200" i="1" u="sng" dirty="0" smtClean="0">
                <a:solidFill>
                  <a:srgbClr val="0563C1"/>
                </a:solidFill>
                <a:latin typeface="Arial"/>
                <a:ea typeface="Calibri"/>
                <a:cs typeface="Times New Roman"/>
                <a:hlinkClick r:id="rId5"/>
              </a:rPr>
              <a:t>Luis.Suarez_Tumi@ecb.europa.eu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39" y="1043297"/>
            <a:ext cx="1029862" cy="12458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From the ECB Statistics Quality Framework…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10" descr="http://www.ecb.europa.eu/shared/img/logo_new/print/ecb_logo_EN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1" r="36978" b="50000"/>
          <a:stretch>
            <a:fillRect/>
          </a:stretch>
        </p:blipFill>
        <p:spPr bwMode="auto">
          <a:xfrm>
            <a:off x="6494296" y="2884751"/>
            <a:ext cx="1152128" cy="923775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06" y="1204969"/>
            <a:ext cx="1029862" cy="1245801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7103083" y="4514276"/>
            <a:ext cx="1744977" cy="730551"/>
            <a:chOff x="6872920" y="4423717"/>
            <a:chExt cx="1744977" cy="730551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6872920" y="4423717"/>
              <a:ext cx="1744977" cy="730551"/>
            </a:xfrm>
            <a:prstGeom prst="round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ヒラギノ角ゴ Pro W3" pitchFamily="-64" charset="-128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411" y="4484632"/>
              <a:ext cx="513388" cy="6696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5408" y="4589330"/>
              <a:ext cx="796035" cy="461700"/>
            </a:xfrm>
            <a:prstGeom prst="rect">
              <a:avLst/>
            </a:prstGeom>
          </p:spPr>
        </p:pic>
      </p:grpSp>
      <p:sp>
        <p:nvSpPr>
          <p:cNvPr id="11" name="Oval Callout 10"/>
          <p:cNvSpPr/>
          <p:nvPr/>
        </p:nvSpPr>
        <p:spPr>
          <a:xfrm>
            <a:off x="359309" y="1420589"/>
            <a:ext cx="4106367" cy="3813889"/>
          </a:xfrm>
          <a:prstGeom prst="wedgeEllipseCallout">
            <a:avLst>
              <a:gd name="adj1" fmla="val 55148"/>
              <a:gd name="adj2" fmla="val 24682"/>
            </a:avLst>
          </a:prstGeom>
          <a:solidFill>
            <a:schemeClr val="accent2">
              <a:alpha val="2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7126834" y="4051603"/>
            <a:ext cx="499943" cy="18046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403" y="5680518"/>
            <a:ext cx="6806171" cy="276999"/>
          </a:xfrm>
          <a:prstGeom prst="rect">
            <a:avLst/>
          </a:prstGeom>
          <a:noFill/>
          <a:ln w="63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Available at: </a:t>
            </a:r>
            <a:r>
              <a:rPr lang="en-GB" sz="1200" i="1" dirty="0" smtClean="0">
                <a:hlinkClick r:id="rId6"/>
              </a:rPr>
              <a:t>https://www.ecb.europa.eu/pub/pdf/other/ecbstatisticsqualityframework200804en.pdf</a:t>
            </a:r>
            <a:endParaRPr lang="en-GB" sz="1200" i="1" dirty="0"/>
          </a:p>
        </p:txBody>
      </p:sp>
      <p:sp>
        <p:nvSpPr>
          <p:cNvPr id="14" name="Curved Right Arrow 13"/>
          <p:cNvSpPr/>
          <p:nvPr/>
        </p:nvSpPr>
        <p:spPr>
          <a:xfrm rot="18463855">
            <a:off x="5585332" y="2555198"/>
            <a:ext cx="465362" cy="1350100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7683062">
            <a:off x="6870436" y="1489762"/>
            <a:ext cx="465294" cy="1348908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5814729" y="3542843"/>
            <a:ext cx="555617" cy="4653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X=312</a:t>
            </a:r>
          </a:p>
          <a:p>
            <a:pPr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Y=785</a:t>
            </a:r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Vertical Scroll 17"/>
          <p:cNvSpPr/>
          <p:nvPr/>
        </p:nvSpPr>
        <p:spPr>
          <a:xfrm>
            <a:off x="6792774" y="1399834"/>
            <a:ext cx="555171" cy="4653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X=__?</a:t>
            </a: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Y=__?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0607" y="1979550"/>
            <a:ext cx="113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Relevance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2662" y="2886745"/>
            <a:ext cx="1118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Accuracy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244" y="3671424"/>
            <a:ext cx="1204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Reliability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21569" y="2556886"/>
            <a:ext cx="117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Consistency</a:t>
            </a:r>
            <a:endParaRPr lang="en-GB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9311" y="3563702"/>
            <a:ext cx="1217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Completeness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09496" y="3102189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Plausibility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2196" y="4120316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Timeliness</a:t>
            </a:r>
            <a:endParaRPr lang="en-GB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8861" y="4219994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unctuality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49478" y="1768086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Accessibility</a:t>
            </a:r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8295" y="2072563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Clarity</a:t>
            </a:r>
            <a:endParaRPr lang="en-GB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02047" y="2595358"/>
            <a:ext cx="12314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50000"/>
                  </a:schemeClr>
                </a:solidFill>
              </a:rPr>
              <a:t>Cost-effectiveness</a:t>
            </a:r>
            <a:endParaRPr lang="en-GB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6124" y="3064887"/>
            <a:ext cx="774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Efficiency</a:t>
            </a:r>
            <a:endParaRPr lang="en-GB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9558" y="3674264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Coordination</a:t>
            </a:r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04693" y="4679889"/>
            <a:ext cx="1257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Confidentiality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77344" y="3948423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Objectivity</a:t>
            </a:r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86215" y="3360804"/>
            <a:ext cx="785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Independence</a:t>
            </a:r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96" y="4163728"/>
            <a:ext cx="1184815" cy="1242813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64" y="1364259"/>
            <a:ext cx="1029862" cy="124580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131204" y="3787331"/>
            <a:ext cx="36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  <a:sym typeface="Wingdings 2"/>
              </a:rPr>
              <a:t>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33442" y="1636453"/>
            <a:ext cx="36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  <a:sym typeface="Wingdings 2"/>
              </a:rPr>
              <a:t>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84911" y="2289098"/>
            <a:ext cx="1055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Comparability</a:t>
            </a:r>
            <a:endParaRPr lang="en-GB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39" y="1204969"/>
            <a:ext cx="1029862" cy="12458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… to the Supervisory Reporting Framework.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10" descr="http://www.ecb.europa.eu/shared/img/logo_new/print/ecb_logo_EN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1" r="36978" b="50000"/>
          <a:stretch>
            <a:fillRect/>
          </a:stretch>
        </p:blipFill>
        <p:spPr bwMode="auto">
          <a:xfrm>
            <a:off x="6494296" y="3046423"/>
            <a:ext cx="1152128" cy="923775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06" y="1366641"/>
            <a:ext cx="1029862" cy="1245801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359309" y="1420589"/>
            <a:ext cx="4106367" cy="3813889"/>
          </a:xfrm>
          <a:prstGeom prst="wedgeEllipseCallout">
            <a:avLst>
              <a:gd name="adj1" fmla="val 55148"/>
              <a:gd name="adj2" fmla="val 24682"/>
            </a:avLst>
          </a:prstGeom>
          <a:solidFill>
            <a:schemeClr val="accent2">
              <a:alpha val="2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7037902" y="4115003"/>
            <a:ext cx="435999" cy="184085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403" y="5680518"/>
            <a:ext cx="6320447" cy="461665"/>
          </a:xfrm>
          <a:prstGeom prst="rect">
            <a:avLst/>
          </a:prstGeom>
          <a:noFill/>
          <a:ln w="63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Based on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Commission Implementing Regulation No 680/2014 (ITS on Supervisory Reporting)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b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Decision ECB/2014/29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Decision EBA/DC/2015/130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1200" i="1" dirty="0"/>
          </a:p>
        </p:txBody>
      </p:sp>
      <p:sp>
        <p:nvSpPr>
          <p:cNvPr id="14" name="Curved Right Arrow 13"/>
          <p:cNvSpPr/>
          <p:nvPr/>
        </p:nvSpPr>
        <p:spPr>
          <a:xfrm rot="18463855">
            <a:off x="5585332" y="2716870"/>
            <a:ext cx="465362" cy="1350100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5895756">
            <a:off x="6837712" y="907808"/>
            <a:ext cx="465294" cy="1348908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5408004" y="3704515"/>
            <a:ext cx="872254" cy="4653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CET1=1.2M€</a:t>
            </a:r>
          </a:p>
          <a:p>
            <a:pPr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RWA=9.3M€</a:t>
            </a:r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Vertical Scroll 17"/>
          <p:cNvSpPr/>
          <p:nvPr/>
        </p:nvSpPr>
        <p:spPr>
          <a:xfrm>
            <a:off x="6645817" y="1439634"/>
            <a:ext cx="730988" cy="4653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CET1=__?</a:t>
            </a: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RWA=__?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9858" y="2790067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GB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96" y="4163728"/>
            <a:ext cx="1184815" cy="1242813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64" y="1525931"/>
            <a:ext cx="1029862" cy="1245801"/>
          </a:xfrm>
          <a:prstGeom prst="rect">
            <a:avLst/>
          </a:prstGeom>
        </p:spPr>
      </p:pic>
      <p:pic>
        <p:nvPicPr>
          <p:cNvPr id="39" name="Picture 12" descr="http://www.nucleus.co.uk/Nucleus/media/casehistory/eba/eba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945" y="2026870"/>
            <a:ext cx="1536523" cy="440693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ight Arrow 39"/>
          <p:cNvSpPr/>
          <p:nvPr/>
        </p:nvSpPr>
        <p:spPr bwMode="auto">
          <a:xfrm rot="17227378">
            <a:off x="7328960" y="2823056"/>
            <a:ext cx="583178" cy="192885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645817" y="4495693"/>
            <a:ext cx="1590111" cy="578882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ヒラギノ角ゴ Pro W3" pitchFamily="-64" charset="-128"/>
              </a:rPr>
              <a:t>Banking Supervision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7646425" y="3562687"/>
            <a:ext cx="204126" cy="18046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924371" y="3314564"/>
            <a:ext cx="1048179" cy="646986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ヒラギノ角ゴ Pro W3" pitchFamily="-64" charset="-128"/>
              </a:rPr>
              <a:t>Other users / </a:t>
            </a:r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ヒラギノ角ゴ Pro W3" pitchFamily="-64" charset="-128"/>
                <a:hlinkClick r:id="rId9"/>
              </a:rPr>
              <a:t>Publication of Banking Statistics</a:t>
            </a:r>
            <a:endParaRPr kumimoji="0" lang="en-GB" sz="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 Black" panose="020B0A04020102020204" pitchFamily="34" charset="0"/>
              <a:ea typeface="ヒラギノ角ゴ Pro W3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1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47196" y="2966549"/>
            <a:ext cx="4215161" cy="25035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39" y="1204969"/>
            <a:ext cx="1029862" cy="12458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… to the Supervisory Reporting Framework.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10" descr="http://www.ecb.europa.eu/shared/img/logo_new/print/ecb_logo_EN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1" r="36978" b="50000"/>
          <a:stretch>
            <a:fillRect/>
          </a:stretch>
        </p:blipFill>
        <p:spPr bwMode="auto">
          <a:xfrm>
            <a:off x="6494296" y="3046423"/>
            <a:ext cx="1152128" cy="923775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06" y="1366641"/>
            <a:ext cx="1029862" cy="1245801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359309" y="1420589"/>
            <a:ext cx="4106367" cy="3813889"/>
          </a:xfrm>
          <a:prstGeom prst="wedgeEllipseCallout">
            <a:avLst>
              <a:gd name="adj1" fmla="val 55148"/>
              <a:gd name="adj2" fmla="val 24682"/>
            </a:avLst>
          </a:prstGeom>
          <a:solidFill>
            <a:schemeClr val="accent2">
              <a:alpha val="2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80403" y="5680518"/>
            <a:ext cx="6320447" cy="461665"/>
          </a:xfrm>
          <a:prstGeom prst="rect">
            <a:avLst/>
          </a:prstGeom>
          <a:noFill/>
          <a:ln w="63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Based on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Commission Implementing Regulation No 680/2014 (ITS on Supervisory Reporting)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b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Decision ECB/2014/29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Decision EBA/DC/2015/130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1200" i="1" dirty="0"/>
          </a:p>
        </p:txBody>
      </p:sp>
      <p:sp>
        <p:nvSpPr>
          <p:cNvPr id="14" name="Curved Right Arrow 13"/>
          <p:cNvSpPr/>
          <p:nvPr/>
        </p:nvSpPr>
        <p:spPr>
          <a:xfrm rot="18463855">
            <a:off x="5585332" y="2716870"/>
            <a:ext cx="465362" cy="1350100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5895756">
            <a:off x="6837712" y="907808"/>
            <a:ext cx="465294" cy="1348908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5408004" y="3704515"/>
            <a:ext cx="872254" cy="4653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CET1=1.2M€</a:t>
            </a:r>
          </a:p>
          <a:p>
            <a:pPr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RWA=9.3M€</a:t>
            </a:r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Vertical Scroll 17"/>
          <p:cNvSpPr/>
          <p:nvPr/>
        </p:nvSpPr>
        <p:spPr>
          <a:xfrm>
            <a:off x="6645817" y="1439634"/>
            <a:ext cx="730988" cy="4653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CET1=__?</a:t>
            </a: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RWA=__?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96" y="4163728"/>
            <a:ext cx="1184815" cy="1242813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64" y="1525931"/>
            <a:ext cx="1029862" cy="1245801"/>
          </a:xfrm>
          <a:prstGeom prst="rect">
            <a:avLst/>
          </a:prstGeom>
        </p:spPr>
      </p:pic>
      <p:pic>
        <p:nvPicPr>
          <p:cNvPr id="39" name="Picture 12" descr="http://www.nucleus.co.uk/Nucleus/media/casehistory/eba/eba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945" y="2026870"/>
            <a:ext cx="1536523" cy="440693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ight Arrow 39"/>
          <p:cNvSpPr/>
          <p:nvPr/>
        </p:nvSpPr>
        <p:spPr bwMode="auto">
          <a:xfrm rot="17227378">
            <a:off x="7328960" y="2823056"/>
            <a:ext cx="583178" cy="192885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650" y="2523575"/>
            <a:ext cx="1134413" cy="40011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52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lumMod val="50000"/>
                      <a:alpha val="30000"/>
                    </a:schemeClr>
                  </a:glow>
                </a:effectLst>
              </a:rPr>
              <a:t>Accuracy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lumMod val="50000"/>
                    <a:alpha val="30000"/>
                  </a:schemeClr>
                </a:glo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0232" y="3504459"/>
            <a:ext cx="1242071" cy="40011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52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lumMod val="50000"/>
                      <a:alpha val="30000"/>
                    </a:schemeClr>
                  </a:glow>
                </a:effectLst>
              </a:rPr>
              <a:t>Reliability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lumMod val="50000"/>
                    <a:alpha val="30000"/>
                  </a:schemeClr>
                </a:glo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19154" y="3424569"/>
            <a:ext cx="1231234" cy="307777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52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lumMod val="50000"/>
                      <a:alpha val="30000"/>
                    </a:schemeClr>
                  </a:glow>
                </a:effectLst>
              </a:rPr>
              <a:t>Completeness</a:t>
            </a:r>
            <a:endParaRPr lang="en-GB" sz="1400" b="1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lumMod val="50000"/>
                    <a:alpha val="30000"/>
                  </a:schemeClr>
                </a:glo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6884" y="2625482"/>
            <a:ext cx="1229824" cy="36933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52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lumMod val="50000"/>
                      <a:alpha val="30000"/>
                    </a:schemeClr>
                  </a:glow>
                </a:effectLst>
              </a:rPr>
              <a:t>Plausibility</a:t>
            </a:r>
            <a:endParaRPr lang="en-GB" b="1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lumMod val="50000"/>
                    <a:alpha val="30000"/>
                  </a:schemeClr>
                </a:glo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4849" y="3970197"/>
            <a:ext cx="1391728" cy="40011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52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lumMod val="50000"/>
                      <a:alpha val="30000"/>
                    </a:schemeClr>
                  </a:glow>
                </a:effectLst>
              </a:rPr>
              <a:t>P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lumMod val="50000"/>
                      <a:alpha val="30000"/>
                    </a:schemeClr>
                  </a:glow>
                </a:effectLst>
              </a:rPr>
              <a:t>unctuality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lumMod val="50000"/>
                    <a:alpha val="30000"/>
                  </a:schemeClr>
                </a:glo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56242" y="3955881"/>
            <a:ext cx="36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2"/>
                </a:solidFill>
                <a:sym typeface="Wingdings 2"/>
              </a:rPr>
              <a:t>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5400000">
            <a:off x="7037902" y="4115003"/>
            <a:ext cx="435999" cy="184085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645817" y="4495693"/>
            <a:ext cx="1590111" cy="578882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ヒラギノ角ゴ Pro W3" pitchFamily="-64" charset="-128"/>
              </a:rPr>
              <a:t>Banking Supervision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46425" y="3562687"/>
            <a:ext cx="204126" cy="18046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924371" y="3314564"/>
            <a:ext cx="1048179" cy="646986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ヒラギノ角ゴ Pro W3" pitchFamily="-64" charset="-128"/>
              </a:rPr>
              <a:t>Other users / </a:t>
            </a:r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ヒラギノ角ゴ Pro W3" pitchFamily="-64" charset="-128"/>
                <a:hlinkClick r:id="rId9"/>
              </a:rPr>
              <a:t>Publication of Banking Statistics</a:t>
            </a:r>
            <a:endParaRPr kumimoji="0" lang="en-GB" sz="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 Black" panose="020B0A04020102020204" pitchFamily="34" charset="0"/>
              <a:ea typeface="ヒラギノ角ゴ Pro W3" pitchFamily="-6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19217" y="1886455"/>
            <a:ext cx="1134670" cy="369332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Relevance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89880" y="3001030"/>
            <a:ext cx="1170833" cy="338554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Consistency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59637" y="4049033"/>
            <a:ext cx="1059906" cy="338554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Timeliness</a:t>
            </a:r>
            <a:endParaRPr lang="en-GB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19543" y="1684427"/>
            <a:ext cx="814647" cy="246221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Accessibility</a:t>
            </a:r>
            <a:endParaRPr lang="en-GB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47812" y="2039252"/>
            <a:ext cx="583814" cy="276999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Clarity</a:t>
            </a:r>
            <a:endParaRPr lang="en-GB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38995" y="4601586"/>
            <a:ext cx="1257588" cy="307777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n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Confidentiality</a:t>
            </a:r>
            <a:endParaRPr lang="en-GB" sz="1400" dirty="0">
              <a:ln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74428" y="2255787"/>
            <a:ext cx="1055161" cy="276999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Comparability</a:t>
            </a:r>
            <a:endParaRPr lang="en-GB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4479" y="1208314"/>
            <a:ext cx="3905250" cy="49067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Validation rule, soft checks, …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Punctuality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Compliance with remittance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deadlines.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Reliability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Values not significantly revised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during a reporting cycle.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Framework for Supervisory Data Quality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665" y="1314451"/>
            <a:ext cx="3657600" cy="29473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Completeness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Availability of the all the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expected information.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Accuracy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Absence of mistakes.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Validation rules, soft checks, …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Plausibility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Statistical methods,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outlier analysis, …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237265" y="2559504"/>
            <a:ext cx="938892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298621" y="2135195"/>
            <a:ext cx="3347358" cy="1077218"/>
          </a:xfrm>
          <a:prstGeom prst="rect">
            <a:avLst/>
          </a:prstGeom>
          <a:noFill/>
          <a:ln w="12700">
            <a:solidFill>
              <a:schemeClr val="accent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1600" u="sng" baseline="30000" dirty="0" smtClean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US" sz="1600" u="sng" dirty="0" smtClean="0">
                <a:solidFill>
                  <a:schemeClr val="accent2">
                    <a:lumMod val="50000"/>
                  </a:schemeClr>
                </a:solidFill>
              </a:rPr>
              <a:t> objective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Check whether the available risk and financial data is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suitable for informing supervisory decisions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20" y="4070871"/>
            <a:ext cx="3347359" cy="1569660"/>
          </a:xfrm>
          <a:prstGeom prst="rect">
            <a:avLst/>
          </a:prstGeom>
          <a:noFill/>
          <a:ln w="12700">
            <a:solidFill>
              <a:schemeClr val="accent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600" u="sng" baseline="30000" dirty="0" smtClean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sz="1600" u="sng" dirty="0" smtClean="0">
                <a:solidFill>
                  <a:schemeClr val="accent2">
                    <a:lumMod val="50000"/>
                  </a:schemeClr>
                </a:solidFill>
              </a:rPr>
              <a:t> objective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Contribute to the Supervisory Review and Evaluation Process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(SREP).</a:t>
            </a: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Check risk data aggregation and reporting capabilities (compliance with BCBS 239 principles).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59729" y="4741401"/>
            <a:ext cx="816428" cy="22860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6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ded Corner 42"/>
          <p:cNvSpPr/>
          <p:nvPr/>
        </p:nvSpPr>
        <p:spPr>
          <a:xfrm>
            <a:off x="6809454" y="5802646"/>
            <a:ext cx="1822844" cy="272206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Data quality scores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Folded Corner 26"/>
          <p:cNvSpPr/>
          <p:nvPr/>
        </p:nvSpPr>
        <p:spPr>
          <a:xfrm>
            <a:off x="5908640" y="4163785"/>
            <a:ext cx="1945403" cy="48985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Data quality metrics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5246153" y="2300542"/>
            <a:ext cx="938893" cy="184590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Warning: …</a:t>
            </a:r>
            <a:endParaRPr lang="en-GB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Flowchart: Document 18"/>
          <p:cNvSpPr/>
          <p:nvPr/>
        </p:nvSpPr>
        <p:spPr>
          <a:xfrm>
            <a:off x="5306024" y="2443841"/>
            <a:ext cx="938893" cy="184590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Error: …</a:t>
            </a:r>
            <a:endParaRPr lang="en-GB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5390389" y="2575830"/>
            <a:ext cx="938893" cy="184590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Error: …</a:t>
            </a:r>
            <a:endParaRPr lang="en-GB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4479" y="1208314"/>
            <a:ext cx="3905250" cy="49067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Validation rule, soft checks, …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Punctuality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Compliance with remittance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deadlines.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Reliability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Values not significantly revised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during a reporting cycle.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Framework for Supervisory Data Quality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665" y="1314451"/>
            <a:ext cx="3657600" cy="29473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Completeness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Availability of the all the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expected information.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Accuracy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Absence of mistakes.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Validation rules, soft checks, …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Plausibility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Statistical methods,</a:t>
            </a:r>
            <a:b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	outlier analysis, …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49" y="1512564"/>
            <a:ext cx="3673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From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granular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aggregated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information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1" name="Elbow Connector 10"/>
          <p:cNvCxnSpPr>
            <a:stCxn id="3" idx="3"/>
          </p:cNvCxnSpPr>
          <p:nvPr/>
        </p:nvCxnSpPr>
        <p:spPr>
          <a:xfrm>
            <a:off x="8531679" y="1681841"/>
            <a:ext cx="293914" cy="3918858"/>
          </a:xfrm>
          <a:prstGeom prst="bentConnector2">
            <a:avLst/>
          </a:prstGeom>
          <a:ln w="127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237265" y="2559504"/>
            <a:ext cx="938892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470" y="2196778"/>
            <a:ext cx="722730" cy="75810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264" y="2116611"/>
            <a:ext cx="665914" cy="805541"/>
          </a:xfrm>
          <a:prstGeom prst="rect">
            <a:avLst/>
          </a:prstGeom>
        </p:spPr>
      </p:pic>
      <p:sp>
        <p:nvSpPr>
          <p:cNvPr id="16" name="Left-Right Arrow 15"/>
          <p:cNvSpPr/>
          <p:nvPr/>
        </p:nvSpPr>
        <p:spPr>
          <a:xfrm>
            <a:off x="7250644" y="2498272"/>
            <a:ext cx="293914" cy="191860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Document 16"/>
          <p:cNvSpPr/>
          <p:nvPr/>
        </p:nvSpPr>
        <p:spPr>
          <a:xfrm>
            <a:off x="5478835" y="2727762"/>
            <a:ext cx="938893" cy="184590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Error: …</a:t>
            </a:r>
            <a:endParaRPr lang="en-GB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237265" y="3661682"/>
            <a:ext cx="938892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4359729" y="4147457"/>
            <a:ext cx="816428" cy="22860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173" y="3409571"/>
            <a:ext cx="990642" cy="9906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959" y="3273877"/>
            <a:ext cx="990642" cy="9906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015" y="3421817"/>
            <a:ext cx="990642" cy="990642"/>
          </a:xfrm>
          <a:prstGeom prst="rect">
            <a:avLst/>
          </a:prstGeom>
        </p:spPr>
      </p:pic>
      <p:sp>
        <p:nvSpPr>
          <p:cNvPr id="33" name="Folded Corner 32"/>
          <p:cNvSpPr/>
          <p:nvPr/>
        </p:nvSpPr>
        <p:spPr>
          <a:xfrm>
            <a:off x="7117781" y="5266666"/>
            <a:ext cx="438448" cy="566058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393" y="5008130"/>
            <a:ext cx="353012" cy="42703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277426" y="5057047"/>
            <a:ext cx="557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  <a:sym typeface="Wingdings 2"/>
              </a:rPr>
              <a:t></a:t>
            </a:r>
            <a:endParaRPr lang="en-GB" sz="3200" b="1" dirty="0">
              <a:solidFill>
                <a:schemeClr val="accent2"/>
              </a:solidFill>
            </a:endParaRPr>
          </a:p>
        </p:txBody>
      </p:sp>
      <p:sp>
        <p:nvSpPr>
          <p:cNvPr id="36" name="Folded Corner 35"/>
          <p:cNvSpPr/>
          <p:nvPr/>
        </p:nvSpPr>
        <p:spPr>
          <a:xfrm>
            <a:off x="7902264" y="5251128"/>
            <a:ext cx="438448" cy="566058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76" y="4992592"/>
            <a:ext cx="353012" cy="42703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8073888" y="5003389"/>
            <a:ext cx="557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  <a:sym typeface="Wingdings 2"/>
              </a:rPr>
              <a:t>!</a:t>
            </a:r>
            <a:endParaRPr lang="en-GB" sz="3200" b="1" dirty="0">
              <a:solidFill>
                <a:schemeClr val="accent2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747" y="4749251"/>
            <a:ext cx="639087" cy="670371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0" name="Left-Right Arrow 39"/>
          <p:cNvSpPr/>
          <p:nvPr/>
        </p:nvSpPr>
        <p:spPr>
          <a:xfrm rot="21400788">
            <a:off x="6412268" y="5662798"/>
            <a:ext cx="293914" cy="191860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 bwMode="auto">
          <a:xfrm>
            <a:off x="5114168" y="5672376"/>
            <a:ext cx="1202862" cy="442674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ヒラギノ角ゴ Pro W3" pitchFamily="-64" charset="-128"/>
              </a:rPr>
              <a:t>Banking Supervision</a:t>
            </a:r>
          </a:p>
        </p:txBody>
      </p:sp>
      <p:sp>
        <p:nvSpPr>
          <p:cNvPr id="42" name="Left-Right Arrow 41"/>
          <p:cNvSpPr/>
          <p:nvPr/>
        </p:nvSpPr>
        <p:spPr>
          <a:xfrm rot="16200000">
            <a:off x="5660299" y="5411035"/>
            <a:ext cx="230343" cy="191862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7" grpId="0" animBg="1"/>
      <p:bldP spid="20" grpId="0" animBg="1"/>
      <p:bldP spid="19" grpId="0" animBg="1"/>
      <p:bldP spid="18" grpId="0" animBg="1"/>
      <p:bldP spid="13" grpId="0" animBg="1"/>
      <p:bldP spid="16" grpId="0" animBg="1"/>
      <p:bldP spid="17" grpId="0" animBg="1"/>
      <p:bldP spid="21" grpId="0" animBg="1"/>
      <p:bldP spid="22" grpId="0" animBg="1"/>
      <p:bldP spid="33" grpId="0" animBg="1"/>
      <p:bldP spid="35" grpId="0"/>
      <p:bldP spid="36" grpId="0" animBg="1"/>
      <p:bldP spid="38" grpId="0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Examples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Trends in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punctuality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GB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53394" y="2277542"/>
            <a:ext cx="388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percentage of reports received on time and average delay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5" y="2565200"/>
            <a:ext cx="7400493" cy="28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8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Examples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21" y="1384905"/>
            <a:ext cx="7886700" cy="454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Trends in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accuracy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Based on a fixed sample of validation </a:t>
            </a: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rules.</a:t>
            </a:r>
            <a:endParaRPr lang="en-GB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8314" y="2245178"/>
            <a:ext cx="6694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accent2">
                    <a:lumMod val="50000"/>
                  </a:schemeClr>
                </a:solidFill>
              </a:rPr>
              <a:t>Validation rule errors by reference period and report </a:t>
            </a:r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type (NSFR: Net Stable Funding Ratio; LE: Large Exposures; LCR: Liquidity Coverage Ratio; FINREP: Financial Reporting; COREP: Common Reporting; AE: Asset Encumbrance).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2920759"/>
            <a:ext cx="7211332" cy="300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3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Assessing the Quality of Banking Supervision Data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516441"/>
            <a:ext cx="7886700" cy="1247545"/>
          </a:xfrm>
        </p:spPr>
        <p:txBody>
          <a:bodyPr>
            <a:normAutofit fontScale="62500" lnSpcReduction="20000"/>
          </a:bodyPr>
          <a:lstStyle/>
          <a:p>
            <a:r>
              <a:rPr lang="it-IT" sz="2900" dirty="0"/>
              <a:t>Gregorio Guidi, ECB, </a:t>
            </a:r>
            <a:r>
              <a:rPr lang="it-IT" sz="2900" i="1" u="sng" dirty="0">
                <a:hlinkClick r:id="rId2"/>
              </a:rPr>
              <a:t>Gregorio.Guidi@ecb.europa.eu</a:t>
            </a:r>
            <a:endParaRPr lang="en-GB" sz="2900" dirty="0"/>
          </a:p>
          <a:p>
            <a:r>
              <a:rPr lang="it-IT" sz="2900" dirty="0"/>
              <a:t>Francesco Donat, ECB, </a:t>
            </a:r>
            <a:r>
              <a:rPr lang="it-IT" sz="2900" i="1" u="sng" dirty="0">
                <a:hlinkClick r:id="rId3"/>
              </a:rPr>
              <a:t>Francesco.Donat@ecb.europa.eu</a:t>
            </a:r>
            <a:endParaRPr lang="en-GB" sz="2900" dirty="0"/>
          </a:p>
          <a:p>
            <a:r>
              <a:rPr lang="it-IT" sz="2900" dirty="0"/>
              <a:t>Iulia Tintea, ECB, </a:t>
            </a:r>
            <a:r>
              <a:rPr lang="it-IT" sz="2900" i="1" u="sng" dirty="0">
                <a:hlinkClick r:id="rId4"/>
              </a:rPr>
              <a:t>Iulia.Tintea@ecb.europa.eu</a:t>
            </a:r>
            <a:endParaRPr lang="en-GB" sz="2900" dirty="0"/>
          </a:p>
          <a:p>
            <a:r>
              <a:rPr lang="it-IT" sz="2900" dirty="0"/>
              <a:t>Luis Suarez Tumi, ECB, </a:t>
            </a:r>
            <a:r>
              <a:rPr lang="it-IT" sz="2900" i="1" u="sng" dirty="0">
                <a:hlinkClick r:id="rId5"/>
              </a:rPr>
              <a:t>Luis.Suarez_Tumi@ecb.europa.eu</a:t>
            </a:r>
            <a:endParaRPr lang="en-GB" sz="2900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361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Motyw pakietu Office</vt:lpstr>
      <vt:lpstr>A Framework for Assessing the Quality of Banking Supervision Data</vt:lpstr>
      <vt:lpstr>From the ECB Statistics Quality Framework…</vt:lpstr>
      <vt:lpstr>… to the Supervisory Reporting Framework.</vt:lpstr>
      <vt:lpstr>… to the Supervisory Reporting Framework.</vt:lpstr>
      <vt:lpstr>A Framework for Supervisory Data Quality</vt:lpstr>
      <vt:lpstr>A Framework for Supervisory Data Quality</vt:lpstr>
      <vt:lpstr>Examples</vt:lpstr>
      <vt:lpstr>Examples</vt:lpstr>
      <vt:lpstr>A Framework for Assessing the Quality of Banking Supervision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Guidi, Gregorio</cp:lastModifiedBy>
  <cp:revision>57</cp:revision>
  <dcterms:created xsi:type="dcterms:W3CDTF">2018-02-27T07:40:59Z</dcterms:created>
  <dcterms:modified xsi:type="dcterms:W3CDTF">2018-05-15T12:58:20Z</dcterms:modified>
</cp:coreProperties>
</file>