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0" r:id="rId4"/>
    <p:sldId id="261" r:id="rId5"/>
    <p:sldId id="258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7C30"/>
    <a:srgbClr val="FF0000"/>
    <a:srgbClr val="E37639"/>
    <a:srgbClr val="5E3AF6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7B4F4-062F-4544-A097-176A749630B4}" type="datetimeFigureOut">
              <a:rPr lang="pl-PL" smtClean="0"/>
              <a:t>2018-05-28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C0071-2EF9-4BF6-A344-1E56AD66A3E8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323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A2DB5-776D-4695-BEAB-6FC29B98A4D8}" type="datetimeFigureOut">
              <a:rPr lang="pl-PL" smtClean="0"/>
              <a:t>2018-05-28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750A6-06B1-4346-A60C-D77334274F45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96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29BB-3899-4E1E-A34D-91154A7B11F6}" type="slidenum">
              <a:rPr lang="es-MX" smtClean="0"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0331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0B24CB-F2E6-41C9-A2EC-DB0F91CB0388}" type="slidenum">
              <a:rPr lang="es-MX" smtClean="0"/>
              <a:pPr>
                <a:defRPr/>
              </a:pPr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523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419" dirty="0" err="1"/>
              <a:t>INEGI’s</a:t>
            </a:r>
            <a:r>
              <a:rPr lang="es-419" dirty="0"/>
              <a:t> </a:t>
            </a:r>
            <a:r>
              <a:rPr lang="es-419" dirty="0" err="1"/>
              <a:t>operation</a:t>
            </a:r>
            <a:r>
              <a:rPr lang="es-419" dirty="0"/>
              <a:t> and </a:t>
            </a:r>
            <a:r>
              <a:rPr lang="es-419" dirty="0" err="1"/>
              <a:t>structure</a:t>
            </a:r>
            <a:r>
              <a:rPr lang="es-419" dirty="0"/>
              <a:t> </a:t>
            </a:r>
            <a:r>
              <a:rPr lang="es-419" dirty="0" err="1"/>
              <a:t>is</a:t>
            </a:r>
            <a:r>
              <a:rPr lang="es-419" dirty="0"/>
              <a:t> </a:t>
            </a:r>
            <a:r>
              <a:rPr lang="es-419" dirty="0" err="1"/>
              <a:t>functional</a:t>
            </a:r>
            <a:r>
              <a:rPr lang="es-419" dirty="0"/>
              <a:t>, </a:t>
            </a:r>
            <a:r>
              <a:rPr lang="es-419" dirty="0" err="1"/>
              <a:t>not</a:t>
            </a:r>
            <a:r>
              <a:rPr lang="es-419" dirty="0"/>
              <a:t> </a:t>
            </a:r>
            <a:r>
              <a:rPr lang="es-419" dirty="0" err="1"/>
              <a:t>process-oriented</a:t>
            </a:r>
            <a:r>
              <a:rPr lang="es-419" dirty="0"/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419" dirty="0"/>
              <a:t>A </a:t>
            </a:r>
            <a:r>
              <a:rPr lang="es-419" dirty="0" err="1"/>
              <a:t>process</a:t>
            </a:r>
            <a:r>
              <a:rPr lang="es-419" dirty="0"/>
              <a:t> </a:t>
            </a:r>
            <a:r>
              <a:rPr lang="es-419" dirty="0" err="1"/>
              <a:t>oriented</a:t>
            </a:r>
            <a:r>
              <a:rPr lang="es-419" dirty="0"/>
              <a:t> </a:t>
            </a:r>
            <a:r>
              <a:rPr lang="es-419" dirty="0" err="1"/>
              <a:t>mind</a:t>
            </a:r>
            <a:r>
              <a:rPr lang="es-419" dirty="0"/>
              <a:t> and culture has </a:t>
            </a:r>
            <a:r>
              <a:rPr lang="es-419" dirty="0" err="1"/>
              <a:t>been</a:t>
            </a:r>
            <a:r>
              <a:rPr lang="es-419" dirty="0"/>
              <a:t> </a:t>
            </a:r>
            <a:r>
              <a:rPr lang="es-419" dirty="0" err="1"/>
              <a:t>created</a:t>
            </a:r>
            <a:r>
              <a:rPr lang="es-419" dirty="0"/>
              <a:t> </a:t>
            </a:r>
            <a:r>
              <a:rPr lang="es-419" dirty="0" err="1"/>
              <a:t>from</a:t>
            </a:r>
            <a:r>
              <a:rPr lang="es-419" dirty="0"/>
              <a:t> </a:t>
            </a:r>
            <a:r>
              <a:rPr lang="es-419" dirty="0" err="1"/>
              <a:t>scratch</a:t>
            </a:r>
            <a:r>
              <a:rPr lang="es-419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419" dirty="0" err="1"/>
              <a:t>Transforming</a:t>
            </a:r>
            <a:r>
              <a:rPr lang="es-419" dirty="0"/>
              <a:t> </a:t>
            </a:r>
            <a:r>
              <a:rPr lang="es-419" dirty="0" err="1"/>
              <a:t>the</a:t>
            </a:r>
            <a:r>
              <a:rPr lang="es-419" dirty="0"/>
              <a:t> culture in </a:t>
            </a:r>
            <a:r>
              <a:rPr lang="es-419" dirty="0" err="1"/>
              <a:t>siloed</a:t>
            </a:r>
            <a:r>
              <a:rPr lang="es-419" dirty="0"/>
              <a:t> data-</a:t>
            </a:r>
            <a:r>
              <a:rPr lang="es-419" dirty="0" err="1"/>
              <a:t>generating</a:t>
            </a:r>
            <a:r>
              <a:rPr lang="es-419" dirty="0"/>
              <a:t> </a:t>
            </a:r>
            <a:r>
              <a:rPr lang="es-419" dirty="0" err="1"/>
              <a:t>units</a:t>
            </a:r>
            <a:r>
              <a:rPr lang="es-419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419" dirty="0" err="1"/>
              <a:t>Obtaining</a:t>
            </a:r>
            <a:r>
              <a:rPr lang="es-419" dirty="0"/>
              <a:t> </a:t>
            </a:r>
            <a:r>
              <a:rPr lang="es-419" dirty="0" err="1"/>
              <a:t>stakeholders</a:t>
            </a:r>
            <a:r>
              <a:rPr lang="es-419" dirty="0"/>
              <a:t> </a:t>
            </a:r>
            <a:r>
              <a:rPr lang="es-419" dirty="0" err="1"/>
              <a:t>buy</a:t>
            </a:r>
            <a:r>
              <a:rPr lang="es-419" dirty="0"/>
              <a:t>-in and </a:t>
            </a:r>
            <a:r>
              <a:rPr lang="es-419" dirty="0" err="1"/>
              <a:t>commitment</a:t>
            </a:r>
            <a:r>
              <a:rPr lang="es-419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419" dirty="0" err="1"/>
              <a:t>Creating</a:t>
            </a:r>
            <a:r>
              <a:rPr lang="es-419" dirty="0"/>
              <a:t> </a:t>
            </a:r>
            <a:r>
              <a:rPr lang="es-419" dirty="0" err="1"/>
              <a:t>multidisciplinary</a:t>
            </a:r>
            <a:r>
              <a:rPr lang="es-419" dirty="0"/>
              <a:t> </a:t>
            </a:r>
            <a:r>
              <a:rPr lang="es-419" dirty="0" err="1"/>
              <a:t>teams</a:t>
            </a:r>
            <a:r>
              <a:rPr lang="es-419" dirty="0"/>
              <a:t> </a:t>
            </a:r>
            <a:r>
              <a:rPr lang="es-419" dirty="0" err="1"/>
              <a:t>that</a:t>
            </a:r>
            <a:r>
              <a:rPr lang="es-419" dirty="0"/>
              <a:t> </a:t>
            </a:r>
            <a:r>
              <a:rPr lang="es-419" dirty="0" err="1"/>
              <a:t>evangelize</a:t>
            </a:r>
            <a:r>
              <a:rPr lang="es-419" dirty="0"/>
              <a:t> and  </a:t>
            </a:r>
            <a:r>
              <a:rPr lang="es-419" dirty="0" err="1"/>
              <a:t>help</a:t>
            </a:r>
            <a:r>
              <a:rPr lang="es-419" dirty="0"/>
              <a:t> </a:t>
            </a:r>
            <a:r>
              <a:rPr lang="es-419" dirty="0" err="1"/>
              <a:t>achieve</a:t>
            </a:r>
            <a:r>
              <a:rPr lang="es-419" dirty="0"/>
              <a:t> </a:t>
            </a:r>
            <a:r>
              <a:rPr lang="es-419" dirty="0" err="1"/>
              <a:t>the</a:t>
            </a:r>
            <a:r>
              <a:rPr lang="es-419" dirty="0"/>
              <a:t> </a:t>
            </a:r>
            <a:r>
              <a:rPr lang="es-419" dirty="0" err="1"/>
              <a:t>transformation</a:t>
            </a:r>
            <a:r>
              <a:rPr lang="es-419" dirty="0"/>
              <a:t>. (</a:t>
            </a:r>
            <a:r>
              <a:rPr lang="es-419" dirty="0" err="1"/>
              <a:t>Knowledgeable</a:t>
            </a:r>
            <a:r>
              <a:rPr lang="es-419" dirty="0"/>
              <a:t> in </a:t>
            </a:r>
            <a:r>
              <a:rPr lang="es-419" dirty="0" err="1"/>
              <a:t>strategy</a:t>
            </a:r>
            <a:r>
              <a:rPr lang="es-419" dirty="0"/>
              <a:t>, </a:t>
            </a:r>
            <a:r>
              <a:rPr lang="es-419" dirty="0" err="1"/>
              <a:t>organization</a:t>
            </a:r>
            <a:r>
              <a:rPr lang="es-419" dirty="0"/>
              <a:t>, </a:t>
            </a:r>
            <a:r>
              <a:rPr lang="es-419" dirty="0" err="1"/>
              <a:t>documentation</a:t>
            </a:r>
            <a:r>
              <a:rPr lang="es-419" dirty="0"/>
              <a:t>, </a:t>
            </a:r>
            <a:r>
              <a:rPr lang="es-419" dirty="0" err="1"/>
              <a:t>processes</a:t>
            </a:r>
            <a:r>
              <a:rPr lang="es-419" dirty="0"/>
              <a:t> and data).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419" dirty="0" err="1"/>
              <a:t>Avoiding</a:t>
            </a:r>
            <a:r>
              <a:rPr lang="es-419" dirty="0"/>
              <a:t> </a:t>
            </a:r>
            <a:r>
              <a:rPr lang="es-419" dirty="0" err="1"/>
              <a:t>preconceptions</a:t>
            </a:r>
            <a:r>
              <a:rPr lang="es-419" dirty="0"/>
              <a:t> </a:t>
            </a:r>
            <a:r>
              <a:rPr lang="es-419" dirty="0" err="1"/>
              <a:t>that</a:t>
            </a:r>
            <a:r>
              <a:rPr lang="es-419" dirty="0"/>
              <a:t> position </a:t>
            </a:r>
            <a:r>
              <a:rPr lang="es-419" dirty="0" err="1"/>
              <a:t>the</a:t>
            </a:r>
            <a:r>
              <a:rPr lang="es-419" dirty="0"/>
              <a:t> </a:t>
            </a:r>
            <a:r>
              <a:rPr lang="es-419" dirty="0" err="1"/>
              <a:t>transformation</a:t>
            </a:r>
            <a:r>
              <a:rPr lang="es-419" dirty="0"/>
              <a:t> as </a:t>
            </a:r>
            <a:r>
              <a:rPr lang="es-419" dirty="0" err="1"/>
              <a:t>contingent</a:t>
            </a:r>
            <a:r>
              <a:rPr lang="es-419" dirty="0"/>
              <a:t> </a:t>
            </a:r>
            <a:r>
              <a:rPr lang="es-419" dirty="0" err="1"/>
              <a:t>to</a:t>
            </a:r>
            <a:r>
              <a:rPr lang="es-419" dirty="0"/>
              <a:t> </a:t>
            </a:r>
            <a:r>
              <a:rPr lang="es-419" dirty="0" err="1"/>
              <a:t>the</a:t>
            </a:r>
            <a:r>
              <a:rPr lang="es-419" dirty="0"/>
              <a:t> IT </a:t>
            </a:r>
            <a:r>
              <a:rPr lang="es-419" dirty="0" err="1"/>
              <a:t>department</a:t>
            </a:r>
            <a:r>
              <a:rPr lang="es-419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419" dirty="0" err="1"/>
              <a:t>Selecting</a:t>
            </a:r>
            <a:r>
              <a:rPr lang="es-419" dirty="0"/>
              <a:t> </a:t>
            </a:r>
            <a:r>
              <a:rPr lang="es-419" dirty="0" err="1"/>
              <a:t>actions</a:t>
            </a:r>
            <a:r>
              <a:rPr lang="es-419" dirty="0"/>
              <a:t> </a:t>
            </a:r>
            <a:r>
              <a:rPr lang="es-419" dirty="0" err="1"/>
              <a:t>that</a:t>
            </a:r>
            <a:r>
              <a:rPr lang="es-419" dirty="0"/>
              <a:t> show concrete </a:t>
            </a:r>
            <a:r>
              <a:rPr lang="es-419" dirty="0" err="1"/>
              <a:t>results</a:t>
            </a:r>
            <a:r>
              <a:rPr lang="es-419" dirty="0"/>
              <a:t> in 2-4 </a:t>
            </a:r>
            <a:r>
              <a:rPr lang="es-419" dirty="0" err="1"/>
              <a:t>months</a:t>
            </a:r>
            <a:r>
              <a:rPr lang="es-419" dirty="0"/>
              <a:t>.</a:t>
            </a:r>
          </a:p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829BB-3899-4E1E-A34D-91154A7B11F6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344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50312"/>
            <a:ext cx="7886700" cy="707499"/>
          </a:xfrm>
        </p:spPr>
        <p:txBody>
          <a:bodyPr>
            <a:normAutofit/>
          </a:bodyPr>
          <a:lstStyle>
            <a:lvl1pPr marL="0" indent="0" algn="just">
              <a:buNone/>
              <a:defRPr sz="1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John </a:t>
            </a:r>
            <a:r>
              <a:rPr lang="pl-PL" dirty="0" err="1"/>
              <a:t>Doe</a:t>
            </a:r>
            <a:r>
              <a:rPr lang="pl-PL" dirty="0"/>
              <a:t>, </a:t>
            </a:r>
            <a:r>
              <a:rPr lang="pl-PL" dirty="0" err="1"/>
              <a:t>affiliation</a:t>
            </a:r>
            <a:r>
              <a:rPr lang="pl-PL" dirty="0"/>
              <a:t>, email </a:t>
            </a:r>
            <a:r>
              <a:rPr lang="pl-PL" dirty="0" err="1"/>
              <a:t>adress</a:t>
            </a:r>
            <a:endParaRPr lang="pl-PL" dirty="0"/>
          </a:p>
          <a:p>
            <a:r>
              <a:rPr lang="pl-PL" dirty="0" err="1"/>
              <a:t>Jane</a:t>
            </a:r>
            <a:r>
              <a:rPr lang="pl-PL" dirty="0"/>
              <a:t> </a:t>
            </a:r>
            <a:r>
              <a:rPr lang="pl-PL" dirty="0" err="1"/>
              <a:t>Doe</a:t>
            </a:r>
            <a:r>
              <a:rPr lang="pl-PL" dirty="0"/>
              <a:t>, </a:t>
            </a:r>
            <a:r>
              <a:rPr lang="pl-PL" dirty="0" err="1"/>
              <a:t>affiliation</a:t>
            </a:r>
            <a:r>
              <a:rPr lang="pl-PL" dirty="0"/>
              <a:t>, email </a:t>
            </a:r>
            <a:r>
              <a:rPr lang="pl-PL" dirty="0" err="1"/>
              <a:t>adress</a:t>
            </a:r>
            <a:endParaRPr lang="en-US" dirty="0"/>
          </a:p>
        </p:txBody>
      </p:sp>
      <p:sp>
        <p:nvSpPr>
          <p:cNvPr id="11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2659592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/>
              <a:t>Title</a:t>
            </a:r>
            <a:r>
              <a:rPr lang="pl-PL" dirty="0"/>
              <a:t> of </a:t>
            </a:r>
            <a:r>
              <a:rPr lang="pl-PL" dirty="0" err="1"/>
              <a:t>presentation</a:t>
            </a:r>
            <a:endParaRPr lang="pl-PL" dirty="0"/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560483"/>
            <a:ext cx="1913467" cy="48472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/>
              <a:t>Date</a:t>
            </a:r>
            <a:endParaRPr lang="pl-PL" dirty="0"/>
          </a:p>
        </p:txBody>
      </p:sp>
      <p:sp>
        <p:nvSpPr>
          <p:cNvPr id="27" name="Symbol zastępczy tekstu 26"/>
          <p:cNvSpPr>
            <a:spLocks noGrp="1"/>
          </p:cNvSpPr>
          <p:nvPr>
            <p:ph type="body" sz="quarter" idx="11" hasCustomPrompt="1"/>
          </p:nvPr>
        </p:nvSpPr>
        <p:spPr>
          <a:xfrm>
            <a:off x="6392334" y="5560483"/>
            <a:ext cx="2180166" cy="48472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/>
              <a:t>Number</a:t>
            </a:r>
            <a:r>
              <a:rPr lang="pl-PL" dirty="0"/>
              <a:t> of </a:t>
            </a:r>
            <a:r>
              <a:rPr lang="pl-PL" dirty="0" err="1"/>
              <a:t>session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707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5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7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71006"/>
          </a:xfrm>
        </p:spPr>
        <p:txBody>
          <a:bodyPr>
            <a:normAutofit/>
          </a:bodyPr>
          <a:lstStyle>
            <a:lvl1pPr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/>
              <a:t>Slide</a:t>
            </a:r>
            <a:r>
              <a:rPr lang="pl-PL" dirty="0"/>
              <a:t> </a:t>
            </a:r>
            <a:r>
              <a:rPr lang="pl-PL" dirty="0" err="1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515533"/>
            <a:ext cx="7886700" cy="4542892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/>
              <a:t>Contents</a:t>
            </a:r>
            <a:r>
              <a:rPr lang="pl-PL" dirty="0"/>
              <a:t> 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3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31743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3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5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559853"/>
            <a:ext cx="7886700" cy="109960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/>
              <a:t>Title</a:t>
            </a:r>
            <a:r>
              <a:rPr lang="pl-PL" dirty="0"/>
              <a:t> of </a:t>
            </a:r>
            <a:r>
              <a:rPr lang="pl-PL" dirty="0" err="1"/>
              <a:t>presentation</a:t>
            </a:r>
            <a:endParaRPr lang="pl-PL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16441"/>
            <a:ext cx="7886700" cy="1020759"/>
          </a:xfrm>
        </p:spPr>
        <p:txBody>
          <a:bodyPr>
            <a:normAutofit/>
          </a:bodyPr>
          <a:lstStyle>
            <a:lvl1pPr marL="0" indent="0" algn="just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John </a:t>
            </a:r>
            <a:r>
              <a:rPr lang="pl-PL" dirty="0" err="1"/>
              <a:t>Doe</a:t>
            </a:r>
            <a:r>
              <a:rPr lang="pl-PL" dirty="0"/>
              <a:t>, </a:t>
            </a:r>
            <a:r>
              <a:rPr lang="pl-PL" dirty="0" err="1"/>
              <a:t>affiliation</a:t>
            </a:r>
            <a:r>
              <a:rPr lang="pl-PL" dirty="0"/>
              <a:t>, email </a:t>
            </a:r>
            <a:r>
              <a:rPr lang="pl-PL" dirty="0" err="1"/>
              <a:t>adress</a:t>
            </a:r>
            <a:endParaRPr lang="pl-PL" dirty="0"/>
          </a:p>
          <a:p>
            <a:r>
              <a:rPr lang="pl-PL" dirty="0" err="1"/>
              <a:t>Jane</a:t>
            </a:r>
            <a:r>
              <a:rPr lang="pl-PL" dirty="0"/>
              <a:t> </a:t>
            </a:r>
            <a:r>
              <a:rPr lang="pl-PL" dirty="0" err="1"/>
              <a:t>Doe</a:t>
            </a:r>
            <a:r>
              <a:rPr lang="pl-PL" dirty="0"/>
              <a:t>, </a:t>
            </a:r>
            <a:r>
              <a:rPr lang="pl-PL" dirty="0" err="1"/>
              <a:t>affiliation</a:t>
            </a:r>
            <a:r>
              <a:rPr lang="pl-PL" dirty="0"/>
              <a:t>, email </a:t>
            </a:r>
            <a:r>
              <a:rPr lang="pl-PL" dirty="0" err="1"/>
              <a:t>adress</a:t>
            </a:r>
            <a:endParaRPr lang="en-US" dirty="0"/>
          </a:p>
        </p:txBody>
      </p:sp>
      <p:sp>
        <p:nvSpPr>
          <p:cNvPr id="11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622545"/>
            <a:ext cx="7886700" cy="108585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/>
              <a:t>Thanks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6165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904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34828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06061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7D7F-A023-424B-974B-F4C0B6097A2F}" type="datetimeFigureOut">
              <a:rPr lang="pl-PL" smtClean="0"/>
              <a:t>2018-05-28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B976-3ADC-43D2-8EDD-B92081B1DE66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59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Gloria M. Rubio, Quality Assurance Director, INEGI</a:t>
            </a: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Assurance and the GSBPM Adoption at INEGI, Mexico</a:t>
            </a: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MX" dirty="0"/>
              <a:t>June 27, 2018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Speed Talk Session 1</a:t>
            </a:r>
          </a:p>
        </p:txBody>
      </p:sp>
    </p:spTree>
    <p:extLst>
      <p:ext uri="{BB962C8B-B14F-4D97-AF65-F5344CB8AC3E}">
        <p14:creationId xmlns:p14="http://schemas.microsoft.com/office/powerpoint/2010/main" val="2502542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contenido 1"/>
          <p:cNvSpPr txBox="1">
            <a:spLocks/>
          </p:cNvSpPr>
          <p:nvPr/>
        </p:nvSpPr>
        <p:spPr bwMode="auto">
          <a:xfrm>
            <a:off x="348604" y="1040377"/>
            <a:ext cx="2322664" cy="192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en-US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34988" lvl="1" indent="-268288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 of Practice and Quality Assurance Norm approval</a:t>
            </a:r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749906" y="315239"/>
            <a:ext cx="7543800" cy="618980"/>
          </a:xfrm>
        </p:spPr>
        <p:txBody>
          <a:bodyPr/>
          <a:lstStyle/>
          <a:p>
            <a:pPr algn="ctr"/>
            <a:r>
              <a:rPr lang="en-US" dirty="0"/>
              <a:t>Implementation milestones</a:t>
            </a:r>
          </a:p>
        </p:txBody>
      </p:sp>
      <p:sp>
        <p:nvSpPr>
          <p:cNvPr id="8" name="Marcador de contenido 1"/>
          <p:cNvSpPr txBox="1">
            <a:spLocks/>
          </p:cNvSpPr>
          <p:nvPr/>
        </p:nvSpPr>
        <p:spPr bwMode="auto">
          <a:xfrm>
            <a:off x="348604" y="2965462"/>
            <a:ext cx="2754306" cy="2586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en-US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34988" lvl="1" indent="-268288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assurance governance </a:t>
            </a:r>
            <a:r>
              <a:rPr 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established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4988" lvl="1" indent="-268288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Adoption of UN Quality Assurance Framework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contenido 1"/>
          <p:cNvSpPr txBox="1">
            <a:spLocks/>
          </p:cNvSpPr>
          <p:nvPr/>
        </p:nvSpPr>
        <p:spPr bwMode="auto">
          <a:xfrm>
            <a:off x="2941036" y="1359805"/>
            <a:ext cx="2759703" cy="2219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r>
              <a:rPr lang="en-US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30238" lvl="1" indent="-268288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Adaptation of the GSBPM to country context </a:t>
            </a:r>
          </a:p>
          <a:p>
            <a:pPr marL="630238" lvl="1" indent="-268288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NSS strategic objectives centered around quality principles</a:t>
            </a:r>
          </a:p>
          <a:p>
            <a:pPr algn="just">
              <a:spcBef>
                <a:spcPts val="450"/>
              </a:spcBef>
              <a:spcAft>
                <a:spcPts val="450"/>
              </a:spcAft>
            </a:pPr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Grupo 14"/>
          <p:cNvGrpSpPr/>
          <p:nvPr/>
        </p:nvGrpSpPr>
        <p:grpSpPr>
          <a:xfrm rot="20817796">
            <a:off x="3965950" y="4646781"/>
            <a:ext cx="3662888" cy="1209857"/>
            <a:chOff x="2286139" y="4742566"/>
            <a:chExt cx="5721519" cy="1747683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51649" y="5382958"/>
              <a:ext cx="5356009" cy="1107291"/>
            </a:xfrm>
            <a:prstGeom prst="rect">
              <a:avLst/>
            </a:prstGeom>
          </p:spPr>
        </p:pic>
        <p:pic>
          <p:nvPicPr>
            <p:cNvPr id="1028" name="Picture 4" descr="Imagen relacionada"/>
            <p:cNvPicPr>
              <a:picLocks noChangeAspect="1" noChangeArrowheads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139" y="4772799"/>
              <a:ext cx="1014066" cy="10140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Shape of a girl in dress walking Free Icon"/>
            <p:cNvPicPr>
              <a:picLocks noChangeAspect="1" noChangeArrowheads="1"/>
            </p:cNvPicPr>
            <p:nvPr/>
          </p:nvPicPr>
          <p:blipFill rotWithShape="1">
            <a:blip r:embed="rId5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01" r="4668"/>
            <a:stretch/>
          </p:blipFill>
          <p:spPr bwMode="auto">
            <a:xfrm flipH="1">
              <a:off x="3679485" y="4742566"/>
              <a:ext cx="1065319" cy="10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4" descr="Imagen relacionada"/>
            <p:cNvPicPr>
              <a:picLocks noChangeAspect="1" noChangeArrowheads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7238" y="4772799"/>
              <a:ext cx="1053068" cy="1053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Shape of a girl in dress walking Free Icon"/>
            <p:cNvPicPr>
              <a:picLocks noChangeAspect="1" noChangeArrowheads="1"/>
            </p:cNvPicPr>
            <p:nvPr/>
          </p:nvPicPr>
          <p:blipFill rotWithShape="1">
            <a:blip r:embed="rId5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01" r="4668"/>
            <a:stretch/>
          </p:blipFill>
          <p:spPr bwMode="auto">
            <a:xfrm flipH="1">
              <a:off x="6510999" y="4790201"/>
              <a:ext cx="1065319" cy="10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Marcador de contenido 1">
            <a:extLst>
              <a:ext uri="{FF2B5EF4-FFF2-40B4-BE49-F238E27FC236}">
                <a16:creationId xmlns:a16="http://schemas.microsoft.com/office/drawing/2014/main" id="{F07215D2-656F-4383-AF43-94DEFE74CFC8}"/>
              </a:ext>
            </a:extLst>
          </p:cNvPr>
          <p:cNvSpPr txBox="1">
            <a:spLocks/>
          </p:cNvSpPr>
          <p:nvPr/>
        </p:nvSpPr>
        <p:spPr bwMode="auto">
          <a:xfrm>
            <a:off x="5700739" y="2109520"/>
            <a:ext cx="2951555" cy="1895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Standardization of processes, quality indicators and reporting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OECD Peer Review</a:t>
            </a:r>
            <a:endParaRPr lang="en-US" sz="21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71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ocumento 24"/>
          <p:cNvSpPr/>
          <p:nvPr/>
        </p:nvSpPr>
        <p:spPr>
          <a:xfrm>
            <a:off x="6478496" y="4841103"/>
            <a:ext cx="1495238" cy="1083044"/>
          </a:xfrm>
          <a:prstGeom prst="flowChartDocument">
            <a:avLst/>
          </a:prstGeom>
          <a:solidFill>
            <a:schemeClr val="bg1">
              <a:lumMod val="7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 b="1" dirty="0"/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38EA4136-A001-47E5-AC92-9A7C71889E6B}"/>
              </a:ext>
            </a:extLst>
          </p:cNvPr>
          <p:cNvGrpSpPr/>
          <p:nvPr/>
        </p:nvGrpSpPr>
        <p:grpSpPr>
          <a:xfrm>
            <a:off x="961901" y="1170154"/>
            <a:ext cx="7261917" cy="5496615"/>
            <a:chOff x="1565073" y="1623983"/>
            <a:chExt cx="6127757" cy="4385274"/>
          </a:xfrm>
        </p:grpSpPr>
        <p:pic>
          <p:nvPicPr>
            <p:cNvPr id="45" name="Picture 695" descr="GSBPM-2"/>
            <p:cNvPicPr/>
            <p:nvPr/>
          </p:nvPicPr>
          <p:blipFill rotWithShape="1"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848" b="116"/>
            <a:stretch/>
          </p:blipFill>
          <p:spPr bwMode="auto">
            <a:xfrm rot="5400000">
              <a:off x="2960287" y="926236"/>
              <a:ext cx="1745541" cy="31410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" name="Forma libre 23"/>
            <p:cNvSpPr/>
            <p:nvPr/>
          </p:nvSpPr>
          <p:spPr>
            <a:xfrm rot="155191">
              <a:off x="1565073" y="4072549"/>
              <a:ext cx="2885509" cy="1435614"/>
            </a:xfrm>
            <a:custGeom>
              <a:avLst/>
              <a:gdLst>
                <a:gd name="connsiteX0" fmla="*/ 0 w 3657688"/>
                <a:gd name="connsiteY0" fmla="*/ 0 h 1580296"/>
                <a:gd name="connsiteX1" fmla="*/ 32658 w 3657688"/>
                <a:gd name="connsiteY1" fmla="*/ 206828 h 1580296"/>
                <a:gd name="connsiteX2" fmla="*/ 152400 w 3657688"/>
                <a:gd name="connsiteY2" fmla="*/ 587828 h 1580296"/>
                <a:gd name="connsiteX3" fmla="*/ 348343 w 3657688"/>
                <a:gd name="connsiteY3" fmla="*/ 936171 h 1580296"/>
                <a:gd name="connsiteX4" fmla="*/ 631372 w 3657688"/>
                <a:gd name="connsiteY4" fmla="*/ 1219200 h 1580296"/>
                <a:gd name="connsiteX5" fmla="*/ 1012372 w 3657688"/>
                <a:gd name="connsiteY5" fmla="*/ 1426028 h 1580296"/>
                <a:gd name="connsiteX6" fmla="*/ 1415143 w 3657688"/>
                <a:gd name="connsiteY6" fmla="*/ 1545771 h 1580296"/>
                <a:gd name="connsiteX7" fmla="*/ 1839686 w 3657688"/>
                <a:gd name="connsiteY7" fmla="*/ 1578428 h 1580296"/>
                <a:gd name="connsiteX8" fmla="*/ 2383972 w 3657688"/>
                <a:gd name="connsiteY8" fmla="*/ 1502228 h 1580296"/>
                <a:gd name="connsiteX9" fmla="*/ 2873829 w 3657688"/>
                <a:gd name="connsiteY9" fmla="*/ 1338943 h 1580296"/>
                <a:gd name="connsiteX10" fmla="*/ 3265715 w 3657688"/>
                <a:gd name="connsiteY10" fmla="*/ 1121228 h 1580296"/>
                <a:gd name="connsiteX11" fmla="*/ 3635829 w 3657688"/>
                <a:gd name="connsiteY11" fmla="*/ 849085 h 1580296"/>
                <a:gd name="connsiteX12" fmla="*/ 3537858 w 3657688"/>
                <a:gd name="connsiteY12" fmla="*/ 827314 h 1580296"/>
                <a:gd name="connsiteX13" fmla="*/ 2906486 w 3657688"/>
                <a:gd name="connsiteY13" fmla="*/ 489857 h 1580296"/>
                <a:gd name="connsiteX14" fmla="*/ 2808515 w 3657688"/>
                <a:gd name="connsiteY14" fmla="*/ 326571 h 1580296"/>
                <a:gd name="connsiteX15" fmla="*/ 2775858 w 3657688"/>
                <a:gd name="connsiteY15" fmla="*/ 348343 h 1580296"/>
                <a:gd name="connsiteX16" fmla="*/ 0 w 3657688"/>
                <a:gd name="connsiteY16" fmla="*/ 0 h 1580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657688" h="1580296">
                  <a:moveTo>
                    <a:pt x="0" y="0"/>
                  </a:moveTo>
                  <a:cubicBezTo>
                    <a:pt x="3629" y="54428"/>
                    <a:pt x="7258" y="108857"/>
                    <a:pt x="32658" y="206828"/>
                  </a:cubicBezTo>
                  <a:cubicBezTo>
                    <a:pt x="58058" y="304799"/>
                    <a:pt x="99786" y="466271"/>
                    <a:pt x="152400" y="587828"/>
                  </a:cubicBezTo>
                  <a:cubicBezTo>
                    <a:pt x="205014" y="709385"/>
                    <a:pt x="268514" y="830942"/>
                    <a:pt x="348343" y="936171"/>
                  </a:cubicBezTo>
                  <a:cubicBezTo>
                    <a:pt x="428172" y="1041400"/>
                    <a:pt x="520701" y="1137557"/>
                    <a:pt x="631372" y="1219200"/>
                  </a:cubicBezTo>
                  <a:cubicBezTo>
                    <a:pt x="742043" y="1300843"/>
                    <a:pt x="881744" y="1371600"/>
                    <a:pt x="1012372" y="1426028"/>
                  </a:cubicBezTo>
                  <a:cubicBezTo>
                    <a:pt x="1143000" y="1480456"/>
                    <a:pt x="1277257" y="1520371"/>
                    <a:pt x="1415143" y="1545771"/>
                  </a:cubicBezTo>
                  <a:cubicBezTo>
                    <a:pt x="1553029" y="1571171"/>
                    <a:pt x="1678215" y="1585685"/>
                    <a:pt x="1839686" y="1578428"/>
                  </a:cubicBezTo>
                  <a:cubicBezTo>
                    <a:pt x="2001157" y="1571171"/>
                    <a:pt x="2211615" y="1542142"/>
                    <a:pt x="2383972" y="1502228"/>
                  </a:cubicBezTo>
                  <a:cubicBezTo>
                    <a:pt x="2556329" y="1462314"/>
                    <a:pt x="2726872" y="1402443"/>
                    <a:pt x="2873829" y="1338943"/>
                  </a:cubicBezTo>
                  <a:cubicBezTo>
                    <a:pt x="3020786" y="1275443"/>
                    <a:pt x="3138715" y="1202871"/>
                    <a:pt x="3265715" y="1121228"/>
                  </a:cubicBezTo>
                  <a:cubicBezTo>
                    <a:pt x="3392715" y="1039585"/>
                    <a:pt x="3590472" y="898071"/>
                    <a:pt x="3635829" y="849085"/>
                  </a:cubicBezTo>
                  <a:cubicBezTo>
                    <a:pt x="3681186" y="800099"/>
                    <a:pt x="3659415" y="887185"/>
                    <a:pt x="3537858" y="827314"/>
                  </a:cubicBezTo>
                  <a:cubicBezTo>
                    <a:pt x="3416301" y="767443"/>
                    <a:pt x="3028043" y="573314"/>
                    <a:pt x="2906486" y="489857"/>
                  </a:cubicBezTo>
                  <a:cubicBezTo>
                    <a:pt x="2784929" y="406400"/>
                    <a:pt x="2830286" y="350157"/>
                    <a:pt x="2808515" y="326571"/>
                  </a:cubicBezTo>
                  <a:cubicBezTo>
                    <a:pt x="2786744" y="302985"/>
                    <a:pt x="2775858" y="348343"/>
                    <a:pt x="2775858" y="34834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C7C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 dirty="0">
                <a:solidFill>
                  <a:schemeClr val="bg1"/>
                </a:solidFill>
              </a:endParaRPr>
            </a:p>
          </p:txBody>
        </p:sp>
        <p:sp>
          <p:nvSpPr>
            <p:cNvPr id="46" name="Rectángulo 45"/>
            <p:cNvSpPr/>
            <p:nvPr/>
          </p:nvSpPr>
          <p:spPr>
            <a:xfrm>
              <a:off x="2511853" y="3419802"/>
              <a:ext cx="2891723" cy="419179"/>
            </a:xfrm>
            <a:prstGeom prst="rect">
              <a:avLst/>
            </a:prstGeom>
            <a:solidFill>
              <a:srgbClr val="EC7C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7000"/>
                </a:lnSpc>
                <a:spcBef>
                  <a:spcPts val="450"/>
                </a:spcBef>
                <a:spcAft>
                  <a:spcPts val="450"/>
                </a:spcAft>
              </a:pPr>
              <a:r>
                <a:rPr lang="es-MX" sz="1600" b="1" dirty="0">
                  <a:solidFill>
                    <a:schemeClr val="bg1"/>
                  </a:solidFill>
                </a:rPr>
                <a:t>1</a:t>
              </a:r>
              <a:r>
                <a:rPr lang="en-US" sz="1600" b="1" dirty="0">
                  <a:solidFill>
                    <a:schemeClr val="bg1"/>
                  </a:solidFill>
                </a:rPr>
                <a:t>. Quality control in standardized and documented processes</a:t>
              </a:r>
              <a:endParaRPr lang="es-MX" sz="1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Rectángulo 46"/>
            <p:cNvSpPr/>
            <p:nvPr/>
          </p:nvSpPr>
          <p:spPr>
            <a:xfrm>
              <a:off x="2062795" y="4338225"/>
              <a:ext cx="1883834" cy="84248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07000"/>
                </a:lnSpc>
                <a:spcBef>
                  <a:spcPts val="450"/>
                </a:spcBef>
                <a:spcAft>
                  <a:spcPts val="450"/>
                </a:spcAft>
              </a:pPr>
              <a:r>
                <a:rPr lang="es-MX" sz="1600" b="1" dirty="0">
                  <a:solidFill>
                    <a:schemeClr val="bg1"/>
                  </a:solidFill>
                </a:rPr>
                <a:t>3. </a:t>
              </a:r>
              <a:r>
                <a:rPr lang="en-US" sz="1600" b="1" dirty="0">
                  <a:solidFill>
                    <a:schemeClr val="bg1"/>
                  </a:solidFill>
                </a:rPr>
                <a:t>Protocols for implementing improvement actions</a:t>
              </a:r>
            </a:p>
          </p:txBody>
        </p:sp>
        <p:sp>
          <p:nvSpPr>
            <p:cNvPr id="48" name="Rectángulo 47"/>
            <p:cNvSpPr/>
            <p:nvPr/>
          </p:nvSpPr>
          <p:spPr>
            <a:xfrm>
              <a:off x="6136959" y="2150277"/>
              <a:ext cx="1555871" cy="765085"/>
            </a:xfrm>
            <a:prstGeom prst="rect">
              <a:avLst/>
            </a:prstGeom>
            <a:solidFill>
              <a:srgbClr val="EC7C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07000"/>
                </a:lnSpc>
                <a:spcBef>
                  <a:spcPts val="450"/>
                </a:spcBef>
                <a:spcAft>
                  <a:spcPts val="450"/>
                </a:spcAft>
              </a:pPr>
              <a:r>
                <a:rPr lang="es-MX" sz="1600" b="1" dirty="0">
                  <a:solidFill>
                    <a:schemeClr val="bg1"/>
                  </a:solidFill>
                </a:rPr>
                <a:t>2. </a:t>
              </a:r>
              <a:r>
                <a:rPr lang="en-US" sz="1600" b="1" dirty="0">
                  <a:solidFill>
                    <a:schemeClr val="bg1"/>
                  </a:solidFill>
                </a:rPr>
                <a:t>Systematic quality assessment</a:t>
              </a:r>
              <a:endParaRPr lang="es-MX" sz="1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Flecha derecha 48"/>
            <p:cNvSpPr/>
            <p:nvPr/>
          </p:nvSpPr>
          <p:spPr>
            <a:xfrm>
              <a:off x="5467868" y="2421109"/>
              <a:ext cx="604798" cy="351277"/>
            </a:xfrm>
            <a:prstGeom prst="rightArrow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 dirty="0"/>
            </a:p>
          </p:txBody>
        </p:sp>
        <p:cxnSp>
          <p:nvCxnSpPr>
            <p:cNvPr id="50" name="Conector recto de flecha 49"/>
            <p:cNvCxnSpPr>
              <a:stCxn id="48" idx="2"/>
            </p:cNvCxnSpPr>
            <p:nvPr/>
          </p:nvCxnSpPr>
          <p:spPr>
            <a:xfrm flipH="1">
              <a:off x="4971528" y="2915362"/>
              <a:ext cx="1943366" cy="1637354"/>
            </a:xfrm>
            <a:prstGeom prst="straightConnector1">
              <a:avLst/>
            </a:prstGeom>
            <a:ln w="28575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cto de flecha 50"/>
            <p:cNvCxnSpPr>
              <a:stCxn id="48" idx="2"/>
            </p:cNvCxnSpPr>
            <p:nvPr/>
          </p:nvCxnSpPr>
          <p:spPr>
            <a:xfrm flipH="1">
              <a:off x="6914894" y="2915362"/>
              <a:ext cx="1" cy="1637354"/>
            </a:xfrm>
            <a:prstGeom prst="straightConnector1">
              <a:avLst/>
            </a:prstGeom>
            <a:ln w="28575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de flecha 52"/>
            <p:cNvCxnSpPr/>
            <p:nvPr/>
          </p:nvCxnSpPr>
          <p:spPr>
            <a:xfrm flipH="1">
              <a:off x="4701842" y="3889258"/>
              <a:ext cx="1149" cy="663458"/>
            </a:xfrm>
            <a:prstGeom prst="straightConnector1">
              <a:avLst/>
            </a:prstGeom>
            <a:ln w="28575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ángulo 54"/>
            <p:cNvSpPr/>
            <p:nvPr/>
          </p:nvSpPr>
          <p:spPr>
            <a:xfrm>
              <a:off x="6401197" y="4583120"/>
              <a:ext cx="1037454" cy="646856"/>
            </a:xfrm>
            <a:prstGeom prst="rect">
              <a:avLst/>
            </a:prstGeom>
            <a:noFill/>
            <a:ln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>
                  <a:solidFill>
                    <a:schemeClr val="tx2"/>
                  </a:solidFill>
                </a:rPr>
                <a:t>Quality reports for users</a:t>
              </a:r>
            </a:p>
          </p:txBody>
        </p:sp>
        <p:sp>
          <p:nvSpPr>
            <p:cNvPr id="44" name="Flecha curvada hacia abajo 43"/>
            <p:cNvSpPr/>
            <p:nvPr/>
          </p:nvSpPr>
          <p:spPr>
            <a:xfrm rot="13725995">
              <a:off x="980735" y="3409787"/>
              <a:ext cx="3275303" cy="1923638"/>
            </a:xfrm>
            <a:prstGeom prst="curvedDownArrow">
              <a:avLst>
                <a:gd name="adj1" fmla="val 4716"/>
                <a:gd name="adj2" fmla="val 14002"/>
                <a:gd name="adj3" fmla="val 12025"/>
              </a:avLst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 dirty="0">
                <a:solidFill>
                  <a:schemeClr val="tx1"/>
                </a:solidFill>
              </a:endParaRPr>
            </a:p>
          </p:txBody>
        </p:sp>
        <p:pic>
          <p:nvPicPr>
            <p:cNvPr id="52" name="Imagen 51"/>
            <p:cNvPicPr>
              <a:picLocks noChangeAspect="1"/>
            </p:cNvPicPr>
            <p:nvPr/>
          </p:nvPicPr>
          <p:blipFill rotWithShape="1">
            <a:blip r:embed="rId4"/>
            <a:srcRect r="39191"/>
            <a:stretch/>
          </p:blipFill>
          <p:spPr>
            <a:xfrm rot="437691">
              <a:off x="3661869" y="3819147"/>
              <a:ext cx="1010533" cy="1059896"/>
            </a:xfrm>
            <a:prstGeom prst="rect">
              <a:avLst/>
            </a:prstGeom>
          </p:spPr>
        </p:pic>
        <p:grpSp>
          <p:nvGrpSpPr>
            <p:cNvPr id="57" name="Grupo 56"/>
            <p:cNvGrpSpPr/>
            <p:nvPr/>
          </p:nvGrpSpPr>
          <p:grpSpPr>
            <a:xfrm>
              <a:off x="4428503" y="4561948"/>
              <a:ext cx="1261713" cy="864067"/>
              <a:chOff x="5228694" y="4851438"/>
              <a:chExt cx="1394124" cy="978801"/>
            </a:xfrm>
          </p:grpSpPr>
          <p:sp>
            <p:nvSpPr>
              <p:cNvPr id="58" name="Documento 57"/>
              <p:cNvSpPr/>
              <p:nvPr/>
            </p:nvSpPr>
            <p:spPr>
              <a:xfrm>
                <a:off x="5228694" y="4851438"/>
                <a:ext cx="1394124" cy="978801"/>
              </a:xfrm>
              <a:prstGeom prst="flowChartDocument">
                <a:avLst/>
              </a:prstGeom>
              <a:solidFill>
                <a:schemeClr val="bg1">
                  <a:lumMod val="75000"/>
                </a:schemeClr>
              </a:solidFill>
              <a:ln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350" b="1" dirty="0"/>
              </a:p>
            </p:txBody>
          </p:sp>
          <p:sp>
            <p:nvSpPr>
              <p:cNvPr id="59" name="Rectángulo 58"/>
              <p:cNvSpPr/>
              <p:nvPr/>
            </p:nvSpPr>
            <p:spPr>
              <a:xfrm>
                <a:off x="5249222" y="4851439"/>
                <a:ext cx="1298735" cy="738740"/>
              </a:xfrm>
              <a:prstGeom prst="rect">
                <a:avLst/>
              </a:prstGeom>
              <a:noFill/>
              <a:ln>
                <a:noFill/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600" b="1" dirty="0">
                    <a:solidFill>
                      <a:schemeClr val="tx2"/>
                    </a:solidFill>
                  </a:rPr>
                  <a:t>Improvement actions</a:t>
                </a:r>
              </a:p>
            </p:txBody>
          </p:sp>
        </p:grpSp>
      </p:grpSp>
      <p:sp>
        <p:nvSpPr>
          <p:cNvPr id="29" name="Tytuł 1">
            <a:extLst>
              <a:ext uri="{FF2B5EF4-FFF2-40B4-BE49-F238E27FC236}">
                <a16:creationId xmlns:a16="http://schemas.microsoft.com/office/drawing/2014/main" id="{3331023F-3691-4838-903D-BB1D505CC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431" y="82632"/>
            <a:ext cx="7886700" cy="871006"/>
          </a:xfrm>
        </p:spPr>
        <p:txBody>
          <a:bodyPr/>
          <a:lstStyle/>
          <a:p>
            <a:pPr algn="ctr"/>
            <a:r>
              <a:rPr lang="en-US" dirty="0"/>
              <a:t>Quality Assurance Program 2017-2019</a:t>
            </a:r>
          </a:p>
        </p:txBody>
      </p:sp>
    </p:spTree>
    <p:extLst>
      <p:ext uri="{BB962C8B-B14F-4D97-AF65-F5344CB8AC3E}">
        <p14:creationId xmlns:p14="http://schemas.microsoft.com/office/powerpoint/2010/main" val="1156678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547007" y="3387623"/>
            <a:ext cx="1316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Openness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154282" y="3387623"/>
            <a:ext cx="1733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z="1800" dirty="0"/>
              <a:t>Privacy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47584"/>
            <a:ext cx="7543800" cy="633460"/>
          </a:xfrm>
        </p:spPr>
        <p:txBody>
          <a:bodyPr/>
          <a:lstStyle/>
          <a:p>
            <a:pPr algn="ctr"/>
            <a:r>
              <a:rPr lang="en-US"/>
              <a:t>Challenges Ahead</a:t>
            </a:r>
          </a:p>
        </p:txBody>
      </p:sp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3088256" y="1515533"/>
            <a:ext cx="5427093" cy="4542892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265510" indent="-265510" algn="just">
              <a:spcAft>
                <a:spcPts val="450"/>
              </a:spcAft>
            </a:pPr>
            <a:r>
              <a:rPr lang="en-US" sz="1950" dirty="0"/>
              <a:t>Promoting a </a:t>
            </a:r>
            <a:r>
              <a:rPr lang="en-US" sz="1950" b="1" dirty="0"/>
              <a:t>process and evidence-based quality assurance </a:t>
            </a:r>
            <a:r>
              <a:rPr lang="en-US" sz="1950" dirty="0"/>
              <a:t>culture.</a:t>
            </a:r>
          </a:p>
          <a:p>
            <a:pPr marL="265510" indent="-265510" algn="just">
              <a:spcAft>
                <a:spcPts val="450"/>
              </a:spcAft>
            </a:pPr>
            <a:r>
              <a:rPr lang="en-US" sz="1950" b="1" dirty="0"/>
              <a:t>Senior management continuous buy-in </a:t>
            </a:r>
            <a:r>
              <a:rPr lang="en-US" sz="1950" dirty="0"/>
              <a:t>and commitment.</a:t>
            </a:r>
          </a:p>
          <a:p>
            <a:pPr marL="265510" indent="-265510" algn="just">
              <a:spcAft>
                <a:spcPts val="450"/>
              </a:spcAft>
            </a:pPr>
            <a:r>
              <a:rPr lang="en-US" sz="1950" dirty="0"/>
              <a:t>Showing concrete </a:t>
            </a:r>
            <a:r>
              <a:rPr lang="en-US" sz="1950" b="1" dirty="0"/>
              <a:t>short-term results</a:t>
            </a:r>
            <a:r>
              <a:rPr lang="en-US" sz="1950" dirty="0"/>
              <a:t>.</a:t>
            </a:r>
          </a:p>
          <a:p>
            <a:pPr marL="265510" indent="-265510" algn="just">
              <a:spcAft>
                <a:spcPts val="450"/>
              </a:spcAft>
            </a:pPr>
            <a:r>
              <a:rPr lang="en-US" sz="1950" dirty="0"/>
              <a:t>Implementing a </a:t>
            </a:r>
            <a:r>
              <a:rPr lang="en-US" sz="1950" b="1" dirty="0"/>
              <a:t>communication</a:t>
            </a:r>
            <a:r>
              <a:rPr lang="en-US" sz="1950" dirty="0"/>
              <a:t> </a:t>
            </a:r>
            <a:r>
              <a:rPr lang="en-US" sz="1950" b="1" dirty="0"/>
              <a:t>strategy</a:t>
            </a:r>
            <a:r>
              <a:rPr lang="en-US" sz="1950" dirty="0"/>
              <a:t> and targeted training activities.</a:t>
            </a:r>
          </a:p>
          <a:p>
            <a:pPr marL="265510" indent="-265510" algn="just">
              <a:spcAft>
                <a:spcPts val="450"/>
              </a:spcAft>
            </a:pPr>
            <a:r>
              <a:rPr lang="en-US" sz="1950" dirty="0"/>
              <a:t>Scaling up to the </a:t>
            </a:r>
            <a:r>
              <a:rPr lang="en-US" sz="1950" b="1" dirty="0"/>
              <a:t>NSS</a:t>
            </a:r>
            <a:r>
              <a:rPr lang="en-US" sz="1950" dirty="0"/>
              <a:t>.</a:t>
            </a:r>
          </a:p>
          <a:p>
            <a:pPr marL="265510" indent="-265510" algn="just">
              <a:spcAft>
                <a:spcPts val="450"/>
              </a:spcAft>
            </a:pPr>
            <a:r>
              <a:rPr lang="en-US" sz="1950" b="1" dirty="0"/>
              <a:t>Exploiting synergies</a:t>
            </a:r>
            <a:r>
              <a:rPr lang="en-US" sz="1950" dirty="0"/>
              <a:t> with other initiatives, including data management and enterprise architecture. </a:t>
            </a:r>
          </a:p>
          <a:p>
            <a:pPr marL="265510" indent="-265510" algn="just">
              <a:spcAft>
                <a:spcPts val="450"/>
              </a:spcAft>
            </a:pPr>
            <a:endParaRPr lang="en-US" sz="1950" dirty="0"/>
          </a:p>
          <a:p>
            <a:pPr marL="265510" indent="-265510" algn="just">
              <a:spcAft>
                <a:spcPts val="450"/>
              </a:spcAft>
            </a:pPr>
            <a:endParaRPr lang="en-US" sz="1950" dirty="0"/>
          </a:p>
          <a:p>
            <a:pPr marL="265510" indent="-265510" algn="just">
              <a:spcAft>
                <a:spcPts val="450"/>
              </a:spcAft>
            </a:pPr>
            <a:endParaRPr lang="en-US" sz="1950" dirty="0"/>
          </a:p>
        </p:txBody>
      </p:sp>
      <p:pic>
        <p:nvPicPr>
          <p:cNvPr id="10" name="Picture 2" descr="Resultado de imagen para NEXT STEPS ICON">
            <a:extLst>
              <a:ext uri="{FF2B5EF4-FFF2-40B4-BE49-F238E27FC236}">
                <a16:creationId xmlns:a16="http://schemas.microsoft.com/office/drawing/2014/main" id="{1320045D-E063-4733-99EE-ED7B6A07A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09" y="2437544"/>
            <a:ext cx="2169369" cy="211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8871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Assurance and the GSBPM adoption at INEGI, Mexico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Gloria M. Rubio, INEGI, gmrubio@inegi.org.mx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195987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1321</TotalTime>
  <Words>272</Words>
  <Application>Microsoft Office PowerPoint</Application>
  <PresentationFormat>Presentación en pantalla (4:3)</PresentationFormat>
  <Paragraphs>44</Paragraphs>
  <Slides>5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Motyw pakietu Office</vt:lpstr>
      <vt:lpstr>Quality Assurance and the GSBPM Adoption at INEGI, Mexico</vt:lpstr>
      <vt:lpstr>Implementation milestones</vt:lpstr>
      <vt:lpstr>Quality Assurance Program 2017-2019</vt:lpstr>
      <vt:lpstr>Challenges Ahead</vt:lpstr>
      <vt:lpstr>Quality Assurance and the GSBPM adoption at INEGI, Mexico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Gawlik Ryszard</dc:creator>
  <cp:lastModifiedBy>RUBIO SOTO GLORIA MARTHA</cp:lastModifiedBy>
  <cp:revision>68</cp:revision>
  <dcterms:created xsi:type="dcterms:W3CDTF">2018-02-27T07:40:59Z</dcterms:created>
  <dcterms:modified xsi:type="dcterms:W3CDTF">2018-05-28T20:35:08Z</dcterms:modified>
</cp:coreProperties>
</file>