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63" r:id="rId6"/>
    <p:sldId id="276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176"/>
    <a:srgbClr val="0F5494"/>
    <a:srgbClr val="3166CF"/>
    <a:srgbClr val="2D5EC1"/>
    <a:srgbClr val="FFD624"/>
    <a:srgbClr val="3E6FD2"/>
    <a:srgbClr val="BDDE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056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EF7854-7E90-4FA5-A41B-39C8B76ED4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351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E89DC7-9145-44DB-A00B-29FDA0CC6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974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09563"/>
            <a:ext cx="1584325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30688" y="6669088"/>
            <a:ext cx="684212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0" i="1" dirty="0">
                <a:solidFill>
                  <a:schemeClr val="bg1"/>
                </a:solidFill>
              </a:rPr>
              <a:t>Eurostat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AB6783-A622-483D-9EED-1F5D137ACB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8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AEF50-1D3E-4484-95F0-3930C285F0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8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E37F-131F-4318-86CD-CC519166E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8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5888"/>
            <a:ext cx="2133600" cy="476250"/>
          </a:xfrm>
        </p:spPr>
        <p:txBody>
          <a:bodyPr/>
          <a:lstStyle>
            <a:lvl1pPr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8313" y="6297613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89CB955-70ED-490A-9DCE-D1C03C3E94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89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72B3-F169-4091-B5E8-1696AE7582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6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3ED54-354F-4826-8AB3-D44A76E61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3D678-7A59-4E94-8A38-A620DCD3E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2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C7E18-DBA2-46E0-8179-EEB1B71CD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07DCC-240D-4193-A696-A6945227DB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7ED91-6D88-4AD6-990C-F527D3752F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5D15D-DB0A-4FB9-95E6-C49B39987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8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rgbClr val="13317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smtClean="0">
                <a:solidFill>
                  <a:srgbClr val="133176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13317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CE1182-6072-4C13-A9D0-AB1B6F1BE1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140200" y="1700213"/>
            <a:ext cx="4535488" cy="2016125"/>
          </a:xfrm>
        </p:spPr>
        <p:txBody>
          <a:bodyPr/>
          <a:lstStyle/>
          <a:p>
            <a:r>
              <a:rPr lang="en-GB" sz="2800" dirty="0"/>
              <a:t>Making census statistics more relevant – </a:t>
            </a:r>
            <a:r>
              <a:rPr lang="en-GB" sz="2800" dirty="0" smtClean="0"/>
              <a:t>towards </a:t>
            </a:r>
            <a:r>
              <a:rPr lang="en-GB" sz="2800" dirty="0"/>
              <a:t>geo-enabled </a:t>
            </a:r>
            <a:r>
              <a:rPr lang="en-GB" sz="2800" dirty="0" smtClean="0"/>
              <a:t>statistics</a:t>
            </a:r>
            <a:endParaRPr lang="en-GB" sz="54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3933825"/>
            <a:ext cx="3743325" cy="1871663"/>
          </a:xfrm>
        </p:spPr>
        <p:txBody>
          <a:bodyPr/>
          <a:lstStyle/>
          <a:p>
            <a:r>
              <a:rPr lang="pl-PL" sz="2000" dirty="0"/>
              <a:t>Adam </a:t>
            </a:r>
            <a:r>
              <a:rPr lang="pl-PL" sz="2000" dirty="0" smtClean="0"/>
              <a:t>Wroński </a:t>
            </a:r>
            <a:endParaRPr lang="en-GB" sz="2000" dirty="0" smtClean="0"/>
          </a:p>
          <a:p>
            <a:r>
              <a:rPr lang="en-GB" sz="2000" dirty="0" smtClean="0"/>
              <a:t>David Thorogood </a:t>
            </a:r>
          </a:p>
          <a:p>
            <a:r>
              <a:rPr lang="en-GB" sz="2000" dirty="0" smtClean="0"/>
              <a:t>Fabian Bach </a:t>
            </a:r>
          </a:p>
          <a:p>
            <a:r>
              <a:rPr lang="en-GB" sz="2000" dirty="0" smtClean="0"/>
              <a:t>Eurostat</a:t>
            </a:r>
          </a:p>
          <a:p>
            <a:r>
              <a:rPr lang="en-GB" sz="2000" dirty="0" smtClean="0"/>
              <a:t>Q2018 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84" y="3212976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Compliance with INSPIRE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0" i="0" dirty="0" smtClean="0"/>
              <a:t>sharing using </a:t>
            </a:r>
            <a:r>
              <a:rPr lang="en-GB" b="0" i="0" dirty="0"/>
              <a:t>defined data </a:t>
            </a:r>
            <a:r>
              <a:rPr lang="en-GB" b="0" i="0" dirty="0" smtClean="0"/>
              <a:t>models</a:t>
            </a:r>
            <a:endParaRPr lang="en-GB" b="0" i="0" dirty="0"/>
          </a:p>
          <a:p>
            <a:pPr lvl="1"/>
            <a:r>
              <a:rPr lang="en-GB" b="0" i="0" dirty="0" smtClean="0"/>
              <a:t>download </a:t>
            </a:r>
            <a:r>
              <a:rPr lang="en-GB" b="0" i="0" dirty="0"/>
              <a:t>service for the census grid </a:t>
            </a:r>
            <a:r>
              <a:rPr lang="en-GB" b="0" i="0" dirty="0" smtClean="0"/>
              <a:t>data</a:t>
            </a:r>
            <a:endParaRPr lang="en-GB" b="0" i="0" dirty="0"/>
          </a:p>
          <a:p>
            <a:pPr lvl="1"/>
            <a:r>
              <a:rPr lang="en-GB" b="0" i="0" dirty="0" smtClean="0"/>
              <a:t>a map view </a:t>
            </a:r>
            <a:r>
              <a:rPr lang="en-GB" b="0" i="0" dirty="0"/>
              <a:t>service to display the grid </a:t>
            </a:r>
            <a:r>
              <a:rPr lang="en-GB" b="0" i="0" dirty="0" smtClean="0"/>
              <a:t>data</a:t>
            </a:r>
            <a:endParaRPr lang="en-GB" b="0" i="0" dirty="0"/>
          </a:p>
          <a:p>
            <a:pPr lvl="1"/>
            <a:r>
              <a:rPr lang="en-GB" b="0" i="0" dirty="0" smtClean="0"/>
              <a:t>INSPIRE metadata</a:t>
            </a:r>
          </a:p>
          <a:p>
            <a:pPr marL="0" indent="0">
              <a:buNone/>
            </a:pPr>
            <a:r>
              <a:rPr lang="en-GB" i="0" dirty="0" smtClean="0"/>
              <a:t>Implementation</a:t>
            </a:r>
          </a:p>
          <a:p>
            <a:pPr lvl="1"/>
            <a:r>
              <a:rPr lang="en-GB" b="0" i="0" dirty="0" smtClean="0"/>
              <a:t>Standards (format, grid, etc.)</a:t>
            </a:r>
          </a:p>
          <a:p>
            <a:pPr lvl="1"/>
            <a:r>
              <a:rPr lang="en-GB" b="0" i="0" dirty="0" smtClean="0"/>
              <a:t>SDMX model </a:t>
            </a:r>
          </a:p>
          <a:p>
            <a:pPr lvl="1"/>
            <a:r>
              <a:rPr lang="en-GB" b="0" i="0" dirty="0" smtClean="0"/>
              <a:t>Central dissemination </a:t>
            </a:r>
            <a:r>
              <a:rPr lang="en-GB" b="0" dirty="0"/>
              <a:t>-</a:t>
            </a:r>
            <a:r>
              <a:rPr lang="en-GB" b="0" i="0" dirty="0" smtClean="0"/>
              <a:t> Census Hub</a:t>
            </a:r>
            <a:endParaRPr lang="en-GB" b="0" i="0" dirty="0" smtClean="0"/>
          </a:p>
          <a:p>
            <a:pPr lvl="1"/>
            <a:r>
              <a:rPr lang="en-GB" b="0" dirty="0"/>
              <a:t>pan-European, cross-border grid statistics</a:t>
            </a:r>
            <a:endParaRPr lang="en-GB" b="0" i="0" dirty="0" smtClean="0"/>
          </a:p>
          <a:p>
            <a:pPr lvl="1"/>
            <a:endParaRPr lang="en-GB" b="0" i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41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Post-2021 census strategy of the 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Evaluate 2021 census round</a:t>
            </a:r>
          </a:p>
          <a:p>
            <a:r>
              <a:rPr lang="en-GB" i="0" dirty="0" smtClean="0"/>
              <a:t>Repeat for post-2021 census </a:t>
            </a:r>
          </a:p>
          <a:p>
            <a:r>
              <a:rPr lang="en-GB" i="0" dirty="0" smtClean="0"/>
              <a:t>Annually </a:t>
            </a:r>
          </a:p>
          <a:p>
            <a:r>
              <a:rPr lang="en-GB" i="0" dirty="0" smtClean="0"/>
              <a:t>In longer term incrementally improve w/ MSs capacity</a:t>
            </a:r>
          </a:p>
          <a:p>
            <a:pPr lvl="1"/>
            <a:r>
              <a:rPr lang="en-GB" b="0" dirty="0" smtClean="0"/>
              <a:t>500m grid in urban regions</a:t>
            </a:r>
          </a:p>
          <a:p>
            <a:pPr lvl="1"/>
            <a:r>
              <a:rPr lang="en-GB" b="0" i="0" dirty="0" smtClean="0"/>
              <a:t>timelier</a:t>
            </a:r>
          </a:p>
          <a:p>
            <a:pPr lvl="1"/>
            <a:r>
              <a:rPr lang="en-GB" b="0" dirty="0" smtClean="0"/>
              <a:t>more demographic and </a:t>
            </a:r>
            <a:r>
              <a:rPr lang="en-GB" b="0" dirty="0"/>
              <a:t>socioeconomic </a:t>
            </a:r>
            <a:r>
              <a:rPr lang="en-GB" b="0" dirty="0" smtClean="0"/>
              <a:t>characteristics</a:t>
            </a:r>
          </a:p>
          <a:p>
            <a:pPr lvl="1"/>
            <a:r>
              <a:rPr lang="en-GB" b="0" i="0" dirty="0" smtClean="0"/>
              <a:t>housing</a:t>
            </a:r>
            <a:endParaRPr lang="en-GB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183" y="6772"/>
            <a:ext cx="46958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75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onclu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520" y="15776"/>
            <a:ext cx="3320480" cy="2487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0" dirty="0" smtClean="0"/>
              <a:t>Geo-referenced data novelty at international level</a:t>
            </a:r>
          </a:p>
          <a:p>
            <a:r>
              <a:rPr lang="en-GB" sz="2000" i="0" dirty="0" smtClean="0"/>
              <a:t>Enablers: INSPIRE, technology and admin data</a:t>
            </a:r>
          </a:p>
          <a:p>
            <a:endParaRPr lang="en-GB" sz="2000" i="0" dirty="0" smtClean="0"/>
          </a:p>
          <a:p>
            <a:r>
              <a:rPr lang="en-GB" sz="2000" i="0" dirty="0" smtClean="0"/>
              <a:t>Census best placed for implementation </a:t>
            </a:r>
          </a:p>
          <a:p>
            <a:r>
              <a:rPr lang="en-GB" sz="2000" i="0" dirty="0" smtClean="0"/>
              <a:t>Opens new opportunities for regional detail</a:t>
            </a:r>
          </a:p>
          <a:p>
            <a:r>
              <a:rPr lang="en-GB" sz="2000" i="0" dirty="0" smtClean="0"/>
              <a:t>Opens new analytical opportunities </a:t>
            </a:r>
          </a:p>
          <a:p>
            <a:r>
              <a:rPr lang="en-GB" sz="2000" i="0" dirty="0" smtClean="0"/>
              <a:t>Challenge: disclosure control </a:t>
            </a:r>
          </a:p>
          <a:p>
            <a:endParaRPr lang="en-GB" sz="2000" i="0" dirty="0" smtClean="0"/>
          </a:p>
          <a:p>
            <a:r>
              <a:rPr lang="en-GB" sz="2000" i="0" dirty="0" smtClean="0"/>
              <a:t>2021 round of censuses </a:t>
            </a:r>
          </a:p>
          <a:p>
            <a:r>
              <a:rPr lang="en-GB" sz="2000" i="0" dirty="0" smtClean="0"/>
              <a:t>Post-2021 censuses</a:t>
            </a:r>
            <a:endParaRPr lang="en-GB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3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821" y="1"/>
            <a:ext cx="2339512" cy="2780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dirty="0" smtClean="0"/>
              <a:t>The challenge</a:t>
            </a:r>
          </a:p>
          <a:p>
            <a:pPr lvl="1"/>
            <a:r>
              <a:rPr lang="en-GB" sz="2400" b="0" i="0" dirty="0" smtClean="0"/>
              <a:t>Census – relevance - small area data </a:t>
            </a:r>
          </a:p>
          <a:p>
            <a:r>
              <a:rPr lang="en-GB" b="1" i="0" dirty="0" smtClean="0"/>
              <a:t>The opportunity</a:t>
            </a:r>
          </a:p>
          <a:p>
            <a:pPr lvl="1"/>
            <a:r>
              <a:rPr lang="en-GB" sz="2400" b="0" i="0" dirty="0" smtClean="0"/>
              <a:t>Admin data – INSPIRE – geospatial data</a:t>
            </a:r>
          </a:p>
          <a:p>
            <a:r>
              <a:rPr lang="en-GB" b="1" i="0" dirty="0" smtClean="0"/>
              <a:t>The 2021 population census round</a:t>
            </a:r>
          </a:p>
          <a:p>
            <a:pPr lvl="1"/>
            <a:r>
              <a:rPr lang="en-GB" sz="2400" b="0" i="0" dirty="0" smtClean="0"/>
              <a:t>Data – confid – INSPIRE</a:t>
            </a:r>
          </a:p>
          <a:p>
            <a:r>
              <a:rPr lang="en-GB" b="1" i="0" dirty="0" smtClean="0"/>
              <a:t>Post-2021 census</a:t>
            </a:r>
          </a:p>
          <a:p>
            <a:r>
              <a:rPr lang="en-GB" b="1" i="0" dirty="0" smtClean="0"/>
              <a:t>Conclusions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0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625"/>
          </a:xfrm>
        </p:spPr>
        <p:txBody>
          <a:bodyPr/>
          <a:lstStyle/>
          <a:p>
            <a:r>
              <a:rPr lang="en-GB" dirty="0" smtClean="0"/>
              <a:t>Population census and its relevance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281463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i="0" dirty="0" smtClean="0">
                <a:sym typeface="Wingdings" panose="05000000000000000000" pitchFamily="2" charset="2"/>
              </a:rPr>
              <a:t>Main distinctions of census (relevance)</a:t>
            </a:r>
          </a:p>
          <a:p>
            <a:pPr lvl="1"/>
            <a:r>
              <a:rPr lang="en-GB" b="0" dirty="0" smtClean="0">
                <a:sym typeface="Wingdings" panose="05000000000000000000" pitchFamily="2" charset="2"/>
              </a:rPr>
              <a:t>Small geo-detail</a:t>
            </a:r>
          </a:p>
          <a:p>
            <a:pPr lvl="1"/>
            <a:r>
              <a:rPr lang="en-GB" b="0" dirty="0" smtClean="0">
                <a:sym typeface="Wingdings" panose="05000000000000000000" pitchFamily="2" charset="2"/>
              </a:rPr>
              <a:t>Universality</a:t>
            </a:r>
          </a:p>
          <a:p>
            <a:pPr lvl="1"/>
            <a:endParaRPr lang="en-GB" b="0" dirty="0" smtClean="0">
              <a:sym typeface="Wingdings" panose="05000000000000000000" pitchFamily="2" charset="2"/>
            </a:endParaRPr>
          </a:p>
          <a:p>
            <a:r>
              <a:rPr lang="en-GB" i="0" dirty="0" smtClean="0">
                <a:sym typeface="Wingdings" panose="05000000000000000000" pitchFamily="2" charset="2"/>
              </a:rPr>
              <a:t>But …</a:t>
            </a:r>
            <a:endParaRPr lang="en-GB" b="0" i="0" dirty="0" smtClean="0">
              <a:sym typeface="Wingdings" panose="05000000000000000000" pitchFamily="2" charset="2"/>
            </a:endParaRPr>
          </a:p>
          <a:p>
            <a:pPr lvl="1"/>
            <a:r>
              <a:rPr lang="en-GB" b="0" i="0" dirty="0" smtClean="0">
                <a:sym typeface="Wingdings" panose="05000000000000000000" pitchFamily="2" charset="2"/>
              </a:rPr>
              <a:t>LAU2 evolve quite fast</a:t>
            </a:r>
            <a:endParaRPr lang="en-GB" b="0" i="0" dirty="0" smtClean="0"/>
          </a:p>
          <a:p>
            <a:pPr lvl="1"/>
            <a:r>
              <a:rPr lang="en-GB" b="0" i="0" dirty="0" smtClean="0"/>
              <a:t>Timeliness</a:t>
            </a:r>
          </a:p>
          <a:p>
            <a:pPr lvl="1"/>
            <a:r>
              <a:rPr lang="en-GB" b="0" dirty="0" smtClean="0"/>
              <a:t>Expensive</a:t>
            </a:r>
          </a:p>
          <a:p>
            <a:pPr lvl="1"/>
            <a:endParaRPr lang="en-GB" i="0" dirty="0" smtClean="0"/>
          </a:p>
          <a:p>
            <a:r>
              <a:rPr lang="en-GB" b="0" i="0" dirty="0" smtClean="0"/>
              <a:t>How to overcome these issues?  </a:t>
            </a:r>
          </a:p>
          <a:p>
            <a:r>
              <a:rPr lang="en-GB" b="0" i="0" dirty="0" smtClean="0"/>
              <a:t>Is there an opportunity?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5" name="Picture 2" descr="https://upload.wikimedia.org/wikipedia/commons/thumb/0/0f/EU_NUTS_2_population_density_2007.svg/300px-EU_NUTS_2_population_density_2007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04863"/>
            <a:ext cx="4047976" cy="286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r>
              <a:rPr lang="en-GB" dirty="0" smtClean="0"/>
              <a:t>Administrative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63378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i="0" dirty="0" smtClean="0"/>
              <a:t>Used for long time </a:t>
            </a:r>
          </a:p>
          <a:p>
            <a:pPr>
              <a:buFontTx/>
              <a:buChar char="•"/>
            </a:pPr>
            <a:r>
              <a:rPr lang="en-GB" i="0" dirty="0" smtClean="0"/>
              <a:t>Takes long time to integrate into official statistics</a:t>
            </a:r>
          </a:p>
          <a:p>
            <a:pPr>
              <a:buFontTx/>
              <a:buChar char="•"/>
            </a:pPr>
            <a:r>
              <a:rPr lang="en-GB" i="0" dirty="0" smtClean="0"/>
              <a:t>Technology (data processing, transmission)</a:t>
            </a:r>
          </a:p>
          <a:p>
            <a:pPr>
              <a:buFontTx/>
              <a:buChar char="•"/>
            </a:pPr>
            <a:r>
              <a:rPr lang="en-GB" i="0" dirty="0" smtClean="0"/>
              <a:t>Budgetary cuts</a:t>
            </a:r>
          </a:p>
          <a:p>
            <a:pPr>
              <a:buFontTx/>
              <a:buChar char="•"/>
            </a:pPr>
            <a:endParaRPr lang="en-GB" i="0" dirty="0"/>
          </a:p>
          <a:p>
            <a:pPr>
              <a:buFontTx/>
              <a:buChar char="•"/>
            </a:pPr>
            <a:r>
              <a:rPr lang="en-GB" i="0" dirty="0" smtClean="0"/>
              <a:t>Recent years can be seen as a breakthrough </a:t>
            </a:r>
          </a:p>
          <a:p>
            <a:pPr lvl="1"/>
            <a:r>
              <a:rPr lang="en-GB" b="0" i="0" dirty="0" smtClean="0"/>
              <a:t>E.g. for geo-referencing of dwellings  / </a:t>
            </a:r>
            <a:r>
              <a:rPr lang="en-GB" b="0" i="0" dirty="0" err="1" smtClean="0"/>
              <a:t>geolocalisation</a:t>
            </a:r>
            <a:endParaRPr lang="en-GB" b="0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" name="Picture 2" descr="https://statswiki.unece.org/download/attachments/75564299/fig1_2.png?version=1&amp;modificationDate=1357309439038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912" y="54031"/>
            <a:ext cx="3039095" cy="207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1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r>
              <a:rPr lang="en-GB" dirty="0" smtClean="0"/>
              <a:t>INSPIRE directive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63378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i="0" dirty="0" smtClean="0"/>
              <a:t>Spatial </a:t>
            </a:r>
            <a:r>
              <a:rPr lang="en-GB" i="0" dirty="0"/>
              <a:t>data infrastructure for the </a:t>
            </a:r>
            <a:r>
              <a:rPr lang="en-GB" i="0" dirty="0" smtClean="0"/>
              <a:t>EU</a:t>
            </a:r>
          </a:p>
          <a:p>
            <a:pPr lvl="1"/>
            <a:r>
              <a:rPr lang="en-GB" b="0" i="0" dirty="0"/>
              <a:t>common standards </a:t>
            </a:r>
            <a:r>
              <a:rPr lang="en-GB" b="0" dirty="0"/>
              <a:t>(</a:t>
            </a:r>
            <a:r>
              <a:rPr lang="en-GB" b="0" i="0" dirty="0" smtClean="0"/>
              <a:t>for metadata and services, e.g. grid)</a:t>
            </a:r>
          </a:p>
          <a:p>
            <a:pPr lvl="1"/>
            <a:r>
              <a:rPr lang="en-GB" b="0" dirty="0"/>
              <a:t>a</a:t>
            </a:r>
            <a:r>
              <a:rPr lang="en-GB" b="0" dirty="0" smtClean="0"/>
              <a:t>pplies to statistics, too</a:t>
            </a:r>
          </a:p>
          <a:p>
            <a:pPr lvl="1"/>
            <a:endParaRPr lang="en-GB" b="0" i="0" dirty="0" smtClean="0"/>
          </a:p>
          <a:p>
            <a:pPr>
              <a:buFontTx/>
              <a:buChar char="•"/>
            </a:pPr>
            <a:r>
              <a:rPr lang="en-GB" i="0" dirty="0" smtClean="0"/>
              <a:t>Long implementation process from 2007 till 2021</a:t>
            </a:r>
          </a:p>
          <a:p>
            <a:pPr lvl="1"/>
            <a:r>
              <a:rPr lang="en-GB" b="0" i="0" dirty="0" smtClean="0"/>
              <a:t>From 2021 obligatory for statistics</a:t>
            </a:r>
          </a:p>
          <a:p>
            <a:pPr>
              <a:buFontTx/>
              <a:buChar char="•"/>
            </a:pPr>
            <a:endParaRPr lang="en-GB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1706"/>
            <a:ext cx="21145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5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r>
              <a:rPr lang="en-GB" dirty="0" smtClean="0"/>
              <a:t>Geospatial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63378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i="0" dirty="0" smtClean="0"/>
              <a:t>Population distribution needed</a:t>
            </a:r>
          </a:p>
          <a:p>
            <a:pPr lvl="1"/>
            <a:r>
              <a:rPr lang="en-GB" b="0" i="0" dirty="0" smtClean="0"/>
              <a:t>more spatial data – satellite, aerial</a:t>
            </a:r>
          </a:p>
          <a:p>
            <a:pPr lvl="1"/>
            <a:r>
              <a:rPr lang="en-GB" b="0" dirty="0"/>
              <a:t>exposure, risks, availability and cost of </a:t>
            </a:r>
            <a:r>
              <a:rPr lang="en-GB" b="0" dirty="0" smtClean="0"/>
              <a:t>services</a:t>
            </a:r>
            <a:endParaRPr lang="en-GB" b="0" dirty="0"/>
          </a:p>
          <a:p>
            <a:pPr lvl="1"/>
            <a:r>
              <a:rPr lang="en-GB" b="0" dirty="0" smtClean="0"/>
              <a:t>grid offers no changing boundaries</a:t>
            </a:r>
          </a:p>
          <a:p>
            <a:r>
              <a:rPr lang="en-GB" i="0" dirty="0" smtClean="0"/>
              <a:t>ESS</a:t>
            </a:r>
          </a:p>
          <a:p>
            <a:pPr lvl="1"/>
            <a:r>
              <a:rPr lang="en-GB" b="0" i="0" dirty="0"/>
              <a:t>territorial typologies </a:t>
            </a:r>
            <a:r>
              <a:rPr lang="en-GB" b="0" i="0" dirty="0" smtClean="0"/>
              <a:t>such </a:t>
            </a:r>
            <a:r>
              <a:rPr lang="en-GB" b="0" i="0" dirty="0"/>
              <a:t>as </a:t>
            </a:r>
            <a:r>
              <a:rPr lang="en-GB" b="0" i="0" dirty="0" smtClean="0"/>
              <a:t>urban &amp; rural </a:t>
            </a:r>
            <a:r>
              <a:rPr lang="en-GB" b="0" i="0" dirty="0"/>
              <a:t>regions, </a:t>
            </a:r>
            <a:r>
              <a:rPr lang="en-GB" b="0" i="0" dirty="0" smtClean="0"/>
              <a:t>border, </a:t>
            </a:r>
            <a:r>
              <a:rPr lang="en-GB" b="0" i="0" dirty="0"/>
              <a:t>coastal areas make direct use of 1km² </a:t>
            </a:r>
            <a:r>
              <a:rPr lang="en-GB" b="0" i="0" dirty="0" smtClean="0"/>
              <a:t>grid</a:t>
            </a:r>
          </a:p>
          <a:p>
            <a:pPr lvl="1"/>
            <a:r>
              <a:rPr lang="en-GB" b="0" dirty="0"/>
              <a:t>Budapest Memorandum -set of census-related geo-referenced data </a:t>
            </a:r>
            <a:endParaRPr lang="en-GB" b="0" dirty="0" smtClean="0"/>
          </a:p>
          <a:p>
            <a:pPr lvl="1"/>
            <a:r>
              <a:rPr lang="en-GB" b="0" dirty="0" smtClean="0"/>
              <a:t>value of merging </a:t>
            </a:r>
            <a:r>
              <a:rPr lang="en-GB" b="0" dirty="0"/>
              <a:t>geospatial data with official statistics</a:t>
            </a:r>
            <a:endParaRPr lang="en-GB" b="0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93" y="7937"/>
            <a:ext cx="3549679" cy="23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5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r>
              <a:rPr lang="en-GB" dirty="0" smtClean="0"/>
              <a:t>2021 </a:t>
            </a:r>
            <a:r>
              <a:rPr lang="en-GB" dirty="0"/>
              <a:t>round </a:t>
            </a:r>
            <a:r>
              <a:rPr lang="en-GB" dirty="0" smtClean="0"/>
              <a:t>- </a:t>
            </a:r>
            <a:r>
              <a:rPr lang="en-GB" dirty="0"/>
              <a:t>EU population </a:t>
            </a:r>
            <a:r>
              <a:rPr lang="en-GB" dirty="0" smtClean="0"/>
              <a:t>census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633788"/>
          </a:xfrm>
        </p:spPr>
        <p:txBody>
          <a:bodyPr/>
          <a:lstStyle/>
          <a:p>
            <a:r>
              <a:rPr lang="en-GB" i="0" dirty="0" smtClean="0"/>
              <a:t>Standardised </a:t>
            </a:r>
          </a:p>
          <a:p>
            <a:r>
              <a:rPr lang="en-GB" i="0" dirty="0" smtClean="0"/>
              <a:t>Regulation in the making </a:t>
            </a:r>
          </a:p>
          <a:p>
            <a:r>
              <a:rPr lang="en-GB" i="0" dirty="0" smtClean="0"/>
              <a:t>Can be seen as pilot for</a:t>
            </a:r>
          </a:p>
          <a:p>
            <a:pPr lvl="1"/>
            <a:r>
              <a:rPr lang="en-GB" b="0" i="0" dirty="0" smtClean="0"/>
              <a:t>census</a:t>
            </a:r>
          </a:p>
          <a:p>
            <a:pPr lvl="1"/>
            <a:r>
              <a:rPr lang="en-GB" b="0" i="0" dirty="0" smtClean="0"/>
              <a:t>sampling </a:t>
            </a:r>
          </a:p>
          <a:p>
            <a:pPr lvl="1"/>
            <a:r>
              <a:rPr lang="en-GB" b="0" dirty="0"/>
              <a:t>EU Structural &amp; Investment </a:t>
            </a:r>
            <a:r>
              <a:rPr lang="en-GB" b="0" dirty="0" smtClean="0"/>
              <a:t>Funds -35% of EU budget</a:t>
            </a:r>
            <a:endParaRPr lang="en-GB" b="0" i="0" dirty="0" smtClean="0"/>
          </a:p>
          <a:p>
            <a:pPr lvl="1"/>
            <a:r>
              <a:rPr lang="en-GB" b="0" i="0" dirty="0" smtClean="0"/>
              <a:t>emergency </a:t>
            </a:r>
            <a:r>
              <a:rPr lang="en-GB" b="0" i="0" dirty="0"/>
              <a:t>management plans </a:t>
            </a:r>
          </a:p>
          <a:p>
            <a:pPr lvl="1"/>
            <a:r>
              <a:rPr lang="en-GB" b="0" i="0" dirty="0" smtClean="0"/>
              <a:t>Assessing access to public and other services</a:t>
            </a:r>
          </a:p>
          <a:p>
            <a:pPr lvl="1"/>
            <a:r>
              <a:rPr lang="en-GB" b="0" i="0" dirty="0" smtClean="0"/>
              <a:t>How many people live in a flood zone? Etc. </a:t>
            </a:r>
          </a:p>
          <a:p>
            <a:endParaRPr lang="en-GB" sz="2800" i="0" dirty="0" smtClean="0"/>
          </a:p>
          <a:p>
            <a:endParaRPr lang="en-GB" sz="2800" i="0" dirty="0"/>
          </a:p>
          <a:p>
            <a:endParaRPr lang="en-GB" sz="2000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5" name="Picture 4" descr="Image result for Post-2021 census strategy of the 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08422"/>
            <a:ext cx="2703190" cy="225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5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mage result for Statistics geo-coded to the 1kmÂ² 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9160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r>
              <a:rPr lang="en-GB" dirty="0" smtClean="0"/>
              <a:t>Statistics geo-coded </a:t>
            </a:r>
            <a:r>
              <a:rPr lang="en-GB" dirty="0"/>
              <a:t>to the 1km² </a:t>
            </a:r>
            <a:r>
              <a:rPr lang="en-GB" dirty="0" smtClean="0"/>
              <a:t>grid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6337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i="0" dirty="0" smtClean="0"/>
              <a:t>total population (end 2022)</a:t>
            </a:r>
            <a:endParaRPr lang="en-GB" sz="2000" i="0" dirty="0"/>
          </a:p>
          <a:p>
            <a:pPr>
              <a:spcBef>
                <a:spcPts val="0"/>
              </a:spcBef>
            </a:pPr>
            <a:r>
              <a:rPr lang="en-GB" sz="2000" i="0" dirty="0" smtClean="0"/>
              <a:t>sex </a:t>
            </a:r>
            <a:r>
              <a:rPr lang="en-GB" sz="2000" i="0" dirty="0"/>
              <a:t>(males, females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spcBef>
                <a:spcPts val="0"/>
              </a:spcBef>
            </a:pPr>
            <a:r>
              <a:rPr lang="en-GB" sz="2000" i="0" dirty="0" smtClean="0"/>
              <a:t>age </a:t>
            </a:r>
            <a:r>
              <a:rPr lang="en-GB" sz="2000" i="0" dirty="0"/>
              <a:t>(under 15, 15-64, 65 and over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spcBef>
                <a:spcPts val="0"/>
              </a:spcBef>
            </a:pPr>
            <a:r>
              <a:rPr lang="en-GB" sz="2000" i="0" dirty="0" smtClean="0"/>
              <a:t>employed </a:t>
            </a:r>
            <a:r>
              <a:rPr lang="en-GB" sz="2000" i="0" dirty="0"/>
              <a:t>persons (to be included only if available nationally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spcBef>
                <a:spcPts val="0"/>
              </a:spcBef>
            </a:pPr>
            <a:r>
              <a:rPr lang="en-GB" sz="2000" i="0" dirty="0" smtClean="0"/>
              <a:t>place </a:t>
            </a:r>
            <a:r>
              <a:rPr lang="en-GB" sz="2000" i="0" dirty="0"/>
              <a:t>of birth (in the reporting country, in another EU country, outside EU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pPr>
              <a:spcBef>
                <a:spcPts val="0"/>
              </a:spcBef>
            </a:pPr>
            <a:r>
              <a:rPr lang="en-GB" sz="2000" i="0" dirty="0" smtClean="0"/>
              <a:t>usual </a:t>
            </a:r>
            <a:r>
              <a:rPr lang="en-GB" sz="2000" i="0" dirty="0"/>
              <a:t>residence 12 months before (unchanged, within reporting country, outside of the reporting country</a:t>
            </a:r>
            <a:r>
              <a:rPr lang="en-GB" sz="2000" i="0" dirty="0" smtClean="0"/>
              <a:t>)</a:t>
            </a:r>
            <a:endParaRPr lang="en-GB" sz="2000" i="0" dirty="0"/>
          </a:p>
          <a:p>
            <a:endParaRPr lang="en-GB" sz="2000" i="0" dirty="0" smtClean="0"/>
          </a:p>
          <a:p>
            <a:pPr marL="0" indent="0">
              <a:buNone/>
            </a:pPr>
            <a:r>
              <a:rPr lang="en-GB" sz="2000" i="0" dirty="0" smtClean="0"/>
              <a:t>(no </a:t>
            </a:r>
            <a:r>
              <a:rPr lang="en-GB" sz="2000" i="0" dirty="0"/>
              <a:t>x-tabs by March </a:t>
            </a:r>
            <a:r>
              <a:rPr lang="en-GB" sz="2000" i="0" dirty="0" smtClean="0"/>
              <a:t>2024)</a:t>
            </a:r>
          </a:p>
        </p:txBody>
      </p:sp>
    </p:spTree>
    <p:extLst>
      <p:ext uri="{BB962C8B-B14F-4D97-AF65-F5344CB8AC3E}">
        <p14:creationId xmlns:p14="http://schemas.microsoft.com/office/powerpoint/2010/main" val="12735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625"/>
          </a:xfrm>
        </p:spPr>
        <p:txBody>
          <a:bodyPr/>
          <a:lstStyle/>
          <a:p>
            <a:r>
              <a:rPr lang="en-GB" dirty="0"/>
              <a:t>Statistical </a:t>
            </a:r>
            <a:r>
              <a:rPr lang="en-GB" dirty="0" smtClean="0"/>
              <a:t>disclosure </a:t>
            </a:r>
            <a:r>
              <a:rPr lang="en-GB" dirty="0"/>
              <a:t>control</a:t>
            </a:r>
            <a:endParaRPr lang="en-GB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21423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i="0" dirty="0" smtClean="0"/>
              <a:t>Principal issue for official statistics</a:t>
            </a:r>
          </a:p>
          <a:p>
            <a:pPr lvl="1"/>
            <a:r>
              <a:rPr lang="en-GB" b="0" dirty="0"/>
              <a:t>non nested classifications (geographic differencing)</a:t>
            </a:r>
          </a:p>
          <a:p>
            <a:pPr lvl="1"/>
            <a:r>
              <a:rPr lang="en-GB" b="0" i="0" dirty="0" smtClean="0"/>
              <a:t>most cells </a:t>
            </a:r>
            <a:r>
              <a:rPr lang="en-GB" b="0" i="0" dirty="0" smtClean="0"/>
              <a:t>sparsely populated </a:t>
            </a:r>
            <a:endParaRPr lang="en-GB" b="0" i="0" dirty="0" smtClean="0"/>
          </a:p>
          <a:p>
            <a:pPr marL="857250" lvl="2" indent="0"/>
            <a:r>
              <a:rPr lang="en-GB" sz="2000" b="0" dirty="0"/>
              <a:t>(</a:t>
            </a:r>
            <a:r>
              <a:rPr lang="en-GB" sz="2000" b="0" i="0" dirty="0" smtClean="0"/>
              <a:t>2</a:t>
            </a:r>
            <a:r>
              <a:rPr lang="en-GB" sz="2000" b="0" i="0" dirty="0" smtClean="0"/>
              <a:t>% </a:t>
            </a:r>
            <a:r>
              <a:rPr lang="en-GB" sz="2000" b="0" i="0" dirty="0" smtClean="0"/>
              <a:t>cells -&gt; </a:t>
            </a:r>
            <a:r>
              <a:rPr lang="en-GB" sz="2000" b="0" i="0" dirty="0" smtClean="0"/>
              <a:t>50</a:t>
            </a:r>
            <a:r>
              <a:rPr lang="en-GB" sz="2000" b="0" i="0" dirty="0" smtClean="0"/>
              <a:t>% pop., </a:t>
            </a:r>
            <a:r>
              <a:rPr lang="en-GB" sz="2000" b="0" i="0" dirty="0" smtClean="0"/>
              <a:t>10% </a:t>
            </a:r>
            <a:r>
              <a:rPr lang="en-GB" sz="2000" b="0" i="0" dirty="0" smtClean="0"/>
              <a:t>cells -&gt; 480M people)</a:t>
            </a:r>
            <a:endParaRPr lang="en-GB" sz="2000" b="0" i="0" dirty="0" smtClean="0"/>
          </a:p>
          <a:p>
            <a:pPr lvl="1"/>
            <a:r>
              <a:rPr lang="en-GB" b="0" dirty="0" smtClean="0"/>
              <a:t>p</a:t>
            </a:r>
            <a:r>
              <a:rPr lang="en-GB" b="0" dirty="0" smtClean="0"/>
              <a:t>reservation </a:t>
            </a:r>
            <a:r>
              <a:rPr lang="en-GB" b="0" dirty="0" smtClean="0"/>
              <a:t>of true unpopulated cells</a:t>
            </a:r>
            <a:endParaRPr lang="en-GB" b="0" i="0" dirty="0" smtClean="0"/>
          </a:p>
          <a:p>
            <a:r>
              <a:rPr lang="en-GB" i="0" dirty="0"/>
              <a:t>Harmonised protection of census data in the </a:t>
            </a:r>
            <a:r>
              <a:rPr lang="en-GB" i="0" dirty="0" smtClean="0"/>
              <a:t>ESS</a:t>
            </a:r>
          </a:p>
          <a:p>
            <a:pPr lvl="1"/>
            <a:r>
              <a:rPr lang="en-GB" b="0" dirty="0" smtClean="0"/>
              <a:t>developed by a group </a:t>
            </a:r>
            <a:r>
              <a:rPr lang="en-GB" b="0" dirty="0"/>
              <a:t>of NSIs </a:t>
            </a:r>
            <a:endParaRPr lang="en-GB" b="0" i="0" dirty="0" smtClean="0"/>
          </a:p>
          <a:p>
            <a:pPr lvl="1"/>
            <a:r>
              <a:rPr lang="en-GB" b="0" i="0" dirty="0" smtClean="0"/>
              <a:t>recommended </a:t>
            </a:r>
            <a:r>
              <a:rPr lang="en-GB" b="0" i="0" dirty="0"/>
              <a:t>but voluntary </a:t>
            </a:r>
            <a:endParaRPr lang="en-GB" b="0" i="0" dirty="0" smtClean="0"/>
          </a:p>
          <a:p>
            <a:pPr lvl="1"/>
            <a:r>
              <a:rPr lang="en-GB" b="0" dirty="0" smtClean="0"/>
              <a:t>record </a:t>
            </a:r>
            <a:r>
              <a:rPr lang="en-GB" b="0" dirty="0" smtClean="0"/>
              <a:t>swapping + tabular </a:t>
            </a:r>
            <a:r>
              <a:rPr lang="en-GB" b="0" dirty="0" smtClean="0"/>
              <a:t>noise</a:t>
            </a:r>
            <a:endParaRPr lang="en-GB" b="0" dirty="0" smtClean="0"/>
          </a:p>
          <a:p>
            <a:pPr lvl="1"/>
            <a:r>
              <a:rPr lang="en-GB" b="0" i="0" dirty="0" smtClean="0"/>
              <a:t>better than suppression </a:t>
            </a:r>
            <a:r>
              <a:rPr lang="en-GB" b="0" dirty="0" smtClean="0"/>
              <a:t>due to </a:t>
            </a:r>
            <a:r>
              <a:rPr lang="en-GB" b="0" i="0" dirty="0" smtClean="0"/>
              <a:t>geographic differencing</a:t>
            </a:r>
            <a:endParaRPr lang="en-GB" b="0" i="0" dirty="0" smtClean="0"/>
          </a:p>
          <a:p>
            <a:pPr lvl="1"/>
            <a:endParaRPr lang="en-GB" b="0" i="0" dirty="0"/>
          </a:p>
          <a:p>
            <a:endParaRPr lang="en-GB" b="0" i="0" dirty="0" smtClean="0"/>
          </a:p>
          <a:p>
            <a:pPr>
              <a:buFontTx/>
              <a:buChar char="•"/>
            </a:pPr>
            <a:endParaRPr lang="en-GB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CB955-70ED-490A-9DCE-D1C03C3E942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70102" y="519000"/>
            <a:ext cx="2492896" cy="145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0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 Wh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Status xmlns="d8e0feea-6ad5-4ffb-92eb-dab9a0cea37f">Final</EC_Collab_Status>
    <Statistical_x0020_Programme_x0020_Theme_x0020__x0028_Press_x0029_ xmlns="d8e0feea-6ad5-4ffb-92eb-dab9a0cea37f" xsi:nil="true"/>
    <Frame_x0020_Title_x0020__x0028_Long_x0029_ xmlns="d8e0feea-6ad5-4ffb-92eb-dab9a0cea37f" xsi:nil="true"/>
    <LCI xmlns="d8e0feea-6ad5-4ffb-92eb-dab9a0cea37f" xsi:nil="true"/>
    <Document_x0020_Title xmlns="d8e0feea-6ad5-4ffb-92eb-dab9a0cea37f">Powerpoint Presentation White</Document_x0020_Title>
    <Production_x0020_Date xmlns="d8e0feea-6ad5-4ffb-92eb-dab9a0cea37f" xsi:nil="true"/>
    <Thematic_x0020_Base xmlns="d8e0feea-6ad5-4ffb-92eb-dab9a0cea37f" xsi:nil="true"/>
    <_Status xmlns="http://schemas.microsoft.com/sharepoint/v3/fields">Not Started</_Status>
    <Statistical_x0020_Programme_x0020_Theme xmlns="d8e0feea-6ad5-4ffb-92eb-dab9a0cea37f" xsi:nil="true"/>
    <EC_Collab_Reference xmlns="d8e0feea-6ad5-4ffb-92eb-dab9a0cea37f" xsi:nil="true"/>
    <Frame_x0020_Title xmlns="d8e0feea-6ad5-4ffb-92eb-dab9a0cea37f">Powerpoint Presentation White</Frame_x0020_Title>
    <Document_x0020_Subtitle xmlns="d8e0feea-6ad5-4ffb-92eb-dab9a0cea37f" xsi:nil="true"/>
    <Meeting_x0020_Date xmlns="d8e0feea-6ad5-4ffb-92eb-dab9a0cea37f" xsi:nil="true"/>
    <Reference_x0020_Code_x0020__x0028_Frame_x0029_ xmlns="d8e0feea-6ad5-4ffb-92eb-dab9a0cea37f" xsi:nil="true"/>
    <Reference_x0020_Code xmlns="d8e0feea-6ad5-4ffb-92eb-dab9a0cea37f" xsi:nil="true"/>
    <EC_Collab_DocumentLanguage xmlns="d8e0feea-6ad5-4ffb-92eb-dab9a0cea37f">EN</EC_Collab_DocumentLanguage>
    <DocID xmlns="d8e0feea-6ad5-4ffb-92eb-dab9a0cea37f" xsi:nil="true"/>
    <LngVerId xmlns="d8e0feea-6ad5-4ffb-92eb-dab9a0cea37f" xsi:nil="true"/>
    <NOMCOM xmlns="d8e0feea-6ad5-4ffb-92eb-dab9a0cea37f" xsi:nil="true"/>
    <_dlc_DocId xmlns="0a0aeac8-6f62-421a-b37d-09c09a5e8553">UAM7TH3CYF7M-9-83086</_dlc_DocId>
    <_dlc_DocIdUrl xmlns="0a0aeac8-6f62-421a-b37d-09c09a5e8553">
      <Url>https://myintracomm-collab.ec.europa.eu/dg/ESTAT/DO.U.C.EUR/_layouts/15/DocIdRedir.aspx?ID=UAM7TH3CYF7M-9-83086</Url>
      <Description>UAM7TH3CYF7M-9-83086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CA38245252EBB246984C8BB53A56F839" ma:contentTypeVersion="18" ma:contentTypeDescription="Create a new document in this library." ma:contentTypeScope="" ma:versionID="7fd639db676cb61777358a52b57aab56">
  <xsd:schema xmlns:xsd="http://www.w3.org/2001/XMLSchema" xmlns:xs="http://www.w3.org/2001/XMLSchema" xmlns:p="http://schemas.microsoft.com/office/2006/metadata/properties" xmlns:ns2="http://schemas.microsoft.com/sharepoint/v3/fields" xmlns:ns3="d8e0feea-6ad5-4ffb-92eb-dab9a0cea37f" xmlns:ns4="0a0aeac8-6f62-421a-b37d-09c09a5e8553" targetNamespace="http://schemas.microsoft.com/office/2006/metadata/properties" ma:root="true" ma:fieldsID="5e8b6960dafa6dc455ece39d6eb7de7b" ns2:_="" ns3:_="" ns4:_="">
    <xsd:import namespace="http://schemas.microsoft.com/sharepoint/v3/fields"/>
    <xsd:import namespace="d8e0feea-6ad5-4ffb-92eb-dab9a0cea37f"/>
    <xsd:import namespace="0a0aeac8-6f62-421a-b37d-09c09a5e8553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2:_Status" minOccurs="0"/>
                <xsd:element ref="ns3:EC_Collab_DocumentLanguage"/>
                <xsd:element ref="ns3:EC_Collab_Status"/>
                <xsd:element ref="ns4:_dlc_DocId" minOccurs="0"/>
                <xsd:element ref="ns4:_dlc_DocIdUrl" minOccurs="0"/>
                <xsd:element ref="ns4:_dlc_DocIdPersistId" minOccurs="0"/>
                <xsd:element ref="ns3:Document_x0020_Subtitle" minOccurs="0"/>
                <xsd:element ref="ns3:Document_x0020_Title"/>
                <xsd:element ref="ns3:Frame_x0020_Title" minOccurs="0"/>
                <xsd:element ref="ns3:LCI" minOccurs="0"/>
                <xsd:element ref="ns3:Meeting_x0020_Date" minOccurs="0"/>
                <xsd:element ref="ns3:NOMCOM" minOccurs="0"/>
                <xsd:element ref="ns3:Production_x0020_Date" minOccurs="0"/>
                <xsd:element ref="ns3:Reference_x0020_Code" minOccurs="0"/>
                <xsd:element ref="ns3:Reference_x0020_Code_x0020__x0028_Frame_x0029_" minOccurs="0"/>
                <xsd:element ref="ns3:Statistical_x0020_Programme_x0020_Theme" minOccurs="0"/>
                <xsd:element ref="ns3:Statistical_x0020_Programme_x0020_Theme_x0020__x0028_Press_x0029_" minOccurs="0"/>
                <xsd:element ref="ns3:Thematic_x0020_Base" minOccurs="0"/>
                <xsd:element ref="ns3:DocID" minOccurs="0"/>
                <xsd:element ref="ns3:LngVerId" minOccurs="0"/>
                <xsd:element ref="ns3:Frame_x0020_Title_x0020__x0028_Long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13" nillable="true" ma:displayName="Status" ma:default="Not Started" ma:hidden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0feea-6ad5-4ffb-92eb-dab9a0cea37f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4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5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  <xsd:element name="Document_x0020_Subtitle" ma:index="19" nillable="true" ma:displayName="Document Subtitle" ma:internalName="Document_x0020_Subtitle">
      <xsd:simpleType>
        <xsd:restriction base="dms:Text">
          <xsd:maxLength value="255"/>
        </xsd:restriction>
      </xsd:simpleType>
    </xsd:element>
    <xsd:element name="Document_x0020_Title" ma:index="20" ma:displayName="Document Title" ma:internalName="Document_x0020_Title">
      <xsd:simpleType>
        <xsd:restriction base="dms:Note">
          <xsd:maxLength value="255"/>
        </xsd:restriction>
      </xsd:simpleType>
    </xsd:element>
    <xsd:element name="Frame_x0020_Title" ma:index="21" nillable="true" ma:displayName="Frame Title" ma:description="The main title of the document" ma:internalName="Frame_x0020_Title">
      <xsd:simpleType>
        <xsd:restriction base="dms:Text">
          <xsd:maxLength value="255"/>
        </xsd:restriction>
      </xsd:simpleType>
    </xsd:element>
    <xsd:element name="LCI" ma:index="22" nillable="true" ma:displayName="LCI" ma:internalName="LCI">
      <xsd:simpleType>
        <xsd:restriction base="dms:Text">
          <xsd:maxLength value="255"/>
        </xsd:restriction>
      </xsd:simpleType>
    </xsd:element>
    <xsd:element name="Meeting_x0020_Date" ma:index="23" nillable="true" ma:displayName="Meeting Date" ma:format="DateOnly" ma:internalName="Meeting_x0020_Date">
      <xsd:simpleType>
        <xsd:restriction base="dms:DateTime"/>
      </xsd:simpleType>
    </xsd:element>
    <xsd:element name="NOMCOM" ma:index="24" nillable="true" ma:displayName="NOMCOM" ma:internalName="NOMCOM">
      <xsd:simpleType>
        <xsd:restriction base="dms:Text">
          <xsd:maxLength value="255"/>
        </xsd:restriction>
      </xsd:simpleType>
    </xsd:element>
    <xsd:element name="Production_x0020_Date" ma:index="25" nillable="true" ma:displayName="Production Date" ma:format="DateOnly" ma:internalName="Production_x0020_Date">
      <xsd:simpleType>
        <xsd:restriction base="dms:DateTime"/>
      </xsd:simpleType>
    </xsd:element>
    <xsd:element name="Reference_x0020_Code" ma:index="26" nillable="true" ma:displayName="Reference Code" ma:internalName="Reference_x0020_Code">
      <xsd:simpleType>
        <xsd:restriction base="dms:Text">
          <xsd:maxLength value="255"/>
        </xsd:restriction>
      </xsd:simpleType>
    </xsd:element>
    <xsd:element name="Reference_x0020_Code_x0020__x0028_Frame_x0029_" ma:index="27" nillable="true" ma:displayName="Reference Code (Frame)" ma:internalName="Reference_x0020_Code_x0020__x0028_Frame_x0029_">
      <xsd:simpleType>
        <xsd:restriction base="dms:Text">
          <xsd:maxLength value="255"/>
        </xsd:restriction>
      </xsd:simpleType>
    </xsd:element>
    <xsd:element name="Statistical_x0020_Programme_x0020_Theme" ma:index="28" nillable="true" ma:displayName="Statistical Programme Theme" ma:internalName="Statistical_x0020_Programme_x0020_Theme">
      <xsd:simpleType>
        <xsd:restriction base="dms:Text">
          <xsd:maxLength value="255"/>
        </xsd:restriction>
      </xsd:simpleType>
    </xsd:element>
    <xsd:element name="Statistical_x0020_Programme_x0020_Theme_x0020__x0028_Press_x0029_" ma:index="29" nillable="true" ma:displayName="Statistical Programme Theme (Press)" ma:internalName="Statistical_x0020_Programme_x0020_Theme_x0020__x0028_Press_x0029_">
      <xsd:simpleType>
        <xsd:restriction base="dms:Text">
          <xsd:maxLength value="255"/>
        </xsd:restriction>
      </xsd:simpleType>
    </xsd:element>
    <xsd:element name="Thematic_x0020_Base" ma:index="30" nillable="true" ma:displayName="Thematic Base" ma:internalName="Thematic_x0020_Base">
      <xsd:simpleType>
        <xsd:restriction base="dms:Text">
          <xsd:maxLength value="255"/>
        </xsd:restriction>
      </xsd:simpleType>
    </xsd:element>
    <xsd:element name="DocID" ma:index="31" nillable="true" ma:displayName="Douceur 3 ID" ma:description="Legacy ID" ma:internalName="DocID" ma:percentage="FALSE">
      <xsd:simpleType>
        <xsd:restriction base="dms:Number"/>
      </xsd:simpleType>
    </xsd:element>
    <xsd:element name="LngVerId" ma:index="32" nillable="true" ma:displayName="LngVerId" ma:internalName="LngVerId">
      <xsd:simpleType>
        <xsd:restriction base="dms:Number"/>
      </xsd:simpleType>
    </xsd:element>
    <xsd:element name="Frame_x0020_Title_x0020__x0028_Long_x0029_" ma:index="33" nillable="true" ma:displayName="Frame Title (Long)" ma:description="The main title of the document - extended" ma:internalName="Frame_x0020_Title_x0020__x0028_Long_x0029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0aeac8-6f62-421a-b37d-09c09a5e8553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4E1EBB-A25D-4F60-8DEF-A8FFD37C33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105E02-AEEC-431F-86CE-1283AAB06376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www.w3.org/XML/1998/namespace"/>
    <ds:schemaRef ds:uri="0a0aeac8-6f62-421a-b37d-09c09a5e8553"/>
    <ds:schemaRef ds:uri="http://purl.org/dc/elements/1.1/"/>
    <ds:schemaRef ds:uri="http://purl.org/dc/dcmitype/"/>
    <ds:schemaRef ds:uri="http://schemas.openxmlformats.org/package/2006/metadata/core-properties"/>
    <ds:schemaRef ds:uri="d8e0feea-6ad5-4ffb-92eb-dab9a0cea37f"/>
  </ds:schemaRefs>
</ds:datastoreItem>
</file>

<file path=customXml/itemProps3.xml><?xml version="1.0" encoding="utf-8"?>
<ds:datastoreItem xmlns:ds="http://schemas.openxmlformats.org/officeDocument/2006/customXml" ds:itemID="{1BC8B2E8-0626-483C-AC21-33303ECE847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0700130-2321-496B-B26C-4ED0D8D43C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d8e0feea-6ad5-4ffb-92eb-dab9a0cea37f"/>
    <ds:schemaRef ds:uri="0a0aeac8-6f62-421a-b37d-09c09a5e85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Presentation White</Template>
  <TotalTime>1788</TotalTime>
  <Words>559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Powerpoint Presentation White</vt:lpstr>
      <vt:lpstr>Making census statistics more relevant – towards geo-enabled statistics</vt:lpstr>
      <vt:lpstr>The content</vt:lpstr>
      <vt:lpstr>Population census and its relevance</vt:lpstr>
      <vt:lpstr>Administrative data</vt:lpstr>
      <vt:lpstr>INSPIRE directive</vt:lpstr>
      <vt:lpstr>Geospatial data</vt:lpstr>
      <vt:lpstr>2021 round - EU population census</vt:lpstr>
      <vt:lpstr>Statistics geo-coded to the 1km² grid</vt:lpstr>
      <vt:lpstr>Statistical disclosure control</vt:lpstr>
      <vt:lpstr>Compliance with INSPIRE directive</vt:lpstr>
      <vt:lpstr>Post-2021 census strategy of the ESS</vt:lpstr>
      <vt:lpstr>Conclusions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OSKO Erika (ESTAT)</dc:creator>
  <cp:lastModifiedBy>A</cp:lastModifiedBy>
  <cp:revision>17</cp:revision>
  <dcterms:created xsi:type="dcterms:W3CDTF">2016-04-20T09:40:38Z</dcterms:created>
  <dcterms:modified xsi:type="dcterms:W3CDTF">2018-06-08T11:16:04Z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0x010100258AA79CEB83498886A3A0868112325000CA38245252EBB246984C8BB53A56F839</vt:lpwstr>
  </property>
  <property fmtid="{D5CDD505-2E9C-101B-9397-08002B2CF9AE}" pid="3" name="_dlc_DocIdItemGuid">
    <vt:lpwstr>30babddf-6bc7-4a3a-aa81-aab524de9d4e</vt:lpwstr>
  </property>
</Properties>
</file>