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72" r:id="rId4"/>
    <p:sldId id="273" r:id="rId5"/>
    <p:sldId id="261" r:id="rId6"/>
    <p:sldId id="262" r:id="rId7"/>
    <p:sldId id="263" r:id="rId8"/>
    <p:sldId id="264" r:id="rId9"/>
    <p:sldId id="265" r:id="rId10"/>
    <p:sldId id="266" r:id="rId11"/>
    <p:sldId id="270" r:id="rId12"/>
    <p:sldId id="267" r:id="rId13"/>
    <p:sldId id="268" r:id="rId14"/>
    <p:sldId id="269" r:id="rId15"/>
    <p:sldId id="271" r:id="rId16"/>
    <p:sldId id="258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7B4F4-062F-4544-A097-176A749630B4}" type="datetimeFigureOut">
              <a:rPr lang="pl-PL" smtClean="0"/>
              <a:t>2018-06-25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C0071-2EF9-4BF6-A344-1E56AD66A3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5323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A2DB5-776D-4695-BEAB-6FC29B98A4D8}" type="datetimeFigureOut">
              <a:rPr lang="pl-PL" smtClean="0"/>
              <a:t>2018-06-25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750A6-06B1-4346-A60C-D77334274F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1963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50312"/>
            <a:ext cx="7886700" cy="707499"/>
          </a:xfrm>
        </p:spPr>
        <p:txBody>
          <a:bodyPr>
            <a:normAutofit/>
          </a:bodyPr>
          <a:lstStyle>
            <a:lvl1pPr marL="0" indent="0" algn="just">
              <a:buNone/>
              <a:defRPr sz="1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John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pl-PL" dirty="0" smtClean="0"/>
          </a:p>
          <a:p>
            <a:r>
              <a:rPr lang="pl-PL" dirty="0" err="1" smtClean="0"/>
              <a:t>Jane</a:t>
            </a:r>
            <a:r>
              <a:rPr lang="pl-PL" dirty="0" smtClean="0"/>
              <a:t>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en-US" dirty="0"/>
          </a:p>
        </p:txBody>
      </p:sp>
      <p:sp>
        <p:nvSpPr>
          <p:cNvPr id="11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2659592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560483"/>
            <a:ext cx="1913467" cy="484722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Date</a:t>
            </a:r>
            <a:endParaRPr lang="pl-PL" dirty="0"/>
          </a:p>
        </p:txBody>
      </p:sp>
      <p:sp>
        <p:nvSpPr>
          <p:cNvPr id="27" name="Symbol zastępczy tekstu 26"/>
          <p:cNvSpPr>
            <a:spLocks noGrp="1"/>
          </p:cNvSpPr>
          <p:nvPr>
            <p:ph type="body" sz="quarter" idx="11" hasCustomPrompt="1"/>
          </p:nvPr>
        </p:nvSpPr>
        <p:spPr>
          <a:xfrm>
            <a:off x="6392334" y="5560483"/>
            <a:ext cx="2180166" cy="48472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 smtClean="0"/>
              <a:t>Number</a:t>
            </a:r>
            <a:r>
              <a:rPr lang="pl-PL" dirty="0" smtClean="0"/>
              <a:t> of </a:t>
            </a:r>
            <a:r>
              <a:rPr lang="pl-PL" dirty="0" err="1" smtClean="0"/>
              <a:t>session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7078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456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371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7886700" cy="871006"/>
          </a:xfrm>
        </p:spPr>
        <p:txBody>
          <a:bodyPr>
            <a:normAutofit/>
          </a:bodyPr>
          <a:lstStyle>
            <a:lvl1pPr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Slide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515533"/>
            <a:ext cx="7886700" cy="4542892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 smtClean="0"/>
              <a:t>Contents</a:t>
            </a:r>
            <a:r>
              <a:rPr lang="pl-PL" dirty="0" smtClean="0"/>
              <a:t> 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139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731743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530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950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559853"/>
            <a:ext cx="7886700" cy="109960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16441"/>
            <a:ext cx="7886700" cy="1020759"/>
          </a:xfrm>
        </p:spPr>
        <p:txBody>
          <a:bodyPr>
            <a:normAutofit/>
          </a:bodyPr>
          <a:lstStyle>
            <a:lvl1pPr marL="0" indent="0" algn="just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John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pl-PL" dirty="0" smtClean="0"/>
          </a:p>
          <a:p>
            <a:r>
              <a:rPr lang="pl-PL" dirty="0" err="1" smtClean="0"/>
              <a:t>Jane</a:t>
            </a:r>
            <a:r>
              <a:rPr lang="pl-PL" dirty="0" smtClean="0"/>
              <a:t>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en-US" dirty="0"/>
          </a:p>
        </p:txBody>
      </p:sp>
      <p:sp>
        <p:nvSpPr>
          <p:cNvPr id="11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622545"/>
            <a:ext cx="7886700" cy="1085853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Thanks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6165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904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234828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060618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C7D7F-A023-424B-974B-F4C0B6097A2F}" type="datetimeFigureOut">
              <a:rPr lang="pl-PL" smtClean="0"/>
              <a:t>2018-06-25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DB976-3ADC-43D2-8EDD-B92081B1DE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659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 smtClean="0"/>
              <a:t>Roger De Boeck, National Bank of Belgium, roger.deboeck@nbb.be</a:t>
            </a: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Reconciliation</a:t>
            </a:r>
            <a:r>
              <a:rPr lang="nl-BE" dirty="0"/>
              <a:t> International Investment </a:t>
            </a:r>
            <a:r>
              <a:rPr lang="nl-BE" dirty="0" err="1"/>
              <a:t>Position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/>
              <a:t> Financial Accounts in Belgium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BE" dirty="0" smtClean="0"/>
              <a:t>2018-06-27</a:t>
            </a:r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BE" dirty="0" smtClean="0"/>
              <a:t>Session 36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254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442913" algn="l"/>
              </a:tabLst>
            </a:pPr>
            <a:r>
              <a:rPr lang="fr-BE" dirty="0" smtClean="0"/>
              <a:t>5. </a:t>
            </a:r>
            <a:r>
              <a:rPr lang="fr-BE" dirty="0" err="1" smtClean="0"/>
              <a:t>Applied</a:t>
            </a:r>
            <a:r>
              <a:rPr lang="fr-BE" dirty="0" smtClean="0"/>
              <a:t> </a:t>
            </a:r>
            <a:r>
              <a:rPr lang="fr-BE" dirty="0" err="1" smtClean="0"/>
              <a:t>revisions</a:t>
            </a:r>
            <a:r>
              <a:rPr lang="fr-BE" dirty="0" smtClean="0"/>
              <a:t> – </a:t>
            </a:r>
            <a:r>
              <a:rPr lang="fr-BE" dirty="0" err="1" smtClean="0"/>
              <a:t>Foreign</a:t>
            </a:r>
            <a:r>
              <a:rPr lang="fr-BE" dirty="0" smtClean="0"/>
              <a:t> Direct Investment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pPr>
              <a:buFontTx/>
              <a:buChar char="-"/>
              <a:tabLst>
                <a:tab pos="534988" algn="l"/>
              </a:tabLst>
            </a:pPr>
            <a:r>
              <a:rPr lang="en-GB" sz="2400" dirty="0" smtClean="0"/>
              <a:t>The case of STAKS</a:t>
            </a:r>
            <a:endParaRPr lang="en-GB" sz="2400" dirty="0"/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573"/>
          <a:stretch/>
        </p:blipFill>
        <p:spPr bwMode="auto">
          <a:xfrm>
            <a:off x="1033116" y="2031423"/>
            <a:ext cx="4538345" cy="266959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033116" y="4867564"/>
            <a:ext cx="43133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err="1" smtClean="0">
                <a:ln w="3175">
                  <a:solidFill>
                    <a:schemeClr val="tx1"/>
                  </a:solidFill>
                </a:ln>
              </a:rPr>
              <a:t>Adjustment</a:t>
            </a:r>
            <a:r>
              <a:rPr lang="fr-BE" dirty="0" smtClean="0">
                <a:ln w="3175">
                  <a:solidFill>
                    <a:schemeClr val="tx1"/>
                  </a:solidFill>
                </a:ln>
              </a:rPr>
              <a:t>:</a:t>
            </a:r>
          </a:p>
          <a:p>
            <a:r>
              <a:rPr lang="fr-BE" dirty="0" smtClean="0">
                <a:ln w="3175">
                  <a:solidFill>
                    <a:schemeClr val="tx1"/>
                  </a:solidFill>
                </a:ln>
              </a:rPr>
              <a:t>-IIP: registration of </a:t>
            </a:r>
            <a:r>
              <a:rPr lang="fr-BE" dirty="0" err="1" smtClean="0">
                <a:ln w="3175">
                  <a:solidFill>
                    <a:schemeClr val="tx1"/>
                  </a:solidFill>
                </a:ln>
              </a:rPr>
              <a:t>assets</a:t>
            </a:r>
            <a:r>
              <a:rPr lang="fr-BE" dirty="0" smtClean="0">
                <a:ln w="3175">
                  <a:solidFill>
                    <a:schemeClr val="tx1"/>
                  </a:solidFill>
                </a:ln>
              </a:rPr>
              <a:t> (50%) and </a:t>
            </a:r>
            <a:r>
              <a:rPr lang="fr-BE" dirty="0" err="1" smtClean="0">
                <a:ln w="3175">
                  <a:solidFill>
                    <a:schemeClr val="tx1"/>
                  </a:solidFill>
                </a:ln>
              </a:rPr>
              <a:t>liabilities</a:t>
            </a:r>
            <a:r>
              <a:rPr lang="fr-BE" dirty="0" smtClean="0">
                <a:ln w="3175">
                  <a:solidFill>
                    <a:schemeClr val="tx1"/>
                  </a:solidFill>
                </a:ln>
              </a:rPr>
              <a:t> (40%) </a:t>
            </a:r>
            <a:r>
              <a:rPr lang="fr-BE" dirty="0" err="1" smtClean="0">
                <a:ln w="3175">
                  <a:solidFill>
                    <a:schemeClr val="tx1"/>
                  </a:solidFill>
                </a:ln>
              </a:rPr>
              <a:t>against</a:t>
            </a:r>
            <a:r>
              <a:rPr lang="fr-BE" dirty="0" smtClean="0">
                <a:ln w="3175">
                  <a:solidFill>
                    <a:schemeClr val="tx1"/>
                  </a:solidFill>
                </a:ln>
              </a:rPr>
              <a:t> </a:t>
            </a:r>
            <a:r>
              <a:rPr lang="fr-BE" dirty="0">
                <a:ln w="3175">
                  <a:solidFill>
                    <a:schemeClr val="tx1"/>
                  </a:solidFill>
                </a:ln>
              </a:rPr>
              <a:t>NL </a:t>
            </a:r>
            <a:endParaRPr lang="fr-BE" dirty="0" smtClean="0">
              <a:ln w="3175">
                <a:solidFill>
                  <a:schemeClr val="tx1"/>
                </a:solidFill>
              </a:ln>
            </a:endParaRPr>
          </a:p>
          <a:p>
            <a:r>
              <a:rPr lang="fr-BE" dirty="0" smtClean="0">
                <a:ln w="3175">
                  <a:solidFill>
                    <a:schemeClr val="tx1"/>
                  </a:solidFill>
                </a:ln>
              </a:rPr>
              <a:t>-FA: </a:t>
            </a:r>
            <a:r>
              <a:rPr lang="fr-BE" dirty="0" err="1" smtClean="0">
                <a:ln w="3175">
                  <a:solidFill>
                    <a:schemeClr val="tx1"/>
                  </a:solidFill>
                </a:ln>
              </a:rPr>
              <a:t>addiitional</a:t>
            </a:r>
            <a:r>
              <a:rPr lang="fr-BE" dirty="0" smtClean="0">
                <a:ln w="3175">
                  <a:solidFill>
                    <a:schemeClr val="tx1"/>
                  </a:solidFill>
                </a:ln>
              </a:rPr>
              <a:t> registration </a:t>
            </a:r>
            <a:r>
              <a:rPr lang="fr-BE" dirty="0" err="1" smtClean="0">
                <a:ln w="3175">
                  <a:solidFill>
                    <a:schemeClr val="tx1"/>
                  </a:solidFill>
                </a:ln>
              </a:rPr>
              <a:t>when</a:t>
            </a:r>
            <a:r>
              <a:rPr lang="fr-BE" dirty="0" smtClean="0">
                <a:ln w="3175">
                  <a:solidFill>
                    <a:schemeClr val="tx1"/>
                  </a:solidFill>
                </a:ln>
              </a:rPr>
              <a:t> </a:t>
            </a:r>
            <a:r>
              <a:rPr lang="fr-BE" dirty="0" err="1" smtClean="0">
                <a:ln w="3175">
                  <a:solidFill>
                    <a:schemeClr val="tx1"/>
                  </a:solidFill>
                </a:ln>
              </a:rPr>
              <a:t>necessary</a:t>
            </a:r>
            <a:r>
              <a:rPr lang="fr-BE" dirty="0" smtClean="0">
                <a:ln w="3175">
                  <a:solidFill>
                    <a:schemeClr val="tx1"/>
                  </a:solidFill>
                </a:ln>
              </a:rPr>
              <a:t> of </a:t>
            </a:r>
            <a:r>
              <a:rPr lang="fr-BE" dirty="0" err="1" smtClean="0">
                <a:ln w="3175">
                  <a:solidFill>
                    <a:schemeClr val="tx1"/>
                  </a:solidFill>
                </a:ln>
              </a:rPr>
              <a:t>assets</a:t>
            </a:r>
            <a:r>
              <a:rPr lang="fr-BE" dirty="0" smtClean="0">
                <a:ln w="3175">
                  <a:solidFill>
                    <a:schemeClr val="tx1"/>
                  </a:solidFill>
                </a:ln>
              </a:rPr>
              <a:t> on NL (50%)</a:t>
            </a:r>
            <a:endParaRPr lang="fr-BE" dirty="0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17668" y="2986582"/>
            <a:ext cx="20412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ln w="3175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-IIP: registration of </a:t>
            </a:r>
            <a:r>
              <a:rPr lang="fr-BE" dirty="0" err="1" smtClean="0">
                <a:ln w="3175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liabilities</a:t>
            </a:r>
            <a:r>
              <a:rPr lang="fr-BE" dirty="0" smtClean="0">
                <a:ln w="3175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dirty="0" err="1" smtClean="0">
                <a:ln w="3175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against</a:t>
            </a:r>
            <a:r>
              <a:rPr lang="fr-BE" dirty="0" smtClean="0">
                <a:ln w="3175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 Country A (20%)</a:t>
            </a:r>
          </a:p>
          <a:p>
            <a:r>
              <a:rPr lang="fr-BE" dirty="0" smtClean="0">
                <a:ln w="3175"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-FA: </a:t>
            </a:r>
            <a:r>
              <a:rPr lang="fr-BE" dirty="0">
                <a:ln w="3175">
                  <a:solidFill>
                    <a:schemeClr val="tx1"/>
                  </a:solidFill>
                </a:ln>
              </a:rPr>
              <a:t>registration at least of </a:t>
            </a:r>
            <a:r>
              <a:rPr lang="fr-BE" dirty="0" err="1" smtClean="0">
                <a:ln w="3175">
                  <a:solidFill>
                    <a:schemeClr val="tx1"/>
                  </a:solidFill>
                </a:ln>
              </a:rPr>
              <a:t>liabilities</a:t>
            </a:r>
            <a:r>
              <a:rPr lang="fr-BE" dirty="0" smtClean="0">
                <a:ln w="3175">
                  <a:solidFill>
                    <a:schemeClr val="tx1"/>
                  </a:solidFill>
                </a:ln>
              </a:rPr>
              <a:t> (40%) </a:t>
            </a:r>
            <a:r>
              <a:rPr lang="fr-BE" dirty="0" err="1" smtClean="0">
                <a:ln w="3175">
                  <a:solidFill>
                    <a:schemeClr val="tx1"/>
                  </a:solidFill>
                </a:ln>
              </a:rPr>
              <a:t>against</a:t>
            </a:r>
            <a:r>
              <a:rPr lang="fr-BE" dirty="0" smtClean="0">
                <a:ln w="3175">
                  <a:solidFill>
                    <a:schemeClr val="tx1"/>
                  </a:solidFill>
                </a:ln>
              </a:rPr>
              <a:t> NL</a:t>
            </a:r>
            <a:endParaRPr lang="fr-BE" dirty="0">
              <a:ln w="3175">
                <a:solidFill>
                  <a:schemeClr val="tx1"/>
                </a:solidFill>
              </a:ln>
            </a:endParaRPr>
          </a:p>
          <a:p>
            <a:endParaRPr lang="fr-BE" dirty="0">
              <a:ln w="3175"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80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442913" algn="l"/>
              </a:tabLst>
            </a:pPr>
            <a:r>
              <a:rPr lang="fr-BE" dirty="0" smtClean="0"/>
              <a:t>5. </a:t>
            </a:r>
            <a:r>
              <a:rPr lang="fr-BE" dirty="0" err="1"/>
              <a:t>Applied</a:t>
            </a:r>
            <a:r>
              <a:rPr lang="fr-BE" dirty="0"/>
              <a:t> </a:t>
            </a:r>
            <a:r>
              <a:rPr lang="fr-BE" dirty="0" err="1"/>
              <a:t>revisions</a:t>
            </a:r>
            <a:r>
              <a:rPr lang="fr-BE" dirty="0"/>
              <a:t> – </a:t>
            </a:r>
            <a:r>
              <a:rPr lang="fr-BE" dirty="0" err="1"/>
              <a:t>Foreign</a:t>
            </a:r>
            <a:r>
              <a:rPr lang="fr-BE" dirty="0"/>
              <a:t> Direct </a:t>
            </a:r>
            <a:r>
              <a:rPr lang="fr-BE" dirty="0" smtClean="0"/>
              <a:t>Investment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  <a:tabLst>
                <a:tab pos="534988" algn="l"/>
              </a:tabLst>
            </a:pPr>
            <a:r>
              <a:rPr lang="en-GB" sz="2200" dirty="0" smtClean="0"/>
              <a:t>Valuation of listed companies</a:t>
            </a:r>
            <a:r>
              <a:rPr lang="en-GB" sz="2400" dirty="0" smtClean="0"/>
              <a:t> </a:t>
            </a:r>
          </a:p>
          <a:p>
            <a:pPr lvl="1">
              <a:buFontTx/>
              <a:buChar char="-"/>
              <a:tabLst>
                <a:tab pos="534988" algn="l"/>
              </a:tabLst>
            </a:pPr>
            <a:r>
              <a:rPr lang="en-GB" sz="2000" dirty="0" smtClean="0"/>
              <a:t>IIP shifting from valuation at own funds at book value </a:t>
            </a:r>
            <a:r>
              <a:rPr lang="en-GB" sz="2000" dirty="0"/>
              <a:t>(OFBV) </a:t>
            </a:r>
            <a:r>
              <a:rPr lang="en-GB" sz="2000" dirty="0" smtClean="0"/>
              <a:t>to valuation at market value in line with FA</a:t>
            </a:r>
          </a:p>
          <a:p>
            <a:pPr>
              <a:buFontTx/>
              <a:buChar char="-"/>
              <a:tabLst>
                <a:tab pos="534988" algn="l"/>
              </a:tabLst>
            </a:pPr>
            <a:r>
              <a:rPr lang="en-GB" sz="2200" dirty="0" smtClean="0"/>
              <a:t>Valuation of non-listed companies</a:t>
            </a:r>
          </a:p>
          <a:p>
            <a:pPr lvl="1">
              <a:buFontTx/>
              <a:buChar char="-"/>
              <a:tabLst>
                <a:tab pos="534988" algn="l"/>
              </a:tabLst>
            </a:pPr>
            <a:r>
              <a:rPr lang="en-GB" sz="2000" dirty="0" smtClean="0"/>
              <a:t>Use of the OFBV concept (assets)  and the market value (assets) creates imbalances in IIP in case of chain of ownership</a:t>
            </a:r>
          </a:p>
          <a:p>
            <a:pPr lvl="1">
              <a:buFontTx/>
              <a:buChar char="-"/>
              <a:tabLst>
                <a:tab pos="534988" algn="l"/>
              </a:tabLst>
            </a:pPr>
            <a:r>
              <a:rPr lang="en-GB" sz="2000" dirty="0" smtClean="0"/>
              <a:t>IIP shifting in such cases to market value for both assets and liabilities</a:t>
            </a:r>
          </a:p>
          <a:p>
            <a:pPr>
              <a:buFontTx/>
              <a:buChar char="-"/>
              <a:tabLst>
                <a:tab pos="534988" algn="l"/>
              </a:tabLst>
            </a:pPr>
            <a:r>
              <a:rPr lang="en-GB" sz="2200" dirty="0" smtClean="0"/>
              <a:t>Commercial receivables and debts between affiliated companies</a:t>
            </a:r>
          </a:p>
          <a:p>
            <a:pPr lvl="1">
              <a:buFontTx/>
              <a:buChar char="-"/>
              <a:tabLst>
                <a:tab pos="534988" algn="l"/>
              </a:tabLst>
            </a:pPr>
            <a:r>
              <a:rPr lang="en-GB" sz="2000" dirty="0" smtClean="0"/>
              <a:t>Were registered in both FDI and Other investment in the IIP = double counting</a:t>
            </a:r>
          </a:p>
          <a:p>
            <a:pPr lvl="1">
              <a:buFontTx/>
              <a:buChar char="-"/>
              <a:tabLst>
                <a:tab pos="534988" algn="l"/>
              </a:tabLst>
            </a:pPr>
            <a:r>
              <a:rPr lang="en-GB" sz="2000" dirty="0" smtClean="0"/>
              <a:t>Removal of the registration in FDI for practical reasons</a:t>
            </a:r>
          </a:p>
          <a:p>
            <a:pPr>
              <a:buFontTx/>
              <a:buChar char="-"/>
              <a:tabLst>
                <a:tab pos="534988" algn="l"/>
              </a:tabLst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3598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tabLst>
                <a:tab pos="442913" algn="l"/>
              </a:tabLst>
            </a:pPr>
            <a:r>
              <a:rPr lang="fr-BE" dirty="0"/>
              <a:t>5. </a:t>
            </a:r>
            <a:r>
              <a:rPr lang="fr-BE" dirty="0" err="1"/>
              <a:t>Applied</a:t>
            </a:r>
            <a:r>
              <a:rPr lang="fr-BE" dirty="0"/>
              <a:t> </a:t>
            </a:r>
            <a:r>
              <a:rPr lang="fr-BE" dirty="0" err="1"/>
              <a:t>revisions</a:t>
            </a:r>
            <a:r>
              <a:rPr lang="fr-BE" dirty="0"/>
              <a:t> – Portfolio </a:t>
            </a:r>
            <a:r>
              <a:rPr lang="fr-BE" dirty="0" smtClean="0"/>
              <a:t>Investment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  <a:tabLst>
                <a:tab pos="534988" algn="l"/>
              </a:tabLst>
            </a:pPr>
            <a:r>
              <a:rPr lang="en-GB" sz="2400" dirty="0" smtClean="0"/>
              <a:t>Use of the residual method for estimating liabilities</a:t>
            </a:r>
          </a:p>
          <a:p>
            <a:pPr lvl="1">
              <a:buFontTx/>
              <a:buChar char="-"/>
              <a:tabLst>
                <a:tab pos="534988" algn="l"/>
              </a:tabLst>
            </a:pPr>
            <a:r>
              <a:rPr lang="en-GB" sz="2000" dirty="0" smtClean="0"/>
              <a:t>IIP made use of an estimate of ownership of Belgian securities by non-residents provided by the Belgian custodians </a:t>
            </a:r>
          </a:p>
          <a:p>
            <a:pPr marL="457200" lvl="1" indent="0">
              <a:buNone/>
              <a:tabLst>
                <a:tab pos="534988" algn="l"/>
              </a:tabLst>
            </a:pPr>
            <a:endParaRPr lang="en-GB" sz="2000" dirty="0" smtClean="0"/>
          </a:p>
          <a:p>
            <a:pPr marL="457200" lvl="1" indent="0">
              <a:buNone/>
              <a:tabLst>
                <a:tab pos="534988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		understatement of liabilities</a:t>
            </a:r>
          </a:p>
          <a:p>
            <a:pPr marL="457200" lvl="1" indent="0">
              <a:buNone/>
              <a:tabLst>
                <a:tab pos="534988" algn="l"/>
              </a:tabLst>
            </a:pPr>
            <a:endParaRPr lang="en-GB" sz="2000" dirty="0" smtClean="0"/>
          </a:p>
          <a:p>
            <a:pPr lvl="1">
              <a:buFontTx/>
              <a:buChar char="-"/>
              <a:tabLst>
                <a:tab pos="534988" algn="l"/>
              </a:tabLst>
            </a:pPr>
            <a:r>
              <a:rPr lang="en-GB" sz="2000" dirty="0" smtClean="0"/>
              <a:t>Shifting to the residual method already applied by FA = total amount of securities issued minus amount held by residents</a:t>
            </a:r>
          </a:p>
          <a:p>
            <a:pPr>
              <a:buFontTx/>
              <a:buChar char="-"/>
              <a:tabLst>
                <a:tab pos="534988" algn="l"/>
              </a:tabLst>
            </a:pPr>
            <a:r>
              <a:rPr lang="en-GB" sz="2400" dirty="0" smtClean="0"/>
              <a:t>Use of a new source: Third Party Reporting for estimating assets</a:t>
            </a:r>
          </a:p>
          <a:p>
            <a:pPr lvl="1">
              <a:buFontTx/>
              <a:buChar char="-"/>
              <a:tabLst>
                <a:tab pos="534988" algn="l"/>
              </a:tabLst>
            </a:pPr>
            <a:r>
              <a:rPr lang="en-GB" sz="2000" dirty="0" smtClean="0"/>
              <a:t>IIP made use of direct reporting but non-financial companies partially covered and households missing</a:t>
            </a:r>
          </a:p>
          <a:p>
            <a:pPr marL="457200" lvl="1" indent="0">
              <a:buNone/>
              <a:tabLst>
                <a:tab pos="534988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			</a:t>
            </a:r>
          </a:p>
          <a:p>
            <a:pPr marL="457200" lvl="1" indent="0">
              <a:buNone/>
              <a:tabLst>
                <a:tab pos="534988" algn="l"/>
              </a:tabLst>
            </a:pPr>
            <a:r>
              <a:rPr lang="en-GB" sz="2000" dirty="0" smtClean="0"/>
              <a:t>			understatement of assets</a:t>
            </a:r>
          </a:p>
          <a:p>
            <a:pPr marL="1828800" lvl="4" indent="0">
              <a:buNone/>
              <a:tabLst>
                <a:tab pos="534988" algn="l"/>
              </a:tabLst>
            </a:pPr>
            <a:endParaRPr lang="en-GB" sz="2000" dirty="0" smtClean="0"/>
          </a:p>
          <a:p>
            <a:pPr lvl="1">
              <a:buFontTx/>
              <a:buChar char="-"/>
              <a:tabLst>
                <a:tab pos="534988" algn="l"/>
              </a:tabLst>
            </a:pPr>
            <a:r>
              <a:rPr lang="en-GB" sz="2000" dirty="0" smtClean="0"/>
              <a:t>Use of data provided by custodians of other countries (TPR) of the Eurozone to complete coverage of both sectors </a:t>
            </a:r>
            <a:endParaRPr lang="en-GB" sz="2000" dirty="0"/>
          </a:p>
        </p:txBody>
      </p:sp>
      <p:sp>
        <p:nvSpPr>
          <p:cNvPr id="4" name="Flèche droite rayée 3"/>
          <p:cNvSpPr/>
          <p:nvPr/>
        </p:nvSpPr>
        <p:spPr>
          <a:xfrm>
            <a:off x="3507655" y="2304437"/>
            <a:ext cx="553066" cy="2286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Flèche droite rayée 4"/>
          <p:cNvSpPr/>
          <p:nvPr/>
        </p:nvSpPr>
        <p:spPr>
          <a:xfrm>
            <a:off x="3507655" y="4633455"/>
            <a:ext cx="553066" cy="2286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3598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442913" algn="l"/>
              </a:tabLst>
            </a:pPr>
            <a:r>
              <a:rPr lang="fr-BE" dirty="0" smtClean="0"/>
              <a:t>5. </a:t>
            </a:r>
            <a:r>
              <a:rPr lang="fr-BE" dirty="0" err="1" smtClean="0"/>
              <a:t>Applied</a:t>
            </a:r>
            <a:r>
              <a:rPr lang="fr-BE" dirty="0" smtClean="0"/>
              <a:t> </a:t>
            </a:r>
            <a:r>
              <a:rPr lang="fr-BE" dirty="0" err="1" smtClean="0"/>
              <a:t>revisions</a:t>
            </a:r>
            <a:r>
              <a:rPr lang="fr-BE" dirty="0" smtClean="0"/>
              <a:t> – </a:t>
            </a:r>
            <a:r>
              <a:rPr lang="fr-BE" dirty="0" err="1" smtClean="0"/>
              <a:t>Other</a:t>
            </a:r>
            <a:r>
              <a:rPr lang="fr-BE" dirty="0" smtClean="0"/>
              <a:t> Investment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297173"/>
            <a:ext cx="7886700" cy="4832696"/>
          </a:xfrm>
        </p:spPr>
        <p:txBody>
          <a:bodyPr>
            <a:normAutofit/>
          </a:bodyPr>
          <a:lstStyle/>
          <a:p>
            <a:pPr>
              <a:buFontTx/>
              <a:buChar char="-"/>
              <a:tabLst>
                <a:tab pos="534988" algn="l"/>
              </a:tabLst>
            </a:pPr>
            <a:r>
              <a:rPr lang="en-GB" sz="2400" dirty="0" smtClean="0"/>
              <a:t>Loans and deposits</a:t>
            </a:r>
          </a:p>
          <a:p>
            <a:pPr lvl="1">
              <a:buFontTx/>
              <a:buChar char="-"/>
              <a:tabLst>
                <a:tab pos="534988" algn="l"/>
              </a:tabLst>
            </a:pPr>
            <a:r>
              <a:rPr lang="en-GB" sz="2000" dirty="0" smtClean="0"/>
              <a:t>Double counting appeared in the IIP vis-à-vis non-resident non-financial companies by confusion between instruments</a:t>
            </a:r>
            <a:endParaRPr lang="en-GB" sz="2000" dirty="0"/>
          </a:p>
          <a:p>
            <a:pPr lvl="1">
              <a:buFontTx/>
              <a:buChar char="-"/>
              <a:tabLst>
                <a:tab pos="534988" algn="l"/>
              </a:tabLst>
            </a:pPr>
            <a:r>
              <a:rPr lang="en-GB" sz="2000" dirty="0" smtClean="0"/>
              <a:t>Suppression of double counting in loans &amp; deposits after specific analysis</a:t>
            </a:r>
          </a:p>
          <a:p>
            <a:pPr lvl="1">
              <a:buFontTx/>
              <a:buChar char="-"/>
              <a:tabLst>
                <a:tab pos="534988" algn="l"/>
              </a:tabLst>
            </a:pPr>
            <a:endParaRPr lang="en-GB" sz="2000" dirty="0"/>
          </a:p>
          <a:p>
            <a:pPr>
              <a:buFontTx/>
              <a:buChar char="-"/>
              <a:tabLst>
                <a:tab pos="534988" algn="l"/>
              </a:tabLst>
            </a:pPr>
            <a:r>
              <a:rPr lang="en-GB" sz="2400" dirty="0" smtClean="0"/>
              <a:t>Use of BIS data</a:t>
            </a:r>
          </a:p>
          <a:p>
            <a:pPr lvl="1">
              <a:buFontTx/>
              <a:buChar char="-"/>
              <a:tabLst>
                <a:tab pos="534988" algn="l"/>
              </a:tabLst>
            </a:pPr>
            <a:r>
              <a:rPr lang="en-GB" sz="2000" dirty="0" smtClean="0"/>
              <a:t>IIP already included BIS data on deposits with foreign banks to estimate the assets of resident households and non-financial companies. For non BIS countries the IIP uses data provided by a limited survey with non-financial companies</a:t>
            </a:r>
          </a:p>
          <a:p>
            <a:pPr lvl="1">
              <a:buFontTx/>
              <a:buChar char="-"/>
              <a:tabLst>
                <a:tab pos="534988" algn="l"/>
              </a:tabLst>
            </a:pPr>
            <a:r>
              <a:rPr lang="en-GB" sz="2000" dirty="0" smtClean="0"/>
              <a:t>Expansion of the use of the BIS data by including the loans of foreign banks to residents of Belgium, under the </a:t>
            </a:r>
            <a:r>
              <a:rPr lang="en-GB" sz="2000" smtClean="0"/>
              <a:t>same conditions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73598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442913" algn="l"/>
              </a:tabLst>
            </a:pPr>
            <a:r>
              <a:rPr lang="fr-BE" dirty="0" smtClean="0"/>
              <a:t>6. Impact and publication (1/2)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pPr>
              <a:buFontTx/>
              <a:buChar char="-"/>
              <a:tabLst>
                <a:tab pos="534988" algn="l"/>
              </a:tabLst>
            </a:pPr>
            <a:r>
              <a:rPr lang="en-GB" sz="2400" dirty="0" smtClean="0"/>
              <a:t>Impact on IIP (data 2015 at 09/2017)</a:t>
            </a:r>
          </a:p>
          <a:p>
            <a:pPr lvl="1">
              <a:buFont typeface="Wingdings" panose="05000000000000000000" pitchFamily="2" charset="2"/>
              <a:buChar char="Ø"/>
              <a:tabLst>
                <a:tab pos="534988" algn="l"/>
              </a:tabLst>
            </a:pPr>
            <a:endParaRPr lang="en-GB" sz="2400" dirty="0" smtClean="0"/>
          </a:p>
          <a:p>
            <a:pPr lvl="1">
              <a:buFont typeface="Wingdings" panose="05000000000000000000" pitchFamily="2" charset="2"/>
              <a:buChar char="Ø"/>
              <a:tabLst>
                <a:tab pos="534988" algn="l"/>
              </a:tabLst>
            </a:pPr>
            <a:r>
              <a:rPr lang="en-GB" sz="2400" dirty="0" smtClean="0"/>
              <a:t> </a:t>
            </a:r>
            <a:r>
              <a:rPr lang="en-GB" sz="2000" dirty="0" smtClean="0"/>
              <a:t>Before reconciliation</a:t>
            </a:r>
          </a:p>
          <a:p>
            <a:pPr marL="457200" lvl="1" indent="0">
              <a:buNone/>
              <a:tabLst>
                <a:tab pos="534988" algn="l"/>
              </a:tabLst>
            </a:pPr>
            <a:r>
              <a:rPr lang="en-GB" sz="2000" dirty="0" smtClean="0"/>
              <a:t>		Assets		Liabilities	Net</a:t>
            </a:r>
          </a:p>
          <a:p>
            <a:pPr marL="457200" lvl="1" indent="0">
              <a:buNone/>
              <a:tabLst>
                <a:tab pos="534988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	1.993,4		1.742,4		251</a:t>
            </a:r>
          </a:p>
          <a:p>
            <a:pPr lvl="1">
              <a:buFont typeface="Wingdings" panose="05000000000000000000" pitchFamily="2" charset="2"/>
              <a:buChar char="Ø"/>
              <a:tabLst>
                <a:tab pos="534988" algn="l"/>
              </a:tabLst>
            </a:pPr>
            <a:r>
              <a:rPr lang="en-GB" sz="2000" dirty="0" smtClean="0"/>
              <a:t> After reconciliation</a:t>
            </a:r>
          </a:p>
          <a:p>
            <a:pPr marL="457200" lvl="1" indent="0">
              <a:buNone/>
              <a:tabLst>
                <a:tab pos="534988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	2.107,1		1.913,3		193,8</a:t>
            </a:r>
          </a:p>
          <a:p>
            <a:pPr marL="457200" lvl="1" indent="0">
              <a:buNone/>
              <a:tabLst>
                <a:tab pos="534988" algn="l"/>
              </a:tabLst>
            </a:pPr>
            <a:endParaRPr lang="en-GB" sz="2000" dirty="0"/>
          </a:p>
          <a:p>
            <a:pPr lvl="1">
              <a:buFont typeface="Wingdings" panose="05000000000000000000" pitchFamily="2" charset="2"/>
              <a:buChar char="Ø"/>
              <a:tabLst>
                <a:tab pos="534988" algn="l"/>
              </a:tabLst>
            </a:pPr>
            <a:r>
              <a:rPr lang="en-GB" sz="2000" dirty="0"/>
              <a:t>Average difference between IIP and FA in % of GDP</a:t>
            </a:r>
          </a:p>
          <a:p>
            <a:pPr marL="457200" lvl="1" indent="0">
              <a:buNone/>
              <a:tabLst>
                <a:tab pos="534988" algn="l"/>
              </a:tabLst>
            </a:pPr>
            <a:r>
              <a:rPr lang="en-GB" sz="2000" dirty="0" smtClean="0"/>
              <a:t>				4,67%			</a:t>
            </a:r>
            <a:endParaRPr lang="en-GB" sz="2000" dirty="0"/>
          </a:p>
          <a:p>
            <a:pPr marL="457200" lvl="1" indent="0">
              <a:buNone/>
              <a:tabLst>
                <a:tab pos="534988" algn="l"/>
              </a:tabLst>
            </a:pPr>
            <a:endParaRPr lang="en-GB" sz="2000" dirty="0" smtClean="0"/>
          </a:p>
          <a:p>
            <a:pPr marL="457200" lvl="1" indent="0">
              <a:buNone/>
              <a:tabLst>
                <a:tab pos="534988" algn="l"/>
              </a:tabLst>
            </a:pPr>
            <a:endParaRPr lang="en-GB" sz="2000" dirty="0" smtClean="0"/>
          </a:p>
          <a:p>
            <a:pPr marL="457200" lvl="1" indent="0">
              <a:buNone/>
              <a:tabLst>
                <a:tab pos="534988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	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3598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442913" algn="l"/>
              </a:tabLst>
            </a:pPr>
            <a:r>
              <a:rPr lang="fr-BE" dirty="0" smtClean="0"/>
              <a:t>6</a:t>
            </a:r>
            <a:r>
              <a:rPr lang="fr-BE" dirty="0"/>
              <a:t>. Impact and publication </a:t>
            </a:r>
            <a:r>
              <a:rPr lang="fr-BE" dirty="0" smtClean="0"/>
              <a:t>(2/2)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pPr>
              <a:buFontTx/>
              <a:buChar char="-"/>
              <a:tabLst>
                <a:tab pos="534988" algn="l"/>
              </a:tabLst>
            </a:pPr>
            <a:endParaRPr lang="en-GB" sz="2400" dirty="0" smtClean="0"/>
          </a:p>
          <a:p>
            <a:pPr>
              <a:buFontTx/>
              <a:buChar char="-"/>
              <a:tabLst>
                <a:tab pos="534988" algn="l"/>
              </a:tabLst>
            </a:pPr>
            <a:r>
              <a:rPr lang="en-GB" sz="2400" dirty="0" smtClean="0"/>
              <a:t>Publication</a:t>
            </a:r>
          </a:p>
          <a:p>
            <a:pPr marL="0" indent="0">
              <a:buNone/>
              <a:tabLst>
                <a:tab pos="534988" algn="l"/>
              </a:tabLst>
            </a:pPr>
            <a:endParaRPr lang="en-GB" sz="2400" dirty="0" smtClean="0"/>
          </a:p>
          <a:p>
            <a:pPr lvl="1">
              <a:buFontTx/>
              <a:buChar char="-"/>
              <a:tabLst>
                <a:tab pos="534988" algn="l"/>
              </a:tabLst>
            </a:pPr>
            <a:r>
              <a:rPr lang="en-GB" sz="2400" dirty="0" smtClean="0"/>
              <a:t>Quarterly IIP 2014-2016: 09/2017</a:t>
            </a:r>
          </a:p>
          <a:p>
            <a:pPr lvl="1">
              <a:buFontTx/>
              <a:buChar char="-"/>
              <a:tabLst>
                <a:tab pos="534988" algn="l"/>
              </a:tabLst>
            </a:pPr>
            <a:endParaRPr lang="en-GB" sz="2400" dirty="0"/>
          </a:p>
          <a:p>
            <a:pPr lvl="1">
              <a:buFontTx/>
              <a:buChar char="-"/>
              <a:tabLst>
                <a:tab pos="534988" algn="l"/>
              </a:tabLst>
            </a:pPr>
            <a:endParaRPr lang="en-GB" sz="2400" dirty="0" smtClean="0"/>
          </a:p>
          <a:p>
            <a:pPr lvl="1">
              <a:buFontTx/>
              <a:buChar char="-"/>
              <a:tabLst>
                <a:tab pos="534988" algn="l"/>
              </a:tabLst>
            </a:pPr>
            <a:r>
              <a:rPr lang="en-GB" sz="2400" dirty="0" smtClean="0"/>
              <a:t>Quarterly IIP 2008-2013: planned 09/2019</a:t>
            </a:r>
          </a:p>
          <a:p>
            <a:pPr lvl="1">
              <a:buFontTx/>
              <a:buChar char="-"/>
              <a:tabLst>
                <a:tab pos="534988" algn="l"/>
              </a:tabLst>
            </a:pPr>
            <a:endParaRPr lang="en-GB" sz="2400" dirty="0"/>
          </a:p>
          <a:p>
            <a:pPr lvl="1">
              <a:buFontTx/>
              <a:buChar char="-"/>
              <a:tabLst>
                <a:tab pos="534988" algn="l"/>
              </a:tabLst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3598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z="3200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 smtClean="0"/>
              <a:t>Roger De Boeck</a:t>
            </a:r>
          </a:p>
          <a:p>
            <a:r>
              <a:rPr lang="fr-BE" dirty="0" smtClean="0"/>
              <a:t>roger.deboeck@nbb.be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BE" dirty="0" err="1" smtClean="0"/>
              <a:t>Many</a:t>
            </a:r>
            <a:r>
              <a:rPr lang="fr-BE" dirty="0" smtClean="0"/>
              <a:t> </a:t>
            </a:r>
            <a:r>
              <a:rPr lang="fr-BE" dirty="0" err="1" smtClean="0"/>
              <a:t>thanks</a:t>
            </a:r>
            <a:r>
              <a:rPr lang="fr-BE" dirty="0" smtClean="0"/>
              <a:t> for </a:t>
            </a:r>
            <a:r>
              <a:rPr lang="fr-BE" dirty="0" err="1" smtClean="0"/>
              <a:t>your</a:t>
            </a:r>
            <a:r>
              <a:rPr lang="fr-BE" smtClean="0"/>
              <a:t> attention.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195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Agenda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pPr>
              <a:tabLst>
                <a:tab pos="534988" algn="l"/>
              </a:tabLst>
            </a:pPr>
            <a:r>
              <a:rPr lang="fr-BE" sz="2400" dirty="0" smtClean="0"/>
              <a:t>1.	</a:t>
            </a:r>
            <a:r>
              <a:rPr lang="en-GB" sz="2400" dirty="0" smtClean="0"/>
              <a:t>Context and historical overview of the IIP</a:t>
            </a:r>
          </a:p>
          <a:p>
            <a:pPr>
              <a:tabLst>
                <a:tab pos="534988" algn="l"/>
              </a:tabLst>
            </a:pPr>
            <a:r>
              <a:rPr lang="en-GB" sz="2400" dirty="0" smtClean="0"/>
              <a:t>2. Main objectives of the reconciliation/revision 	process</a:t>
            </a:r>
          </a:p>
          <a:p>
            <a:pPr>
              <a:tabLst>
                <a:tab pos="534988" algn="l"/>
              </a:tabLst>
            </a:pPr>
            <a:r>
              <a:rPr lang="en-GB" sz="2400" dirty="0" smtClean="0"/>
              <a:t>3.	Method and organisation of work</a:t>
            </a:r>
          </a:p>
          <a:p>
            <a:pPr>
              <a:tabLst>
                <a:tab pos="534988" algn="l"/>
              </a:tabLst>
            </a:pPr>
            <a:r>
              <a:rPr lang="en-GB" sz="2400" dirty="0" smtClean="0"/>
              <a:t>4.	Typology of possible revisions</a:t>
            </a:r>
          </a:p>
          <a:p>
            <a:pPr>
              <a:tabLst>
                <a:tab pos="534988" algn="l"/>
              </a:tabLst>
            </a:pPr>
            <a:r>
              <a:rPr lang="en-GB" sz="2400" dirty="0" smtClean="0"/>
              <a:t>5.	Applied revisions</a:t>
            </a:r>
          </a:p>
          <a:p>
            <a:pPr marL="628650" lvl="1" indent="-93663"/>
            <a:r>
              <a:rPr lang="en-GB" sz="2400" dirty="0" smtClean="0"/>
              <a:t> Foreign Direct Investment (FDI)</a:t>
            </a:r>
          </a:p>
          <a:p>
            <a:pPr lvl="1" indent="-150813">
              <a:tabLst>
                <a:tab pos="534988" algn="l"/>
              </a:tabLst>
            </a:pPr>
            <a:r>
              <a:rPr lang="en-GB" sz="2400" dirty="0" smtClean="0"/>
              <a:t>Portfolio investment (PI)</a:t>
            </a:r>
          </a:p>
          <a:p>
            <a:pPr lvl="1" indent="-150813">
              <a:tabLst>
                <a:tab pos="534988" algn="l"/>
              </a:tabLst>
            </a:pPr>
            <a:r>
              <a:rPr lang="en-GB" sz="2400" dirty="0" smtClean="0"/>
              <a:t>Other investment (OI)</a:t>
            </a:r>
          </a:p>
          <a:p>
            <a:pPr>
              <a:tabLst>
                <a:tab pos="534988" algn="l"/>
              </a:tabLst>
            </a:pPr>
            <a:r>
              <a:rPr lang="en-GB" sz="2400" dirty="0" smtClean="0"/>
              <a:t>6.	Impact and publication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395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1. </a:t>
            </a:r>
            <a:r>
              <a:rPr lang="fr-BE" dirty="0" err="1" smtClean="0"/>
              <a:t>Context</a:t>
            </a:r>
            <a:r>
              <a:rPr lang="fr-BE" dirty="0" smtClean="0"/>
              <a:t> and </a:t>
            </a:r>
            <a:r>
              <a:rPr lang="fr-BE" dirty="0" err="1" smtClean="0"/>
              <a:t>historical</a:t>
            </a:r>
            <a:r>
              <a:rPr lang="fr-BE" dirty="0" smtClean="0"/>
              <a:t> </a:t>
            </a:r>
            <a:r>
              <a:rPr lang="fr-BE" dirty="0" err="1" smtClean="0"/>
              <a:t>overview</a:t>
            </a:r>
            <a:r>
              <a:rPr lang="fr-BE" dirty="0" smtClean="0"/>
              <a:t> of the IIP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pPr>
              <a:buFontTx/>
              <a:buChar char="-"/>
              <a:tabLst>
                <a:tab pos="534988" algn="l"/>
              </a:tabLst>
            </a:pPr>
            <a:r>
              <a:rPr lang="en-GB" sz="2400" dirty="0" smtClean="0"/>
              <a:t>Till 2008 :</a:t>
            </a:r>
          </a:p>
          <a:p>
            <a:pPr marL="442913" lvl="1" indent="-174625">
              <a:buFontTx/>
              <a:buChar char="-"/>
              <a:tabLst>
                <a:tab pos="534988" algn="l"/>
              </a:tabLst>
            </a:pPr>
            <a:r>
              <a:rPr lang="en-GB" sz="2400" dirty="0" smtClean="0">
                <a:sym typeface="Symbol"/>
              </a:rPr>
              <a:t> of balance of payments </a:t>
            </a:r>
            <a:r>
              <a:rPr lang="en-GB" sz="2400" smtClean="0">
                <a:sym typeface="Symbol"/>
              </a:rPr>
              <a:t>flows/transactions (ITRS</a:t>
            </a:r>
            <a:r>
              <a:rPr lang="en-GB" sz="2400" dirty="0" smtClean="0">
                <a:sym typeface="Symbol"/>
              </a:rPr>
              <a:t>)</a:t>
            </a:r>
          </a:p>
          <a:p>
            <a:pPr marL="442913" lvl="1" indent="-174625">
              <a:buFontTx/>
              <a:buChar char="-"/>
              <a:tabLst>
                <a:tab pos="534988" algn="l"/>
              </a:tabLst>
            </a:pPr>
            <a:r>
              <a:rPr lang="en-GB" sz="2400" dirty="0" smtClean="0">
                <a:sym typeface="Symbol"/>
              </a:rPr>
              <a:t>Adjustments for exchange rate</a:t>
            </a:r>
          </a:p>
          <a:p>
            <a:pPr marL="442913" lvl="1" indent="-174625">
              <a:buFontTx/>
              <a:buChar char="-"/>
              <a:tabLst>
                <a:tab pos="534988" algn="l"/>
              </a:tabLst>
            </a:pPr>
            <a:r>
              <a:rPr lang="en-GB" sz="2400" dirty="0" smtClean="0">
                <a:sym typeface="Symbol"/>
              </a:rPr>
              <a:t>Adjustments for changes in prices</a:t>
            </a:r>
          </a:p>
          <a:p>
            <a:pPr>
              <a:buFontTx/>
              <a:buChar char="-"/>
              <a:tabLst>
                <a:tab pos="534988" algn="l"/>
              </a:tabLst>
            </a:pPr>
            <a:r>
              <a:rPr lang="en-GB" sz="2400" dirty="0" smtClean="0">
                <a:sym typeface="Symbol"/>
              </a:rPr>
              <a:t>From 2008 :</a:t>
            </a:r>
          </a:p>
          <a:p>
            <a:pPr marL="442913" indent="-174625">
              <a:buFontTx/>
              <a:buChar char="-"/>
              <a:tabLst>
                <a:tab pos="534988" algn="l"/>
              </a:tabLst>
            </a:pPr>
            <a:r>
              <a:rPr lang="en-GB" sz="2400" dirty="0" smtClean="0">
                <a:sym typeface="Symbol"/>
              </a:rPr>
              <a:t>Use of actual stock data provided by new BOP/IIP data collection system</a:t>
            </a:r>
          </a:p>
          <a:p>
            <a:pPr marL="442913" indent="-174625">
              <a:buFontTx/>
              <a:buChar char="-"/>
              <a:tabLst>
                <a:tab pos="534988" algn="l"/>
              </a:tabLst>
            </a:pPr>
            <a:r>
              <a:rPr lang="en-GB" sz="2400" dirty="0" smtClean="0">
                <a:sym typeface="Symbol"/>
              </a:rPr>
              <a:t>Frequency issue :</a:t>
            </a:r>
          </a:p>
          <a:p>
            <a:pPr marL="900113" lvl="1" indent="-174625">
              <a:buFontTx/>
              <a:buChar char="-"/>
              <a:tabLst>
                <a:tab pos="534988" algn="l"/>
              </a:tabLst>
            </a:pPr>
            <a:r>
              <a:rPr lang="en-GB" sz="2000" dirty="0" smtClean="0">
                <a:sym typeface="Symbol"/>
              </a:rPr>
              <a:t>Some stock data only available on an yearly basis</a:t>
            </a:r>
          </a:p>
          <a:p>
            <a:pPr marL="900113" lvl="1" indent="-174625">
              <a:buFontTx/>
              <a:buChar char="-"/>
              <a:tabLst>
                <a:tab pos="534988" algn="l"/>
              </a:tabLst>
            </a:pPr>
            <a:r>
              <a:rPr lang="en-GB" sz="2000" dirty="0" smtClean="0">
                <a:sym typeface="Symbol"/>
              </a:rPr>
              <a:t>1</a:t>
            </a:r>
            <a:r>
              <a:rPr lang="en-GB" sz="2000" baseline="30000" dirty="0" smtClean="0">
                <a:sym typeface="Symbol"/>
              </a:rPr>
              <a:t>st</a:t>
            </a:r>
            <a:r>
              <a:rPr lang="en-GB" sz="2000" dirty="0" smtClean="0">
                <a:sym typeface="Symbol"/>
              </a:rPr>
              <a:t> estimate based on last stock data </a:t>
            </a:r>
            <a:r>
              <a:rPr lang="en-GB" sz="2000" dirty="0">
                <a:sym typeface="Symbol"/>
              </a:rPr>
              <a:t>+ </a:t>
            </a:r>
            <a:r>
              <a:rPr lang="en-GB" sz="2000" dirty="0" smtClean="0">
                <a:sym typeface="Symbol"/>
              </a:rPr>
              <a:t> transactions (FDI, OI non financial companies)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2881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442913" algn="l"/>
              </a:tabLst>
            </a:pPr>
            <a:r>
              <a:rPr lang="fr-BE" dirty="0" smtClean="0"/>
              <a:t>2. Main objectives of the </a:t>
            </a:r>
            <a:r>
              <a:rPr lang="fr-BE" dirty="0" err="1" smtClean="0"/>
              <a:t>reconciliation</a:t>
            </a:r>
            <a:r>
              <a:rPr lang="fr-BE" dirty="0" smtClean="0"/>
              <a:t>/</a:t>
            </a:r>
            <a:r>
              <a:rPr lang="fr-BE" dirty="0" err="1" smtClean="0"/>
              <a:t>revision</a:t>
            </a:r>
            <a:r>
              <a:rPr lang="fr-BE" dirty="0" smtClean="0"/>
              <a:t> 	</a:t>
            </a:r>
            <a:r>
              <a:rPr lang="fr-BE" dirty="0" err="1" smtClean="0"/>
              <a:t>process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pPr>
              <a:buFontTx/>
              <a:buChar char="-"/>
              <a:tabLst>
                <a:tab pos="534988" algn="l"/>
              </a:tabLst>
            </a:pPr>
            <a:endParaRPr lang="en-GB" sz="2400" dirty="0" smtClean="0"/>
          </a:p>
          <a:p>
            <a:pPr>
              <a:buFontTx/>
              <a:buChar char="-"/>
              <a:tabLst>
                <a:tab pos="534988" algn="l"/>
              </a:tabLst>
            </a:pPr>
            <a:r>
              <a:rPr lang="en-GB" sz="2400" dirty="0" smtClean="0"/>
              <a:t>Better consistency between the IIP and the Net Financial Assets in the Financial accounts</a:t>
            </a:r>
          </a:p>
          <a:p>
            <a:pPr>
              <a:buFontTx/>
              <a:buChar char="-"/>
              <a:tabLst>
                <a:tab pos="534988" algn="l"/>
              </a:tabLst>
            </a:pPr>
            <a:endParaRPr lang="en-GB" sz="2400" dirty="0"/>
          </a:p>
          <a:p>
            <a:pPr>
              <a:buFontTx/>
              <a:buChar char="-"/>
              <a:tabLst>
                <a:tab pos="534988" algn="l"/>
              </a:tabLst>
            </a:pPr>
            <a:r>
              <a:rPr lang="en-GB" sz="2400" dirty="0" smtClean="0"/>
              <a:t>Existing situation (ref. period 2010 – 2016)</a:t>
            </a:r>
          </a:p>
          <a:p>
            <a:pPr lvl="1">
              <a:buFontTx/>
              <a:buChar char="-"/>
              <a:tabLst>
                <a:tab pos="534988" algn="l"/>
              </a:tabLst>
            </a:pPr>
            <a:endParaRPr lang="en-GB" sz="2400" dirty="0" smtClean="0"/>
          </a:p>
          <a:p>
            <a:pPr lvl="1">
              <a:buFontTx/>
              <a:buChar char="-"/>
              <a:tabLst>
                <a:tab pos="534988" algn="l"/>
              </a:tabLst>
            </a:pPr>
            <a:r>
              <a:rPr lang="en-GB" sz="2400" dirty="0" smtClean="0"/>
              <a:t>Average difference between IIP and FA in % of GDP</a:t>
            </a:r>
          </a:p>
          <a:p>
            <a:pPr marL="2743200" lvl="6" indent="0">
              <a:buNone/>
              <a:tabLst>
                <a:tab pos="534988" algn="l"/>
              </a:tabLst>
            </a:pPr>
            <a:r>
              <a:rPr lang="en-GB" sz="2400" dirty="0" smtClean="0"/>
              <a:t>8,73%</a:t>
            </a:r>
          </a:p>
        </p:txBody>
      </p:sp>
    </p:spTree>
    <p:extLst>
      <p:ext uri="{BB962C8B-B14F-4D97-AF65-F5344CB8AC3E}">
        <p14:creationId xmlns:p14="http://schemas.microsoft.com/office/powerpoint/2010/main" val="93286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442913" algn="l"/>
              </a:tabLst>
            </a:pPr>
            <a:r>
              <a:rPr lang="fr-BE" dirty="0" smtClean="0"/>
              <a:t>3. Method and organisation of </a:t>
            </a:r>
            <a:r>
              <a:rPr lang="fr-BE" dirty="0" err="1" smtClean="0"/>
              <a:t>work</a:t>
            </a:r>
            <a:r>
              <a:rPr lang="fr-BE" dirty="0" smtClean="0"/>
              <a:t> (1/2)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pPr>
              <a:buFontTx/>
              <a:buChar char="-"/>
              <a:tabLst>
                <a:tab pos="534988" algn="l"/>
              </a:tabLst>
            </a:pPr>
            <a:r>
              <a:rPr lang="en-GB" sz="2800" dirty="0" smtClean="0"/>
              <a:t>Implication of different statistical domains and specific data providers</a:t>
            </a:r>
          </a:p>
          <a:p>
            <a:pPr lvl="1">
              <a:buFontTx/>
              <a:buChar char="-"/>
              <a:tabLst>
                <a:tab pos="534988" algn="l"/>
              </a:tabLst>
            </a:pPr>
            <a:r>
              <a:rPr lang="en-GB" sz="2000" dirty="0" smtClean="0"/>
              <a:t>External statistics</a:t>
            </a:r>
          </a:p>
          <a:p>
            <a:pPr lvl="1">
              <a:buFontTx/>
              <a:buChar char="-"/>
              <a:tabLst>
                <a:tab pos="534988" algn="l"/>
              </a:tabLst>
            </a:pPr>
            <a:r>
              <a:rPr lang="en-GB" sz="2000" dirty="0" smtClean="0"/>
              <a:t>Financial statistics</a:t>
            </a:r>
          </a:p>
          <a:p>
            <a:pPr lvl="1">
              <a:buFontTx/>
              <a:buChar char="-"/>
              <a:tabLst>
                <a:tab pos="534988" algn="l"/>
              </a:tabLst>
            </a:pPr>
            <a:r>
              <a:rPr lang="en-GB" sz="2000" dirty="0" smtClean="0"/>
              <a:t>National accounts</a:t>
            </a:r>
          </a:p>
          <a:p>
            <a:pPr lvl="1">
              <a:buFontTx/>
              <a:buChar char="-"/>
              <a:tabLst>
                <a:tab pos="534988" algn="l"/>
              </a:tabLst>
            </a:pPr>
            <a:r>
              <a:rPr lang="en-GB" sz="2000" dirty="0" smtClean="0"/>
              <a:t>Supervision (banks and insurances)</a:t>
            </a:r>
          </a:p>
          <a:p>
            <a:pPr>
              <a:buFontTx/>
              <a:buChar char="-"/>
              <a:tabLst>
                <a:tab pos="534988" algn="l"/>
              </a:tabLst>
            </a:pPr>
            <a:r>
              <a:rPr lang="en-GB" sz="2400" dirty="0" smtClean="0"/>
              <a:t>Implication of internal users</a:t>
            </a:r>
          </a:p>
          <a:p>
            <a:pPr lvl="1">
              <a:buFontTx/>
              <a:buChar char="-"/>
              <a:tabLst>
                <a:tab pos="534988" algn="l"/>
              </a:tabLst>
            </a:pPr>
            <a:r>
              <a:rPr lang="en-GB" sz="2000" dirty="0" smtClean="0"/>
              <a:t>Research </a:t>
            </a:r>
          </a:p>
          <a:p>
            <a:pPr lvl="1">
              <a:buFontTx/>
              <a:buChar char="-"/>
              <a:tabLst>
                <a:tab pos="534988" algn="l"/>
              </a:tabLst>
            </a:pPr>
            <a:endParaRPr lang="en-GB" sz="2000" dirty="0"/>
          </a:p>
          <a:p>
            <a:pPr marL="457200" lvl="1" indent="0">
              <a:buNone/>
              <a:tabLst>
                <a:tab pos="534988" algn="l"/>
              </a:tabLst>
            </a:pPr>
            <a:endParaRPr lang="en-GB" sz="2000" dirty="0" smtClean="0"/>
          </a:p>
          <a:p>
            <a:pPr marL="457200" lvl="1" indent="0">
              <a:buNone/>
              <a:tabLst>
                <a:tab pos="534988" algn="l"/>
              </a:tabLst>
            </a:pPr>
            <a:r>
              <a:rPr lang="en-GB" sz="2000" dirty="0"/>
              <a:t>	</a:t>
            </a:r>
            <a:r>
              <a:rPr lang="en-GB" sz="2000" dirty="0" smtClean="0"/>
              <a:t>		</a:t>
            </a:r>
            <a:r>
              <a:rPr lang="en-GB" sz="2400" dirty="0" smtClean="0"/>
              <a:t>Ad Hoc Task Force</a:t>
            </a:r>
          </a:p>
          <a:p>
            <a:pPr lvl="1">
              <a:buFontTx/>
              <a:buChar char="-"/>
              <a:tabLst>
                <a:tab pos="534988" algn="l"/>
              </a:tabLst>
            </a:pPr>
            <a:endParaRPr lang="en-GB" sz="2400" dirty="0"/>
          </a:p>
        </p:txBody>
      </p:sp>
      <p:sp>
        <p:nvSpPr>
          <p:cNvPr id="4" name="Flèche droite rayée 3"/>
          <p:cNvSpPr/>
          <p:nvPr/>
        </p:nvSpPr>
        <p:spPr>
          <a:xfrm>
            <a:off x="2780071" y="4441329"/>
            <a:ext cx="978408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2343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442913" algn="l"/>
              </a:tabLst>
            </a:pPr>
            <a:r>
              <a:rPr lang="fr-BE" dirty="0" smtClean="0"/>
              <a:t>3. Method and organisation of </a:t>
            </a:r>
            <a:r>
              <a:rPr lang="fr-BE" dirty="0" err="1" smtClean="0"/>
              <a:t>work</a:t>
            </a:r>
            <a:r>
              <a:rPr lang="fr-BE" dirty="0" smtClean="0"/>
              <a:t> (2/2)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 lnSpcReduction="10000"/>
          </a:bodyPr>
          <a:lstStyle/>
          <a:p>
            <a:pPr marL="0" indent="0">
              <a:buNone/>
              <a:tabLst>
                <a:tab pos="534988" algn="l"/>
              </a:tabLst>
            </a:pPr>
            <a:r>
              <a:rPr lang="en-GB" sz="2400" dirty="0"/>
              <a:t>			</a:t>
            </a:r>
            <a:r>
              <a:rPr lang="en-GB" sz="2400" dirty="0" smtClean="0"/>
              <a:t> </a:t>
            </a:r>
            <a:r>
              <a:rPr lang="en-GB" sz="2400" dirty="0"/>
              <a:t>Ad Hoc Task </a:t>
            </a:r>
            <a:r>
              <a:rPr lang="en-GB" sz="2400" dirty="0" smtClean="0"/>
              <a:t>Force</a:t>
            </a:r>
          </a:p>
          <a:p>
            <a:pPr>
              <a:buFontTx/>
              <a:buChar char="-"/>
              <a:tabLst>
                <a:tab pos="534988" algn="l"/>
              </a:tabLst>
            </a:pPr>
            <a:r>
              <a:rPr lang="en-GB" sz="2200" dirty="0" smtClean="0"/>
              <a:t>Composition: representatives of  the different stakeholders</a:t>
            </a:r>
          </a:p>
          <a:p>
            <a:pPr>
              <a:buFontTx/>
              <a:buChar char="-"/>
              <a:tabLst>
                <a:tab pos="534988" algn="l"/>
              </a:tabLst>
            </a:pPr>
            <a:r>
              <a:rPr lang="en-GB" sz="2200" dirty="0" smtClean="0"/>
              <a:t>Chair: Head of External </a:t>
            </a:r>
            <a:r>
              <a:rPr lang="en-GB" sz="2200" dirty="0" err="1" smtClean="0"/>
              <a:t>Statisticas</a:t>
            </a:r>
            <a:r>
              <a:rPr lang="en-GB" sz="2200" dirty="0" smtClean="0"/>
              <a:t> Unit</a:t>
            </a:r>
          </a:p>
          <a:p>
            <a:pPr>
              <a:buFontTx/>
              <a:buChar char="-"/>
              <a:tabLst>
                <a:tab pos="534988" algn="l"/>
              </a:tabLst>
            </a:pPr>
            <a:r>
              <a:rPr lang="en-GB" sz="2200" dirty="0" smtClean="0"/>
              <a:t>Purposes:</a:t>
            </a:r>
          </a:p>
          <a:p>
            <a:pPr lvl="1">
              <a:buFontTx/>
              <a:buChar char="-"/>
              <a:tabLst>
                <a:tab pos="534988" algn="l"/>
              </a:tabLst>
            </a:pPr>
            <a:r>
              <a:rPr lang="en-GB" sz="2000" dirty="0" smtClean="0"/>
              <a:t>Analysis &amp; validation of methodological changes</a:t>
            </a:r>
          </a:p>
          <a:p>
            <a:pPr lvl="1">
              <a:buFontTx/>
              <a:buChar char="-"/>
              <a:tabLst>
                <a:tab pos="534988" algn="l"/>
              </a:tabLst>
            </a:pPr>
            <a:r>
              <a:rPr lang="en-GB" sz="2000" dirty="0" smtClean="0"/>
              <a:t>Transparent and full information of stakeholders</a:t>
            </a:r>
          </a:p>
          <a:p>
            <a:pPr lvl="1">
              <a:buFontTx/>
              <a:buChar char="-"/>
              <a:tabLst>
                <a:tab pos="534988" algn="l"/>
              </a:tabLst>
            </a:pPr>
            <a:r>
              <a:rPr lang="en-GB" sz="2000" dirty="0" smtClean="0"/>
              <a:t>Validation of calendar for publication</a:t>
            </a:r>
          </a:p>
          <a:p>
            <a:pPr lvl="1">
              <a:buFontTx/>
              <a:buChar char="-"/>
              <a:tabLst>
                <a:tab pos="534988" algn="l"/>
              </a:tabLst>
            </a:pPr>
            <a:r>
              <a:rPr lang="en-GB" sz="2000" dirty="0" smtClean="0"/>
              <a:t>Timeframe: 12/2016 – 06/2017</a:t>
            </a:r>
          </a:p>
          <a:p>
            <a:pPr lvl="1">
              <a:buFontTx/>
              <a:buChar char="-"/>
              <a:tabLst>
                <a:tab pos="534988" algn="l"/>
              </a:tabLst>
            </a:pPr>
            <a:r>
              <a:rPr lang="en-GB" sz="2000" dirty="0" smtClean="0"/>
              <a:t>Process &amp; outcome</a:t>
            </a:r>
          </a:p>
          <a:p>
            <a:pPr lvl="2">
              <a:buFontTx/>
              <a:buChar char="-"/>
              <a:tabLst>
                <a:tab pos="534988" algn="l"/>
              </a:tabLst>
            </a:pPr>
            <a:r>
              <a:rPr lang="en-GB" dirty="0" smtClean="0"/>
              <a:t>6 meetings</a:t>
            </a:r>
          </a:p>
          <a:p>
            <a:pPr lvl="2">
              <a:buFontTx/>
              <a:buChar char="-"/>
              <a:tabLst>
                <a:tab pos="534988" algn="l"/>
              </a:tabLst>
            </a:pPr>
            <a:r>
              <a:rPr lang="en-GB" dirty="0" smtClean="0"/>
              <a:t>3 specific documents: </a:t>
            </a:r>
          </a:p>
          <a:p>
            <a:pPr lvl="7">
              <a:buFontTx/>
              <a:buChar char="-"/>
              <a:tabLst>
                <a:tab pos="534988" algn="l"/>
              </a:tabLst>
            </a:pPr>
            <a:r>
              <a:rPr lang="en-GB" dirty="0" smtClean="0"/>
              <a:t>Description of existing methods</a:t>
            </a:r>
          </a:p>
          <a:p>
            <a:pPr lvl="7">
              <a:buFontTx/>
              <a:buChar char="-"/>
              <a:tabLst>
                <a:tab pos="534988" algn="l"/>
              </a:tabLst>
            </a:pPr>
            <a:r>
              <a:rPr lang="en-GB" dirty="0" smtClean="0"/>
              <a:t>Evaluation of existing methods &amp; processes</a:t>
            </a:r>
          </a:p>
          <a:p>
            <a:pPr lvl="7">
              <a:buFontTx/>
              <a:buChar char="-"/>
              <a:tabLst>
                <a:tab pos="534988" algn="l"/>
              </a:tabLst>
            </a:pPr>
            <a:r>
              <a:rPr lang="en-GB" dirty="0" smtClean="0"/>
              <a:t>Proposal and estimate of revisions </a:t>
            </a:r>
          </a:p>
          <a:p>
            <a:pPr lvl="8">
              <a:buFontTx/>
              <a:buChar char="-"/>
              <a:tabLst>
                <a:tab pos="534988" algn="l"/>
              </a:tabLst>
            </a:pPr>
            <a:endParaRPr lang="en-GB" dirty="0" smtClean="0"/>
          </a:p>
          <a:p>
            <a:pPr lvl="2">
              <a:buFontTx/>
              <a:buChar char="-"/>
              <a:tabLst>
                <a:tab pos="534988" algn="l"/>
              </a:tabLst>
            </a:pPr>
            <a:endParaRPr lang="en-GB" sz="2400" dirty="0" smtClean="0"/>
          </a:p>
          <a:p>
            <a:pPr lvl="1">
              <a:buFontTx/>
              <a:buChar char="-"/>
              <a:tabLst>
                <a:tab pos="534988" algn="l"/>
              </a:tabLst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9387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442913" algn="l"/>
              </a:tabLst>
            </a:pPr>
            <a:r>
              <a:rPr lang="fr-BE" dirty="0"/>
              <a:t>4</a:t>
            </a:r>
            <a:r>
              <a:rPr lang="fr-BE" dirty="0" smtClean="0"/>
              <a:t>. Typology of possible </a:t>
            </a:r>
            <a:r>
              <a:rPr lang="fr-BE" dirty="0" err="1" smtClean="0"/>
              <a:t>revisions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pPr>
              <a:buFontTx/>
              <a:buChar char="-"/>
              <a:tabLst>
                <a:tab pos="534988" algn="l"/>
              </a:tabLst>
            </a:pPr>
            <a:r>
              <a:rPr lang="en-GB" sz="2400" dirty="0" smtClean="0"/>
              <a:t>Methodological</a:t>
            </a:r>
          </a:p>
          <a:p>
            <a:pPr lvl="1">
              <a:buFontTx/>
              <a:buChar char="-"/>
              <a:tabLst>
                <a:tab pos="534988" algn="l"/>
              </a:tabLst>
            </a:pPr>
            <a:r>
              <a:rPr lang="en-GB" sz="2000" dirty="0" smtClean="0"/>
              <a:t>Related to new or adjusted methodological standards or guidelines</a:t>
            </a:r>
          </a:p>
          <a:p>
            <a:pPr lvl="1">
              <a:buFontTx/>
              <a:buChar char="-"/>
              <a:tabLst>
                <a:tab pos="534988" algn="l"/>
              </a:tabLst>
            </a:pPr>
            <a:endParaRPr lang="en-GB" sz="2400" dirty="0"/>
          </a:p>
          <a:p>
            <a:pPr>
              <a:buFontTx/>
              <a:buChar char="-"/>
              <a:tabLst>
                <a:tab pos="534988" algn="l"/>
              </a:tabLst>
            </a:pPr>
            <a:r>
              <a:rPr lang="en-GB" sz="2400" dirty="0" smtClean="0"/>
              <a:t>Procedural (processes)</a:t>
            </a:r>
          </a:p>
          <a:p>
            <a:pPr lvl="1">
              <a:buFontTx/>
              <a:buChar char="-"/>
              <a:tabLst>
                <a:tab pos="534988" algn="l"/>
              </a:tabLst>
            </a:pPr>
            <a:r>
              <a:rPr lang="en-GB" sz="2000" dirty="0" smtClean="0"/>
              <a:t>New data sources and revised estimation methods</a:t>
            </a:r>
          </a:p>
          <a:p>
            <a:pPr lvl="1">
              <a:buFontTx/>
              <a:buChar char="-"/>
              <a:tabLst>
                <a:tab pos="534988" algn="l"/>
              </a:tabLst>
            </a:pPr>
            <a:endParaRPr lang="en-GB" sz="2400" dirty="0"/>
          </a:p>
          <a:p>
            <a:pPr>
              <a:buFontTx/>
              <a:buChar char="-"/>
              <a:tabLst>
                <a:tab pos="534988" algn="l"/>
              </a:tabLst>
            </a:pPr>
            <a:r>
              <a:rPr lang="en-GB" sz="2400" dirty="0" smtClean="0"/>
              <a:t>Coverage of non-response</a:t>
            </a:r>
          </a:p>
          <a:p>
            <a:pPr marL="0" indent="0">
              <a:buNone/>
              <a:tabLst>
                <a:tab pos="534988" algn="l"/>
              </a:tabLst>
            </a:pPr>
            <a:endParaRPr lang="en-GB" sz="2400" dirty="0"/>
          </a:p>
          <a:p>
            <a:pPr>
              <a:buFontTx/>
              <a:buChar char="-"/>
              <a:tabLst>
                <a:tab pos="534988" algn="l"/>
              </a:tabLst>
            </a:pPr>
            <a:r>
              <a:rPr lang="en-GB" sz="2400" dirty="0" smtClean="0"/>
              <a:t>Corrections of errors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976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98662" cy="871006"/>
          </a:xfrm>
        </p:spPr>
        <p:txBody>
          <a:bodyPr/>
          <a:lstStyle/>
          <a:p>
            <a:pPr>
              <a:tabLst>
                <a:tab pos="442913" algn="l"/>
              </a:tabLst>
            </a:pPr>
            <a:r>
              <a:rPr lang="fr-BE" dirty="0" smtClean="0"/>
              <a:t>5. </a:t>
            </a:r>
            <a:r>
              <a:rPr lang="fr-BE" dirty="0" err="1" smtClean="0"/>
              <a:t>Applied</a:t>
            </a:r>
            <a:r>
              <a:rPr lang="fr-BE" dirty="0" smtClean="0"/>
              <a:t> </a:t>
            </a:r>
            <a:r>
              <a:rPr lang="fr-BE" dirty="0" err="1" smtClean="0"/>
              <a:t>revisions</a:t>
            </a:r>
            <a:r>
              <a:rPr lang="fr-BE" dirty="0" smtClean="0"/>
              <a:t> – </a:t>
            </a:r>
            <a:r>
              <a:rPr lang="fr-BE" dirty="0" err="1" smtClean="0"/>
              <a:t>Foreign</a:t>
            </a:r>
            <a:r>
              <a:rPr lang="fr-BE" dirty="0" smtClean="0"/>
              <a:t> Direct Investment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  <a:tabLst>
                <a:tab pos="534988" algn="l"/>
              </a:tabLst>
            </a:pPr>
            <a:r>
              <a:rPr lang="en-GB" sz="2400" dirty="0" smtClean="0"/>
              <a:t>Equity capital</a:t>
            </a:r>
          </a:p>
          <a:p>
            <a:pPr lvl="1">
              <a:buFontTx/>
              <a:buChar char="-"/>
              <a:tabLst>
                <a:tab pos="534988" algn="l"/>
              </a:tabLst>
            </a:pPr>
            <a:endParaRPr lang="en-GB" sz="2400" dirty="0" smtClean="0"/>
          </a:p>
          <a:p>
            <a:pPr lvl="1">
              <a:buFontTx/>
              <a:buChar char="-"/>
              <a:tabLst>
                <a:tab pos="534988" algn="l"/>
              </a:tabLst>
            </a:pPr>
            <a:r>
              <a:rPr lang="en-GB" sz="2400" dirty="0" smtClean="0"/>
              <a:t>Better registration of assets/</a:t>
            </a:r>
            <a:r>
              <a:rPr lang="en-GB" sz="2400" dirty="0" err="1" smtClean="0"/>
              <a:t>liabilaties</a:t>
            </a:r>
            <a:r>
              <a:rPr lang="en-GB" sz="2400" dirty="0" smtClean="0"/>
              <a:t> against “</a:t>
            </a:r>
            <a:r>
              <a:rPr lang="en-GB" sz="2400" dirty="0" err="1" smtClean="0"/>
              <a:t>stichting</a:t>
            </a:r>
            <a:r>
              <a:rPr lang="en-GB" sz="2400" dirty="0" smtClean="0"/>
              <a:t> </a:t>
            </a:r>
            <a:r>
              <a:rPr lang="en-GB" sz="2400" dirty="0" err="1" smtClean="0"/>
              <a:t>administratiekantoren</a:t>
            </a:r>
            <a:r>
              <a:rPr lang="en-GB" sz="2400" dirty="0" smtClean="0"/>
              <a:t>” (STAK)</a:t>
            </a:r>
          </a:p>
          <a:p>
            <a:pPr lvl="1">
              <a:buFontTx/>
              <a:buChar char="-"/>
              <a:tabLst>
                <a:tab pos="534988" algn="l"/>
              </a:tabLst>
            </a:pPr>
            <a:endParaRPr lang="en-GB" sz="2400" dirty="0" smtClean="0"/>
          </a:p>
          <a:p>
            <a:pPr lvl="1">
              <a:buFontTx/>
              <a:buChar char="-"/>
              <a:tabLst>
                <a:tab pos="534988" algn="l"/>
              </a:tabLst>
            </a:pPr>
            <a:r>
              <a:rPr lang="en-GB" sz="2400" dirty="0" smtClean="0"/>
              <a:t>Valuation of listed companies </a:t>
            </a:r>
          </a:p>
          <a:p>
            <a:pPr lvl="1">
              <a:buFontTx/>
              <a:buChar char="-"/>
              <a:tabLst>
                <a:tab pos="534988" algn="l"/>
              </a:tabLst>
            </a:pPr>
            <a:endParaRPr lang="en-GB" sz="2400" dirty="0" smtClean="0"/>
          </a:p>
          <a:p>
            <a:pPr lvl="1">
              <a:buFontTx/>
              <a:buChar char="-"/>
              <a:tabLst>
                <a:tab pos="534988" algn="l"/>
              </a:tabLst>
            </a:pPr>
            <a:r>
              <a:rPr lang="en-GB" sz="2400" dirty="0" smtClean="0"/>
              <a:t>Valuation of non-listed companies</a:t>
            </a:r>
          </a:p>
          <a:p>
            <a:pPr lvl="2">
              <a:buFontTx/>
              <a:buChar char="-"/>
              <a:tabLst>
                <a:tab pos="534988" algn="l"/>
              </a:tabLst>
            </a:pPr>
            <a:r>
              <a:rPr lang="en-GB" sz="2400" dirty="0" smtClean="0"/>
              <a:t>Specific cases of imbalances </a:t>
            </a:r>
          </a:p>
          <a:p>
            <a:pPr lvl="2">
              <a:buFontTx/>
              <a:buChar char="-"/>
              <a:tabLst>
                <a:tab pos="534988" algn="l"/>
              </a:tabLst>
            </a:pPr>
            <a:endParaRPr lang="en-GB" sz="2400" dirty="0"/>
          </a:p>
          <a:p>
            <a:pPr>
              <a:buFontTx/>
              <a:buChar char="-"/>
              <a:tabLst>
                <a:tab pos="534988" algn="l"/>
              </a:tabLst>
            </a:pPr>
            <a:r>
              <a:rPr lang="en-GB" sz="2400" dirty="0" smtClean="0"/>
              <a:t>Other capital – commercial receivables and debts</a:t>
            </a:r>
          </a:p>
          <a:p>
            <a:pPr lvl="2">
              <a:buFontTx/>
              <a:buChar char="-"/>
              <a:tabLst>
                <a:tab pos="534988" algn="l"/>
              </a:tabLst>
            </a:pPr>
            <a:r>
              <a:rPr lang="en-GB" sz="2400" dirty="0" smtClean="0"/>
              <a:t>Suppression of double counting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9853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442913" algn="l"/>
              </a:tabLst>
            </a:pPr>
            <a:r>
              <a:rPr lang="fr-BE" dirty="0" smtClean="0"/>
              <a:t>5. </a:t>
            </a:r>
            <a:r>
              <a:rPr lang="fr-BE" dirty="0" err="1" smtClean="0"/>
              <a:t>Applied</a:t>
            </a:r>
            <a:r>
              <a:rPr lang="fr-BE" dirty="0" smtClean="0"/>
              <a:t> </a:t>
            </a:r>
            <a:r>
              <a:rPr lang="fr-BE" dirty="0" err="1" smtClean="0"/>
              <a:t>revisions</a:t>
            </a:r>
            <a:r>
              <a:rPr lang="fr-BE" dirty="0" smtClean="0"/>
              <a:t> – </a:t>
            </a:r>
            <a:r>
              <a:rPr lang="fr-BE" dirty="0" err="1" smtClean="0"/>
              <a:t>Foreign</a:t>
            </a:r>
            <a:r>
              <a:rPr lang="fr-BE" dirty="0" smtClean="0"/>
              <a:t> Direct Investment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pPr>
              <a:buFontTx/>
              <a:buChar char="-"/>
              <a:tabLst>
                <a:tab pos="534988" algn="l"/>
              </a:tabLst>
            </a:pPr>
            <a:r>
              <a:rPr lang="en-GB" sz="2400" dirty="0" smtClean="0"/>
              <a:t>The case of STAKS – </a:t>
            </a:r>
            <a:r>
              <a:rPr lang="en-GB" sz="2000" dirty="0" smtClean="0"/>
              <a:t>different registration in IIP and FA</a:t>
            </a:r>
            <a:endParaRPr lang="en-GB" sz="2000" dirty="0"/>
          </a:p>
        </p:txBody>
      </p:sp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793"/>
          <a:stretch/>
        </p:blipFill>
        <p:spPr bwMode="auto">
          <a:xfrm>
            <a:off x="1463906" y="2121416"/>
            <a:ext cx="4535170" cy="176703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1463906" y="4054764"/>
            <a:ext cx="43133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err="1" smtClean="0">
                <a:ln w="3175">
                  <a:solidFill>
                    <a:schemeClr val="tx1"/>
                  </a:solidFill>
                </a:ln>
              </a:rPr>
              <a:t>Adjustment</a:t>
            </a:r>
            <a:r>
              <a:rPr lang="fr-BE" dirty="0" smtClean="0">
                <a:ln w="3175">
                  <a:solidFill>
                    <a:schemeClr val="tx1"/>
                  </a:solidFill>
                </a:ln>
              </a:rPr>
              <a:t>:</a:t>
            </a:r>
          </a:p>
          <a:p>
            <a:r>
              <a:rPr lang="fr-BE" dirty="0" smtClean="0">
                <a:ln w="3175">
                  <a:solidFill>
                    <a:schemeClr val="tx1"/>
                  </a:solidFill>
                </a:ln>
              </a:rPr>
              <a:t>-IIP: registration of full </a:t>
            </a:r>
            <a:r>
              <a:rPr lang="fr-BE" dirty="0" err="1" smtClean="0">
                <a:ln w="3175">
                  <a:solidFill>
                    <a:schemeClr val="tx1"/>
                  </a:solidFill>
                </a:ln>
              </a:rPr>
              <a:t>assets</a:t>
            </a:r>
            <a:r>
              <a:rPr lang="fr-BE" dirty="0" smtClean="0">
                <a:ln w="3175">
                  <a:solidFill>
                    <a:schemeClr val="tx1"/>
                  </a:solidFill>
                </a:ln>
              </a:rPr>
              <a:t> &amp; </a:t>
            </a:r>
            <a:r>
              <a:rPr lang="fr-BE" dirty="0" err="1" smtClean="0">
                <a:ln w="3175">
                  <a:solidFill>
                    <a:schemeClr val="tx1"/>
                  </a:solidFill>
                </a:ln>
              </a:rPr>
              <a:t>liabilities</a:t>
            </a:r>
            <a:r>
              <a:rPr lang="fr-BE" dirty="0" smtClean="0">
                <a:ln w="3175">
                  <a:solidFill>
                    <a:schemeClr val="tx1"/>
                  </a:solidFill>
                </a:ln>
              </a:rPr>
              <a:t> </a:t>
            </a:r>
            <a:r>
              <a:rPr lang="fr-BE" dirty="0" err="1" smtClean="0">
                <a:ln w="3175">
                  <a:solidFill>
                    <a:schemeClr val="tx1"/>
                  </a:solidFill>
                </a:ln>
              </a:rPr>
              <a:t>against</a:t>
            </a:r>
            <a:r>
              <a:rPr lang="fr-BE" dirty="0" smtClean="0">
                <a:ln w="3175">
                  <a:solidFill>
                    <a:schemeClr val="tx1"/>
                  </a:solidFill>
                </a:ln>
              </a:rPr>
              <a:t> NL</a:t>
            </a:r>
          </a:p>
          <a:p>
            <a:r>
              <a:rPr lang="fr-BE" dirty="0" smtClean="0">
                <a:ln w="3175">
                  <a:solidFill>
                    <a:schemeClr val="tx1"/>
                  </a:solidFill>
                </a:ln>
              </a:rPr>
              <a:t>-FA: </a:t>
            </a:r>
            <a:r>
              <a:rPr lang="fr-BE" dirty="0" err="1" smtClean="0">
                <a:ln w="3175">
                  <a:solidFill>
                    <a:schemeClr val="tx1"/>
                  </a:solidFill>
                </a:ln>
              </a:rPr>
              <a:t>additional</a:t>
            </a:r>
            <a:r>
              <a:rPr lang="fr-BE" dirty="0" smtClean="0">
                <a:ln w="3175">
                  <a:solidFill>
                    <a:schemeClr val="tx1"/>
                  </a:solidFill>
                </a:ln>
              </a:rPr>
              <a:t> registration of </a:t>
            </a:r>
            <a:r>
              <a:rPr lang="fr-BE" dirty="0" err="1" smtClean="0">
                <a:ln w="3175">
                  <a:solidFill>
                    <a:schemeClr val="tx1"/>
                  </a:solidFill>
                </a:ln>
              </a:rPr>
              <a:t>assets</a:t>
            </a:r>
            <a:r>
              <a:rPr lang="fr-BE" dirty="0" smtClean="0">
                <a:ln w="3175">
                  <a:solidFill>
                    <a:schemeClr val="tx1"/>
                  </a:solidFill>
                </a:ln>
              </a:rPr>
              <a:t> on NL</a:t>
            </a:r>
            <a:endParaRPr lang="fr-BE" dirty="0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48458" y="2635600"/>
            <a:ext cx="20412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ln w="3175">
                  <a:solidFill>
                    <a:schemeClr val="tx1"/>
                  </a:solidFill>
                </a:ln>
              </a:rPr>
              <a:t>IIP: no registration (home </a:t>
            </a:r>
            <a:r>
              <a:rPr lang="fr-BE" dirty="0" err="1" smtClean="0">
                <a:ln w="3175">
                  <a:solidFill>
                    <a:schemeClr val="tx1"/>
                  </a:solidFill>
                </a:ln>
              </a:rPr>
              <a:t>loop</a:t>
            </a:r>
            <a:r>
              <a:rPr lang="fr-BE" dirty="0" smtClean="0">
                <a:ln w="3175">
                  <a:solidFill>
                    <a:schemeClr val="tx1"/>
                  </a:solidFill>
                </a:ln>
              </a:rPr>
              <a:t>)</a:t>
            </a:r>
          </a:p>
          <a:p>
            <a:r>
              <a:rPr lang="fr-BE" dirty="0" smtClean="0">
                <a:ln w="3175">
                  <a:solidFill>
                    <a:schemeClr val="tx1"/>
                  </a:solidFill>
                </a:ln>
              </a:rPr>
              <a:t>-FA: registration at least of </a:t>
            </a:r>
            <a:r>
              <a:rPr lang="fr-BE" dirty="0" err="1" smtClean="0">
                <a:ln w="3175">
                  <a:solidFill>
                    <a:schemeClr val="tx1"/>
                  </a:solidFill>
                </a:ln>
              </a:rPr>
              <a:t>liabilities</a:t>
            </a:r>
            <a:r>
              <a:rPr lang="fr-BE" dirty="0" smtClean="0">
                <a:ln w="3175">
                  <a:solidFill>
                    <a:schemeClr val="tx1"/>
                  </a:solidFill>
                </a:ln>
              </a:rPr>
              <a:t> </a:t>
            </a:r>
            <a:r>
              <a:rPr lang="fr-BE" dirty="0" err="1" smtClean="0">
                <a:ln w="3175">
                  <a:solidFill>
                    <a:schemeClr val="tx1"/>
                  </a:solidFill>
                </a:ln>
              </a:rPr>
              <a:t>against</a:t>
            </a:r>
            <a:r>
              <a:rPr lang="fr-BE" dirty="0" smtClean="0">
                <a:ln w="3175">
                  <a:solidFill>
                    <a:schemeClr val="tx1"/>
                  </a:solidFill>
                </a:ln>
              </a:rPr>
              <a:t> NL</a:t>
            </a:r>
            <a:endParaRPr lang="fr-BE" dirty="0">
              <a:ln w="3175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86467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906</TotalTime>
  <Words>684</Words>
  <Application>Microsoft Office PowerPoint</Application>
  <PresentationFormat>Pokaz na ekranie (4:3)</PresentationFormat>
  <Paragraphs>150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Symbol</vt:lpstr>
      <vt:lpstr>Wingdings</vt:lpstr>
      <vt:lpstr>Motyw pakietu Office</vt:lpstr>
      <vt:lpstr>Reconciliation International Investment Position and Financial Accounts in Belgium</vt:lpstr>
      <vt:lpstr>Agenda</vt:lpstr>
      <vt:lpstr>1. Context and historical overview of the IIP</vt:lpstr>
      <vt:lpstr>2. Main objectives of the reconciliation/revision  process</vt:lpstr>
      <vt:lpstr>3. Method and organisation of work (1/2)</vt:lpstr>
      <vt:lpstr>3. Method and organisation of work (2/2)</vt:lpstr>
      <vt:lpstr>4. Typology of possible revisions</vt:lpstr>
      <vt:lpstr>5. Applied revisions – Foreign Direct Investment</vt:lpstr>
      <vt:lpstr>5. Applied revisions – Foreign Direct Investment</vt:lpstr>
      <vt:lpstr>5. Applied revisions – Foreign Direct Investment</vt:lpstr>
      <vt:lpstr>5. Applied revisions – Foreign Direct Investment </vt:lpstr>
      <vt:lpstr>5. Applied revisions – Portfolio Investment</vt:lpstr>
      <vt:lpstr>5. Applied revisions – Other Investment</vt:lpstr>
      <vt:lpstr>6. Impact and publication (1/2)</vt:lpstr>
      <vt:lpstr>6. Impact and publication (2/2) 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Gawlik Ryszard</dc:creator>
  <cp:lastModifiedBy>Gadocha Katarzyna</cp:lastModifiedBy>
  <cp:revision>64</cp:revision>
  <dcterms:created xsi:type="dcterms:W3CDTF">2018-02-27T07:40:59Z</dcterms:created>
  <dcterms:modified xsi:type="dcterms:W3CDTF">2018-06-25T06:43:59Z</dcterms:modified>
</cp:coreProperties>
</file>