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86" r:id="rId19"/>
    <p:sldId id="275" r:id="rId20"/>
    <p:sldId id="278" r:id="rId21"/>
    <p:sldId id="276" r:id="rId22"/>
    <p:sldId id="281" r:id="rId23"/>
    <p:sldId id="287" r:id="rId24"/>
    <p:sldId id="288" r:id="rId25"/>
    <p:sldId id="282" r:id="rId26"/>
    <p:sldId id="283" r:id="rId27"/>
    <p:sldId id="284" r:id="rId28"/>
    <p:sldId id="285" r:id="rId29"/>
    <p:sldId id="289" r:id="rId30"/>
    <p:sldId id="280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9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-rava\MSS-C\MIMOD\freq_a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8E-47E3-8CAB-394EA92F8F0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8E-47E3-8CAB-394EA92F8F0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8E-47E3-8CAB-394EA92F8F0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8E-47E3-8CAB-394EA92F8F07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8E-47E3-8CAB-394EA92F8F07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55%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8E-47E3-8CAB-394EA92F8F07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70%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8E-47E3-8CAB-394EA92F8F07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100%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8E-47E3-8CAB-394EA92F8F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'reasons - increased'!$H$8:$H$15</c:f>
              <c:strCache>
                <c:ptCount val="8"/>
                <c:pt idx="0">
                  <c:v>To reduce the complexity of surveys organization </c:v>
                </c:pt>
                <c:pt idx="1">
                  <c:v>Other reasons</c:v>
                </c:pt>
                <c:pt idx="2">
                  <c:v>Because of tablets and smartphone coverage</c:v>
                </c:pt>
                <c:pt idx="3">
                  <c:v>to offer respondents  more modern and innovative tool, OPPURE
The public opinion asks for web surveys</c:v>
                </c:pt>
                <c:pt idx="4">
                  <c:v>to improve response rates</c:v>
                </c:pt>
                <c:pt idx="5">
                  <c:v>Because of Internet coverage</c:v>
                </c:pt>
                <c:pt idx="6">
                  <c:v>To improve survey coverage</c:v>
                </c:pt>
                <c:pt idx="7">
                  <c:v>To reduce field costs </c:v>
                </c:pt>
              </c:strCache>
            </c:strRef>
          </c:cat>
          <c:val>
            <c:numRef>
              <c:f>'reasons - increased'!$I$8:$I$15</c:f>
              <c:numCache>
                <c:formatCode>0.0</c:formatCode>
                <c:ptCount val="8"/>
                <c:pt idx="0">
                  <c:v>10</c:v>
                </c:pt>
                <c:pt idx="1">
                  <c:v>15</c:v>
                </c:pt>
                <c:pt idx="2">
                  <c:v>15</c:v>
                </c:pt>
                <c:pt idx="3">
                  <c:v>20</c:v>
                </c:pt>
                <c:pt idx="4">
                  <c:v>20</c:v>
                </c:pt>
                <c:pt idx="5">
                  <c:v>55.000000000000007</c:v>
                </c:pt>
                <c:pt idx="6">
                  <c:v>70</c:v>
                </c:pt>
                <c:pt idx="7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58E-47E3-8CAB-394EA92F8F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405120"/>
        <c:axId val="134411008"/>
      </c:barChart>
      <c:catAx>
        <c:axId val="134405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34411008"/>
        <c:crosses val="autoZero"/>
        <c:auto val="1"/>
        <c:lblAlgn val="ctr"/>
        <c:lblOffset val="100"/>
        <c:noMultiLvlLbl val="0"/>
      </c:catAx>
      <c:valAx>
        <c:axId val="134411008"/>
        <c:scaling>
          <c:orientation val="minMax"/>
          <c:max val="120"/>
        </c:scaling>
        <c:delete val="0"/>
        <c:axPos val="b"/>
        <c:majorGridlines>
          <c:spPr>
            <a:ln>
              <a:noFill/>
            </a:ln>
          </c:spPr>
        </c:majorGridlines>
        <c:numFmt formatCode="0" sourceLinked="0"/>
        <c:majorTickMark val="out"/>
        <c:minorTickMark val="none"/>
        <c:tickLblPos val="nextTo"/>
        <c:crossAx val="134405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9.1%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E8-441C-9100-F142D02E33B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9.1%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E8-441C-9100-F142D02E33B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9.1%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E8-441C-9100-F142D02E33B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9.1%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E8-441C-9100-F142D02E33B5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9.1%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E8-441C-9100-F142D02E33B5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18.2%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E8-441C-9100-F142D02E33B5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18.2%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E8-441C-9100-F142D02E33B5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54.5%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E8-441C-9100-F142D02E33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'reasons - reamined unchanged'!$K$6:$K$13</c:f>
              <c:strCache>
                <c:ptCount val="8"/>
                <c:pt idx="0">
                  <c:v>Other reasons</c:v>
                </c:pt>
                <c:pt idx="1">
                  <c:v>Lack of resources</c:v>
                </c:pt>
                <c:pt idx="2">
                  <c:v>High non response rate</c:v>
                </c:pt>
                <c:pt idx="3">
                  <c:v>Because of tablets and smartphone coverage</c:v>
                </c:pt>
                <c:pt idx="4">
                  <c:v>To reduce field costs </c:v>
                </c:pt>
                <c:pt idx="5">
                  <c:v>Because of Internet coverage</c:v>
                </c:pt>
                <c:pt idx="6">
                  <c:v>Because of negative experiences with web surveys</c:v>
                </c:pt>
                <c:pt idx="7">
                  <c:v>No use of web mode </c:v>
                </c:pt>
              </c:strCache>
            </c:strRef>
          </c:cat>
          <c:val>
            <c:numRef>
              <c:f>'reasons - reamined unchanged'!$L$6:$L$13</c:f>
              <c:numCache>
                <c:formatCode>0.0</c:formatCode>
                <c:ptCount val="8"/>
                <c:pt idx="0">
                  <c:v>9.0909090909090917</c:v>
                </c:pt>
                <c:pt idx="1">
                  <c:v>9.0909090909090917</c:v>
                </c:pt>
                <c:pt idx="2">
                  <c:v>9.0909090909090917</c:v>
                </c:pt>
                <c:pt idx="3">
                  <c:v>9.0909090909090917</c:v>
                </c:pt>
                <c:pt idx="4">
                  <c:v>9.0909090909090917</c:v>
                </c:pt>
                <c:pt idx="5">
                  <c:v>18.181818181818183</c:v>
                </c:pt>
                <c:pt idx="6">
                  <c:v>18.181818181818183</c:v>
                </c:pt>
                <c:pt idx="7">
                  <c:v>54.54545454545454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1E8-441C-9100-F142D02E33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723136"/>
        <c:axId val="143729024"/>
      </c:barChart>
      <c:catAx>
        <c:axId val="1437231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anchor="ctr" anchorCtr="0"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43729024"/>
        <c:crosses val="autoZero"/>
        <c:auto val="1"/>
        <c:lblAlgn val="ctr"/>
        <c:lblOffset val="100"/>
        <c:noMultiLvlLbl val="0"/>
      </c:catAx>
      <c:valAx>
        <c:axId val="14372902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0" sourceLinked="0"/>
        <c:majorTickMark val="out"/>
        <c:minorTickMark val="none"/>
        <c:tickLblPos val="nextTo"/>
        <c:crossAx val="143723136"/>
        <c:crossesAt val="1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212785117341505"/>
          <c:y val="8.9390606654863439E-2"/>
          <c:w val="0.55295511701204714"/>
          <c:h val="0.88844568930866397"/>
        </c:manualLayout>
      </c:layout>
      <c:pie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3A3-4559-A0CA-5BAFF2187809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3A3-4559-A0CA-5BAFF2187809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3A3-4559-A0CA-5BAFF2187809}"/>
              </c:ext>
            </c:extLst>
          </c:dPt>
          <c:dLbls>
            <c:dLbl>
              <c:idx val="0"/>
              <c:layout>
                <c:manualLayout>
                  <c:x val="6.3404386167210169E-2"/>
                  <c:y val="-0.1685023787030819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Not use ADS </a:t>
                    </a:r>
                  </a:p>
                  <a:p>
                    <a:r>
                      <a:rPr lang="en-US" dirty="0"/>
                      <a:t>66.7%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A3-4559-A0CA-5BAFF2187809}"/>
                </c:ext>
              </c:extLst>
            </c:dLbl>
            <c:dLbl>
              <c:idx val="1"/>
              <c:layout>
                <c:manualLayout>
                  <c:x val="-7.7042357153054627E-3"/>
                  <c:y val="6.318446603312222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Not sure of using ADS</a:t>
                    </a:r>
                  </a:p>
                  <a:p>
                    <a:r>
                      <a:rPr lang="en-US" dirty="0"/>
                      <a:t> 26.7%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A3-4559-A0CA-5BAFF2187809}"/>
                </c:ext>
              </c:extLst>
            </c:dLbl>
            <c:dLbl>
              <c:idx val="2"/>
              <c:layout>
                <c:manualLayout>
                  <c:x val="-0.11353333740259212"/>
                  <c:y val="1.516814784116897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Use ADS </a:t>
                    </a:r>
                  </a:p>
                  <a:p>
                    <a:r>
                      <a:rPr lang="en-US" dirty="0"/>
                      <a:t>6.7%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A3-4559-A0CA-5BAFF21878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freq_a3!$A$709:$A$711</c:f>
              <c:strCache>
                <c:ptCount val="3"/>
                <c:pt idx="0">
                  <c:v>No</c:v>
                </c:pt>
                <c:pt idx="1">
                  <c:v>Not sure</c:v>
                </c:pt>
                <c:pt idx="2">
                  <c:v>Yes</c:v>
                </c:pt>
              </c:strCache>
            </c:strRef>
          </c:cat>
          <c:val>
            <c:numRef>
              <c:f>freq_a3!$C$709:$C$711</c:f>
              <c:numCache>
                <c:formatCode>0.0</c:formatCode>
                <c:ptCount val="3"/>
                <c:pt idx="0">
                  <c:v>66.67</c:v>
                </c:pt>
                <c:pt idx="1">
                  <c:v>26.67</c:v>
                </c:pt>
                <c:pt idx="2">
                  <c:v>6.67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3A3-4559-A0CA-5BAFF2187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7F4-4620-9F70-221A48A9DAF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17.4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F4-4620-9F70-221A48A9DAF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17.4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F4-4620-9F70-221A48A9DAF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30.4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F4-4620-9F70-221A48A9DAF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34.8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F4-4620-9F70-221A48A9DAF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43.5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F4-4620-9F70-221A48A9DAF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47.8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7F4-4620-9F70-221A48A9DAF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56.5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F4-4620-9F70-221A48A9DA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tables!$A$4:$A$11</c:f>
              <c:strCache>
                <c:ptCount val="8"/>
                <c:pt idx="0">
                  <c:v>Number/wording of answer categories</c:v>
                </c:pt>
                <c:pt idx="1">
                  <c:v>Questionnaire structure</c:v>
                </c:pt>
                <c:pt idx="2">
                  <c:v>Number of questions</c:v>
                </c:pt>
                <c:pt idx="3">
                  <c:v>Question wording</c:v>
                </c:pt>
                <c:pt idx="4">
                  <c:v>Permission of item nonresponses</c:v>
                </c:pt>
                <c:pt idx="5">
                  <c:v>Don’t know options</c:v>
                </c:pt>
                <c:pt idx="6">
                  <c:v>Placement/wording of instructions</c:v>
                </c:pt>
                <c:pt idx="7">
                  <c:v>Error and consistency checks</c:v>
                </c:pt>
              </c:strCache>
            </c:strRef>
          </c:cat>
          <c:val>
            <c:numRef>
              <c:f>tables!$B$4:$B$11</c:f>
              <c:numCache>
                <c:formatCode>General</c:formatCode>
                <c:ptCount val="8"/>
                <c:pt idx="0">
                  <c:v>8.6999999999999993</c:v>
                </c:pt>
                <c:pt idx="1">
                  <c:v>17.399999999999999</c:v>
                </c:pt>
                <c:pt idx="2">
                  <c:v>17.399999999999999</c:v>
                </c:pt>
                <c:pt idx="3">
                  <c:v>30.4</c:v>
                </c:pt>
                <c:pt idx="4">
                  <c:v>34.799999999999997</c:v>
                </c:pt>
                <c:pt idx="5">
                  <c:v>43.5</c:v>
                </c:pt>
                <c:pt idx="6">
                  <c:v>47.8</c:v>
                </c:pt>
                <c:pt idx="7">
                  <c:v>56.5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7F4-4620-9F70-221A48A9DA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750272"/>
        <c:axId val="145494016"/>
      </c:barChart>
      <c:catAx>
        <c:axId val="1457502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45494016"/>
        <c:crosses val="autoZero"/>
        <c:auto val="1"/>
        <c:lblAlgn val="ctr"/>
        <c:lblOffset val="100"/>
        <c:noMultiLvlLbl val="0"/>
      </c:catAx>
      <c:valAx>
        <c:axId val="14549401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45750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0.92649</cdr:x>
      <cdr:y>0.07642</cdr:y>
    </cdr:from>
    <cdr:to>
      <cdr:x>1</cdr:x>
      <cdr:y>0.14493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7053704" y="288235"/>
          <a:ext cx="559670" cy="258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0.56411</cdr:x>
      <cdr:y>0.65854</cdr:y>
    </cdr:from>
    <cdr:to>
      <cdr:x>0.69205</cdr:x>
      <cdr:y>0.74014</cdr:y>
    </cdr:to>
    <cdr:sp macro="" textlink="">
      <cdr:nvSpPr>
        <cdr:cNvPr id="3" name="CasellaDiTesto 16"/>
        <cdr:cNvSpPr txBox="1"/>
      </cdr:nvSpPr>
      <cdr:spPr>
        <a:xfrm xmlns:a="http://schemas.openxmlformats.org/drawingml/2006/main">
          <a:off x="4294806" y="2483863"/>
          <a:ext cx="974035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400" i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(3 </a:t>
          </a:r>
          <a:r>
            <a:rPr lang="it-IT" sz="1400" i="1" dirty="0" err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NSIs</a:t>
          </a:r>
          <a:r>
            <a:rPr lang="it-IT" sz="1400" i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2018-06-25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‹N›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2018-06-25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‹N›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John </a:t>
            </a:r>
            <a:r>
              <a:rPr lang="pl-PL" dirty="0" err="1"/>
              <a:t>Doe</a:t>
            </a:r>
            <a:r>
              <a:rPr lang="pl-PL" dirty="0"/>
              <a:t>, </a:t>
            </a:r>
            <a:r>
              <a:rPr lang="pl-PL" dirty="0" err="1"/>
              <a:t>affiliation</a:t>
            </a:r>
            <a:r>
              <a:rPr lang="pl-PL" dirty="0"/>
              <a:t>, email </a:t>
            </a:r>
            <a:r>
              <a:rPr lang="pl-PL" dirty="0" err="1"/>
              <a:t>adress</a:t>
            </a:r>
            <a:endParaRPr lang="pl-PL" dirty="0"/>
          </a:p>
          <a:p>
            <a:r>
              <a:rPr lang="pl-PL" dirty="0" err="1"/>
              <a:t>Jane</a:t>
            </a:r>
            <a:r>
              <a:rPr lang="pl-PL" dirty="0"/>
              <a:t> </a:t>
            </a:r>
            <a:r>
              <a:rPr lang="pl-PL" dirty="0" err="1"/>
              <a:t>Doe</a:t>
            </a:r>
            <a:r>
              <a:rPr lang="pl-PL" dirty="0"/>
              <a:t>, </a:t>
            </a:r>
            <a:r>
              <a:rPr lang="pl-PL" dirty="0" err="1"/>
              <a:t>affiliation</a:t>
            </a:r>
            <a:r>
              <a:rPr lang="pl-PL" dirty="0"/>
              <a:t>, email </a:t>
            </a:r>
            <a:r>
              <a:rPr lang="pl-PL" dirty="0" err="1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</a:t>
            </a:r>
            <a:r>
              <a:rPr lang="pl-PL" dirty="0" err="1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/>
              <a:t>Number</a:t>
            </a:r>
            <a:r>
              <a:rPr lang="pl-PL" dirty="0"/>
              <a:t> of </a:t>
            </a:r>
            <a:r>
              <a:rPr lang="pl-PL" dirty="0" err="1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/>
              <a:t>Slide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/>
              <a:t>Contents</a:t>
            </a:r>
            <a:r>
              <a:rPr lang="pl-PL" dirty="0"/>
              <a:t> 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</a:t>
            </a:r>
            <a:r>
              <a:rPr lang="pl-PL" dirty="0" err="1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John </a:t>
            </a:r>
            <a:r>
              <a:rPr lang="pl-PL" dirty="0" err="1"/>
              <a:t>Doe</a:t>
            </a:r>
            <a:r>
              <a:rPr lang="pl-PL" dirty="0"/>
              <a:t>, </a:t>
            </a:r>
            <a:r>
              <a:rPr lang="pl-PL" dirty="0" err="1"/>
              <a:t>affiliation</a:t>
            </a:r>
            <a:r>
              <a:rPr lang="pl-PL" dirty="0"/>
              <a:t>, email </a:t>
            </a:r>
            <a:r>
              <a:rPr lang="pl-PL" dirty="0" err="1"/>
              <a:t>adress</a:t>
            </a:r>
            <a:endParaRPr lang="pl-PL" dirty="0"/>
          </a:p>
          <a:p>
            <a:r>
              <a:rPr lang="pl-PL" dirty="0" err="1"/>
              <a:t>Jane</a:t>
            </a:r>
            <a:r>
              <a:rPr lang="pl-PL" dirty="0"/>
              <a:t> </a:t>
            </a:r>
            <a:r>
              <a:rPr lang="pl-PL" dirty="0" err="1"/>
              <a:t>Doe</a:t>
            </a:r>
            <a:r>
              <a:rPr lang="pl-PL" dirty="0"/>
              <a:t>, </a:t>
            </a:r>
            <a:r>
              <a:rPr lang="pl-PL" dirty="0" err="1"/>
              <a:t>affiliation</a:t>
            </a:r>
            <a:r>
              <a:rPr lang="pl-PL" dirty="0"/>
              <a:t>, email </a:t>
            </a:r>
            <a:r>
              <a:rPr lang="pl-PL" dirty="0" err="1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2018-06-25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‹N›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Marina </a:t>
            </a:r>
            <a:r>
              <a:rPr lang="en-GB" dirty="0" err="1"/>
              <a:t>Signore</a:t>
            </a:r>
            <a:r>
              <a:rPr lang="en-GB" dirty="0"/>
              <a:t>, ISTAT, signore@istat.it</a:t>
            </a:r>
          </a:p>
          <a:p>
            <a:r>
              <a:rPr lang="it-IT" dirty="0"/>
              <a:t>Manuela Murgia, ISTAT, murgia@istat.it</a:t>
            </a:r>
            <a:endParaRPr lang="en-GB" dirty="0"/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MIMOD project: an overview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fontAlgn="base"/>
            <a:r>
              <a:rPr lang="en-GB" dirty="0"/>
              <a:t>June 28, 2018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Session 34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 contents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615950" y="1054515"/>
            <a:ext cx="7355233" cy="4824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rgbClr val="C00000"/>
                </a:solidFill>
              </a:rPr>
              <a:t>Section D: </a:t>
            </a:r>
            <a:r>
              <a:rPr lang="en-US" b="1" dirty="0">
                <a:solidFill>
                  <a:srgbClr val="C00000"/>
                </a:solidFill>
              </a:rPr>
              <a:t>Methodologies to deal with mode effects </a:t>
            </a:r>
            <a:endParaRPr lang="en-GB" b="1" dirty="0">
              <a:solidFill>
                <a:srgbClr val="C0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Corresponds to WP2. </a:t>
            </a:r>
          </a:p>
          <a:p>
            <a:pPr marL="0" indent="0">
              <a:buNone/>
            </a:pPr>
            <a:r>
              <a:rPr lang="en-GB" dirty="0"/>
              <a:t>It investigates about activities and methods recently used by the NSIs to assess and/or to adjust for mode effect due to the adoption of mixed-mode data collection. </a:t>
            </a:r>
          </a:p>
          <a:p>
            <a:pPr marL="0" indent="0">
              <a:buNone/>
            </a:pPr>
            <a:r>
              <a:rPr lang="en-GB" dirty="0"/>
              <a:t>It also asks to supply methodological reports through links or by uploading documentation.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Due to its specificity, it was recommended that a methodologist filled it out.</a:t>
            </a:r>
            <a:endParaRPr lang="it-IT" dirty="0"/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dirty="0"/>
          </a:p>
        </p:txBody>
      </p:sp>
      <p:pic>
        <p:nvPicPr>
          <p:cNvPr id="5" name="Picture 10" descr="Risultati immagini per survey de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297" y="161097"/>
            <a:ext cx="1921703" cy="96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392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 contents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615950" y="1054515"/>
            <a:ext cx="7355233" cy="4824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rgbClr val="C00000"/>
                </a:solidFill>
              </a:rPr>
              <a:t>Section E: </a:t>
            </a:r>
            <a:r>
              <a:rPr lang="en-US" b="1" dirty="0">
                <a:solidFill>
                  <a:srgbClr val="C00000"/>
                </a:solidFill>
              </a:rPr>
              <a:t>Case Management Systems </a:t>
            </a:r>
            <a:endParaRPr lang="en-GB" b="1" dirty="0">
              <a:solidFill>
                <a:srgbClr val="C0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Corresponds to WP3. </a:t>
            </a:r>
          </a:p>
          <a:p>
            <a:pPr marL="0" indent="0">
              <a:buNone/>
            </a:pPr>
            <a:r>
              <a:rPr lang="en-GB" dirty="0"/>
              <a:t>Only </a:t>
            </a:r>
            <a:r>
              <a:rPr lang="en-GB" u="sng" dirty="0"/>
              <a:t>mixed-mode surveys</a:t>
            </a:r>
            <a:r>
              <a:rPr lang="en-GB" dirty="0"/>
              <a:t> that adopt the </a:t>
            </a:r>
            <a:r>
              <a:rPr lang="en-GB" u="sng" dirty="0"/>
              <a:t>web mode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It collects information about technical components and organisational aspects of mixed-mode data collection processes of EU NSIs. </a:t>
            </a:r>
            <a:endParaRPr lang="it-IT" dirty="0"/>
          </a:p>
          <a:p>
            <a:pPr marL="0" indent="0">
              <a:buNone/>
            </a:pPr>
            <a:r>
              <a:rPr lang="en-GB" dirty="0"/>
              <a:t>Aims: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to provide a detailed and exhaustive definition of ‘Case Management System’ (CMS)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to give an overview on the state of the art of CMS. </a:t>
            </a: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n-GB" dirty="0"/>
          </a:p>
        </p:txBody>
      </p:sp>
      <p:pic>
        <p:nvPicPr>
          <p:cNvPr id="5" name="Picture 10" descr="Risultati immagini per survey de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297" y="190913"/>
            <a:ext cx="1921703" cy="96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174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Risultati immagini per rete intern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716" y="419170"/>
            <a:ext cx="1070341" cy="84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survey: main results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566255" y="855732"/>
            <a:ext cx="7275719" cy="1867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rgbClr val="C00000"/>
                </a:solidFill>
              </a:rPr>
              <a:t>Mixed-mode and web mode: state of the art in EU</a:t>
            </a: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1900" dirty="0"/>
              <a:t>Mixed-mode strategies are the ‘standard’ approach to data collection in social surveys. They are adopted by all NSIs but one.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900" dirty="0"/>
              <a:t>The ‘mix’ includes the web mode for 23 NSIs out of 31.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900" dirty="0"/>
              <a:t>The web mode is used by 25 NSIs out of 31 </a:t>
            </a: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n-US" sz="1900" dirty="0"/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n-US" sz="1900" dirty="0"/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n-GB" sz="1600" b="1" i="1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345377"/>
              </p:ext>
            </p:extLst>
          </p:nvPr>
        </p:nvGraphicFramePr>
        <p:xfrm>
          <a:off x="852059" y="2690356"/>
          <a:ext cx="6979975" cy="3139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81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17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2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collection strategies used by EU NSIs</a:t>
                      </a:r>
                      <a:endParaRPr lang="it-IT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t-IT" sz="1600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600" i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NSIs</a:t>
                      </a:r>
                      <a:endParaRPr lang="it-IT" sz="1600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47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NSIs using mixed-mode strategies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it-IT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31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NSI not using mixed-mode strategies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2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Mixed-mode strategies </a:t>
                      </a:r>
                      <a:r>
                        <a:rPr lang="en-GB" sz="1600" b="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web mode</a:t>
                      </a:r>
                      <a:endParaRPr lang="it-IT" sz="16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it-IT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2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Mixed-mode strategies </a:t>
                      </a:r>
                      <a:r>
                        <a:rPr lang="en-GB" sz="1600" b="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without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web mode</a:t>
                      </a:r>
                      <a:endParaRPr lang="it-IT" sz="16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it-IT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2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NSIs using web mode</a:t>
                      </a:r>
                      <a:endParaRPr lang="it-IT" sz="16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accent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it-IT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0">
                      <a:fgClr>
                        <a:schemeClr val="accent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2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NSIs not using web mode</a:t>
                      </a:r>
                      <a:endParaRPr lang="it-IT" sz="16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accent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it-IT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0">
                      <a:fgClr>
                        <a:schemeClr val="accent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Ovale 4"/>
          <p:cNvSpPr/>
          <p:nvPr/>
        </p:nvSpPr>
        <p:spPr>
          <a:xfrm>
            <a:off x="6470374" y="3607904"/>
            <a:ext cx="805067" cy="50689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6470374" y="4301986"/>
            <a:ext cx="805067" cy="63776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6470373" y="5062329"/>
            <a:ext cx="805067" cy="6129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Picture 2" descr="Risultati immagini per insieme di utensil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339" y="149087"/>
            <a:ext cx="834887" cy="83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23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survey: main results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566255" y="1054515"/>
            <a:ext cx="7275719" cy="1986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b="1" dirty="0">
              <a:solidFill>
                <a:srgbClr val="C00000"/>
              </a:solidFill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rgbClr val="C00000"/>
                </a:solidFill>
              </a:rPr>
              <a:t>Mixed-mode and web mode: 5-year trend in social surveys</a:t>
            </a: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None/>
            </a:pPr>
            <a:r>
              <a:rPr lang="en-GB" sz="1900" dirty="0"/>
              <a:t>In the last 5 years the adoption of mixed-mode strategies in social surveys has increased. </a:t>
            </a:r>
            <a:endParaRPr lang="en-GB" sz="1600" b="1" i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778895"/>
              </p:ext>
            </p:extLst>
          </p:nvPr>
        </p:nvGraphicFramePr>
        <p:xfrm>
          <a:off x="646043" y="3309738"/>
          <a:ext cx="7307233" cy="16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60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55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355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Absolute values</a:t>
                      </a:r>
                      <a:endParaRPr lang="it-IT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5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Percent values</a:t>
                      </a:r>
                      <a:endParaRPr lang="it-IT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5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Yes, mixed-mode i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ncreased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5">
                      <a:fgClr>
                        <a:schemeClr val="bg1">
                          <a:lumMod val="6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71.0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No, mixed-mode remained unchanged 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5">
                      <a:fgClr>
                        <a:schemeClr val="bg1">
                          <a:lumMod val="6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25.8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No, mixed-mode decreased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5">
                      <a:fgClr>
                        <a:schemeClr val="bg1">
                          <a:lumMod val="6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5">
                      <a:fgClr>
                        <a:schemeClr val="bg1">
                          <a:lumMod val="6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Rettangolo 10"/>
          <p:cNvSpPr/>
          <p:nvPr/>
        </p:nvSpPr>
        <p:spPr>
          <a:xfrm>
            <a:off x="646043" y="2799579"/>
            <a:ext cx="7106478" cy="381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en-GB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 more social surveys offer </a:t>
            </a:r>
            <a:r>
              <a:rPr lang="en-GB" b="1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mixed-mode</a:t>
            </a:r>
            <a:r>
              <a:rPr lang="en-GB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compared to five years ago?</a:t>
            </a:r>
            <a:endParaRPr lang="en-GB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Ovale 13"/>
          <p:cNvSpPr/>
          <p:nvPr/>
        </p:nvSpPr>
        <p:spPr>
          <a:xfrm>
            <a:off x="6634369" y="3670850"/>
            <a:ext cx="685798" cy="26835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Picture 6" descr="Risultati immagini per rete intern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716" y="419170"/>
            <a:ext cx="1070341" cy="84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isultati immagini per insieme di utensil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339" y="149087"/>
            <a:ext cx="834887" cy="83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46043" y="4926678"/>
            <a:ext cx="691763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it-IT" sz="1000" b="0" i="1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 </a:t>
            </a:r>
            <a:r>
              <a:rPr lang="en-GB" altLang="it-IT" sz="1000" i="1" dirty="0">
                <a:latin typeface="Arial" pitchFamily="34" charset="0"/>
                <a:ea typeface="Calibri" pitchFamily="34" charset="0"/>
                <a:cs typeface="Arial" pitchFamily="34" charset="0"/>
              </a:rPr>
              <a:t>Percent values are c</a:t>
            </a:r>
            <a:r>
              <a:rPr kumimoji="0" lang="en-GB" altLang="it-IT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alculated on countries</a:t>
            </a:r>
          </a:p>
        </p:txBody>
      </p:sp>
    </p:spTree>
    <p:extLst>
      <p:ext uri="{BB962C8B-B14F-4D97-AF65-F5344CB8AC3E}">
        <p14:creationId xmlns:p14="http://schemas.microsoft.com/office/powerpoint/2010/main" val="145900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survey: main results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690628" y="796098"/>
            <a:ext cx="7355233" cy="525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rgbClr val="C00000"/>
                </a:solidFill>
              </a:rPr>
              <a:t>Mixed-mode and web mode: 5-year trend in social surveys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578578"/>
              </p:ext>
            </p:extLst>
          </p:nvPr>
        </p:nvGraphicFramePr>
        <p:xfrm>
          <a:off x="775252" y="2314181"/>
          <a:ext cx="7217346" cy="1627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87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23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62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80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Absolute values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values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75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Yes, web mode increased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64.5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80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No, web mode remained unchanged 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35.5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80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No, web mode decreased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80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633181"/>
              </p:ext>
            </p:extLst>
          </p:nvPr>
        </p:nvGraphicFramePr>
        <p:xfrm>
          <a:off x="795130" y="4204252"/>
          <a:ext cx="7197468" cy="16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3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80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Absolute values</a:t>
                      </a:r>
                      <a:endParaRPr lang="it-IT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Percent values</a:t>
                      </a:r>
                      <a:endParaRPr lang="it-IT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a component of mixed-mode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80.0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60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a single and as a component of mixed-mode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20.0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… a single mode</a:t>
                      </a:r>
                    </a:p>
                  </a:txBody>
                  <a:tcPr marL="68580" marR="68580" marT="0" marB="0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100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646958" y="4182785"/>
            <a:ext cx="46108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use of web mode has increased as…</a:t>
            </a:r>
            <a:endParaRPr lang="it-IT" sz="1600" i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e 12"/>
          <p:cNvSpPr/>
          <p:nvPr/>
        </p:nvSpPr>
        <p:spPr>
          <a:xfrm>
            <a:off x="6743699" y="4530313"/>
            <a:ext cx="685798" cy="26835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6601881" y="2676940"/>
            <a:ext cx="685798" cy="26835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Picture 6" descr="Risultati immagini per rete intern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679" y="419170"/>
            <a:ext cx="1070341" cy="84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Risultati immagini per insieme di utensil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302" y="149087"/>
            <a:ext cx="834887" cy="83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ymbol zastępczy zawartości 2"/>
          <p:cNvSpPr txBox="1">
            <a:spLocks/>
          </p:cNvSpPr>
          <p:nvPr/>
        </p:nvSpPr>
        <p:spPr>
          <a:xfrm>
            <a:off x="686712" y="1137689"/>
            <a:ext cx="7275719" cy="487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GB" dirty="0"/>
              <a:t>The use of the web mode has increased as well, especially as a component of the ‘mix’. </a:t>
            </a:r>
            <a:endParaRPr lang="en-GB" b="1" i="1" dirty="0"/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endParaRPr lang="en-GB" b="1" i="1" dirty="0"/>
          </a:p>
        </p:txBody>
      </p:sp>
      <p:sp>
        <p:nvSpPr>
          <p:cNvPr id="6" name="Rettangolo 5"/>
          <p:cNvSpPr/>
          <p:nvPr/>
        </p:nvSpPr>
        <p:spPr>
          <a:xfrm>
            <a:off x="696655" y="1977881"/>
            <a:ext cx="74534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the use of </a:t>
            </a:r>
            <a:r>
              <a:rPr lang="en-GB" sz="1600" b="1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 mode</a:t>
            </a: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increased, decreased or remained unchanged compared to five years ago?</a:t>
            </a:r>
            <a:endParaRPr lang="it-IT" sz="1600" i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795130" y="5801321"/>
            <a:ext cx="691763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it-IT" sz="1000" b="0" i="1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 </a:t>
            </a:r>
            <a:r>
              <a:rPr lang="en-GB" altLang="it-IT" sz="1000" i="1" dirty="0">
                <a:latin typeface="Arial" pitchFamily="34" charset="0"/>
                <a:ea typeface="Calibri" pitchFamily="34" charset="0"/>
                <a:cs typeface="Arial" pitchFamily="34" charset="0"/>
              </a:rPr>
              <a:t>Percent values are c</a:t>
            </a:r>
            <a:r>
              <a:rPr kumimoji="0" lang="en-GB" altLang="it-IT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alculated on countries</a:t>
            </a:r>
          </a:p>
        </p:txBody>
      </p:sp>
    </p:spTree>
    <p:extLst>
      <p:ext uri="{BB962C8B-B14F-4D97-AF65-F5344CB8AC3E}">
        <p14:creationId xmlns:p14="http://schemas.microsoft.com/office/powerpoint/2010/main" val="241541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survey: main results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710506" y="855732"/>
            <a:ext cx="7355233" cy="525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rgbClr val="C00000"/>
                </a:solidFill>
              </a:rPr>
              <a:t>Mixed-mode and web mode: 5-year trend in social surveys</a:t>
            </a:r>
          </a:p>
        </p:txBody>
      </p:sp>
      <p:sp>
        <p:nvSpPr>
          <p:cNvPr id="6" name="Rettangolo 5"/>
          <p:cNvSpPr/>
          <p:nvPr/>
        </p:nvSpPr>
        <p:spPr>
          <a:xfrm>
            <a:off x="696655" y="1451114"/>
            <a:ext cx="74534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reasons why the use of web mode </a:t>
            </a:r>
            <a:r>
              <a:rPr lang="en-GB" sz="1600" b="1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</a:t>
            </a: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social surveys</a:t>
            </a:r>
          </a:p>
          <a:p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 countries)</a:t>
            </a:r>
            <a:endParaRPr lang="it-IT" sz="1600" i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Grafico 11"/>
          <p:cNvGraphicFramePr/>
          <p:nvPr>
            <p:extLst>
              <p:ext uri="{D42A27DB-BD31-4B8C-83A1-F6EECF244321}">
                <p14:modId xmlns:p14="http://schemas.microsoft.com/office/powerpoint/2010/main" val="4227665842"/>
              </p:ext>
            </p:extLst>
          </p:nvPr>
        </p:nvGraphicFramePr>
        <p:xfrm>
          <a:off x="268358" y="1898374"/>
          <a:ext cx="7613374" cy="3771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6579698" y="2502495"/>
            <a:ext cx="974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(14 </a:t>
            </a:r>
            <a:r>
              <a:rPr lang="it-IT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NSIs</a:t>
            </a:r>
            <a:r>
              <a:rPr lang="it-IT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5993290" y="2922916"/>
            <a:ext cx="974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(11 </a:t>
            </a:r>
            <a:r>
              <a:rPr lang="it-IT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NSIs</a:t>
            </a:r>
            <a:r>
              <a:rPr lang="it-IT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7523921" y="2087217"/>
            <a:ext cx="974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 </a:t>
            </a:r>
            <a:r>
              <a:rPr lang="it-IT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NSIs</a:t>
            </a:r>
            <a:r>
              <a:rPr lang="it-IT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750901" y="3565788"/>
            <a:ext cx="974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 </a:t>
            </a:r>
            <a:r>
              <a:rPr lang="it-IT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NSIs</a:t>
            </a:r>
            <a:r>
              <a:rPr lang="it-IT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472606" y="4997358"/>
            <a:ext cx="974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</a:t>
            </a:r>
            <a:r>
              <a:rPr lang="it-IT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NSIs</a:t>
            </a:r>
            <a:r>
              <a:rPr lang="it-IT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13" name="Picture 6" descr="Risultati immagini per rete intern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849" y="200509"/>
            <a:ext cx="1070341" cy="84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8"/>
          <p:cNvSpPr/>
          <p:nvPr/>
        </p:nvSpPr>
        <p:spPr>
          <a:xfrm>
            <a:off x="268358" y="4930979"/>
            <a:ext cx="3424868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 reduce the complexity of surveys organization 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578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survey: main results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710506" y="855732"/>
            <a:ext cx="7355233" cy="525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rgbClr val="C00000"/>
                </a:solidFill>
              </a:rPr>
              <a:t>Mixed-mode and web mode: 5-year trend in social surveys</a:t>
            </a:r>
          </a:p>
        </p:txBody>
      </p:sp>
      <p:sp>
        <p:nvSpPr>
          <p:cNvPr id="6" name="Rettangolo 5"/>
          <p:cNvSpPr/>
          <p:nvPr/>
        </p:nvSpPr>
        <p:spPr>
          <a:xfrm>
            <a:off x="696654" y="1451114"/>
            <a:ext cx="82286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reasons why the use of web mode </a:t>
            </a:r>
            <a:r>
              <a:rPr lang="en-GB" sz="1600" b="1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remained unchanged </a:t>
            </a: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social surveys </a:t>
            </a:r>
          </a:p>
          <a:p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(11 countries)</a:t>
            </a:r>
            <a:endParaRPr lang="it-IT" sz="1600" i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Grafico 13"/>
          <p:cNvGraphicFramePr/>
          <p:nvPr>
            <p:extLst>
              <p:ext uri="{D42A27DB-BD31-4B8C-83A1-F6EECF244321}">
                <p14:modId xmlns:p14="http://schemas.microsoft.com/office/powerpoint/2010/main" val="1625612350"/>
              </p:ext>
            </p:extLst>
          </p:nvPr>
        </p:nvGraphicFramePr>
        <p:xfrm>
          <a:off x="367748" y="2035889"/>
          <a:ext cx="7792279" cy="3890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8033891" y="2258277"/>
            <a:ext cx="974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 </a:t>
            </a:r>
            <a:r>
              <a:rPr lang="it-IT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NSIs</a:t>
            </a:r>
            <a:r>
              <a:rPr lang="it-IT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5744811" y="2880993"/>
            <a:ext cx="974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</a:t>
            </a:r>
            <a:r>
              <a:rPr lang="it-IT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NSIs</a:t>
            </a:r>
            <a:r>
              <a:rPr lang="it-IT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5218031" y="4105336"/>
            <a:ext cx="974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 </a:t>
            </a:r>
            <a:r>
              <a:rPr lang="it-IT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NSIs</a:t>
            </a:r>
            <a:r>
              <a:rPr lang="it-IT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11" name="Picture 6" descr="Risultati immagini per rete intern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98" y="180631"/>
            <a:ext cx="1070341" cy="84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079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survey: main results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710506" y="891357"/>
            <a:ext cx="7355233" cy="525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rgbClr val="C00000"/>
                </a:solidFill>
              </a:rPr>
              <a:t>Social surveys and data collection modes/sources:</a:t>
            </a:r>
          </a:p>
        </p:txBody>
      </p:sp>
      <p:sp>
        <p:nvSpPr>
          <p:cNvPr id="6" name="Rettangolo 5"/>
          <p:cNvSpPr/>
          <p:nvPr/>
        </p:nvSpPr>
        <p:spPr>
          <a:xfrm>
            <a:off x="696654" y="1451114"/>
            <a:ext cx="822868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Social surveys investigated: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Labour Force Survey waves 1 and 2  (LFS)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Survey on Income and Living Conditions waves 1 and 2  (EU-SILC)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European Health Interview Survey (EHIS)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Adult Education Survey (AES)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Survey on Information and Communication Technology (ICT)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Household Budget Survey (HBS)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Harmonised European Time Use Survey (HETUS/TUS)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96653" y="3771974"/>
            <a:ext cx="82286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Data collection modes and sources investigated: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PAP/PAPI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CAWI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Registers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Other sources (big data, web scraping,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gps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etc.) 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880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ccia circolare a destra 3"/>
          <p:cNvSpPr/>
          <p:nvPr/>
        </p:nvSpPr>
        <p:spPr>
          <a:xfrm>
            <a:off x="427384" y="1108212"/>
            <a:ext cx="2693503" cy="3424031"/>
          </a:xfrm>
          <a:prstGeom prst="curvedRightArrow">
            <a:avLst/>
          </a:prstGeom>
          <a:gradFill flip="none" rotWithShape="1">
            <a:gsLst>
              <a:gs pos="6000">
                <a:schemeClr val="accent1">
                  <a:lumMod val="60000"/>
                  <a:lumOff val="40000"/>
                  <a:alpha val="1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survey: main results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710506" y="855732"/>
            <a:ext cx="7355233" cy="525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rgbClr val="C00000"/>
                </a:solidFill>
              </a:rPr>
              <a:t>Mixed-mode versus single mode in social surveys</a:t>
            </a:r>
          </a:p>
        </p:txBody>
      </p:sp>
      <p:sp>
        <p:nvSpPr>
          <p:cNvPr id="6" name="Rettangolo 5"/>
          <p:cNvSpPr/>
          <p:nvPr/>
        </p:nvSpPr>
        <p:spPr>
          <a:xfrm>
            <a:off x="309031" y="1323021"/>
            <a:ext cx="63155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Social surveys are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mainly based on mixed-mode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data collection, although the use of a single technique is still high.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Mixed-mode (made of modes only)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adopted in 40.9% of cases; a small portion (10%) is made of modes and data sources. 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232010"/>
              </p:ext>
            </p:extLst>
          </p:nvPr>
        </p:nvGraphicFramePr>
        <p:xfrm>
          <a:off x="3250096" y="2584172"/>
          <a:ext cx="5501299" cy="29561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55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457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76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values</a:t>
                      </a:r>
                      <a:r>
                        <a:rPr lang="en-US" sz="1400" b="0" baseline="300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1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6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b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Mixed-mode/sources</a:t>
                      </a:r>
                      <a:endParaRPr lang="en-US" sz="1400" b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b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50.9</a:t>
                      </a:r>
                      <a:endParaRPr lang="en-US" sz="1400" b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83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-   Mixed-mode (only modes)</a:t>
                      </a:r>
                    </a:p>
                  </a:txBody>
                  <a:tcPr marL="68580" marR="6858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40.9</a:t>
                      </a: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3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-   Mix of modes and sources</a:t>
                      </a:r>
                    </a:p>
                  </a:txBody>
                  <a:tcPr marL="68580" marR="6858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10.0</a:t>
                      </a: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3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mode</a:t>
                      </a:r>
                      <a:endParaRPr lang="en-US" sz="1400" b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40.5</a:t>
                      </a:r>
                      <a:endParaRPr lang="en-US" sz="1400" b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76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Multi-mode</a:t>
                      </a:r>
                      <a:endParaRPr lang="en-US" sz="1400" b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7.2</a:t>
                      </a:r>
                    </a:p>
                  </a:txBody>
                  <a:tcPr marL="68580" marR="68580" marT="0" marB="0">
                    <a:pattFill prst="pct2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23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Surveys not done</a:t>
                      </a:r>
                      <a:r>
                        <a:rPr lang="en-US" sz="1400" b="0" baseline="300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pattFill prst="pct30">
                      <a:fgClr>
                        <a:schemeClr val="accent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1.4</a:t>
                      </a:r>
                    </a:p>
                  </a:txBody>
                  <a:tcPr marL="68580" marR="68580" marT="0" marB="0">
                    <a:pattFill prst="pct20">
                      <a:fgClr>
                        <a:schemeClr val="accent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400" b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4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 b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4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795131" y="5615047"/>
            <a:ext cx="69176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it-IT" sz="1000" b="0" i="1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 </a:t>
            </a:r>
            <a:r>
              <a:rPr lang="en-GB" altLang="it-IT" sz="1000" i="1" dirty="0">
                <a:latin typeface="Arial" pitchFamily="34" charset="0"/>
                <a:ea typeface="Calibri" pitchFamily="34" charset="0"/>
                <a:cs typeface="Arial" pitchFamily="34" charset="0"/>
              </a:rPr>
              <a:t>Percent values are c</a:t>
            </a:r>
            <a:r>
              <a:rPr kumimoji="0" lang="en-GB" altLang="it-IT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alculated on surveys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it-IT" sz="1000" i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altLang="it-IT" sz="1000" i="1" dirty="0">
                <a:latin typeface="Arial" pitchFamily="34" charset="0"/>
                <a:cs typeface="Arial" pitchFamily="34" charset="0"/>
              </a:rPr>
              <a:t> Iceland does not run AES and HEIS; Switzerland does not run EHIS and HETUS</a:t>
            </a:r>
            <a:endParaRPr kumimoji="0" lang="en-GB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vale 17"/>
          <p:cNvSpPr/>
          <p:nvPr/>
        </p:nvSpPr>
        <p:spPr>
          <a:xfrm>
            <a:off x="7121381" y="3105976"/>
            <a:ext cx="685798" cy="26835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6" name="Picture 2" descr="Risultati immagini per insieme di utensil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424" y="79519"/>
            <a:ext cx="1128085" cy="112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Risultati immagini per insieme di utensil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160" y="723972"/>
            <a:ext cx="1093085" cy="72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tangolo 14"/>
          <p:cNvSpPr/>
          <p:nvPr/>
        </p:nvSpPr>
        <p:spPr>
          <a:xfrm>
            <a:off x="335075" y="2820227"/>
            <a:ext cx="28781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Multi-mode, is used in about 7% of the social surveys.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 all NSIs run the investigated social surveys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e 16"/>
          <p:cNvSpPr/>
          <p:nvPr/>
        </p:nvSpPr>
        <p:spPr>
          <a:xfrm>
            <a:off x="8105245" y="3400834"/>
            <a:ext cx="685798" cy="26835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7121381" y="3967642"/>
            <a:ext cx="685798" cy="26835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850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survey: main results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710506" y="855732"/>
            <a:ext cx="7355233" cy="525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rgbClr val="C00000"/>
                </a:solidFill>
              </a:rPr>
              <a:t>Mixed-mode versus single mode per survey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288234" y="5563492"/>
            <a:ext cx="294198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it-IT" sz="1000" b="0" i="1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 </a:t>
            </a:r>
            <a:r>
              <a:rPr lang="en-GB" altLang="it-IT" sz="1000" i="1" dirty="0">
                <a:latin typeface="Arial" pitchFamily="34" charset="0"/>
                <a:ea typeface="Calibri" pitchFamily="34" charset="0"/>
                <a:cs typeface="Arial" pitchFamily="34" charset="0"/>
              </a:rPr>
              <a:t>Percent values are c</a:t>
            </a:r>
            <a:r>
              <a:rPr kumimoji="0" lang="en-GB" altLang="it-IT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alculated on surveys</a:t>
            </a:r>
            <a:endParaRPr kumimoji="0" lang="en-GB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2" descr="Risultati immagini per insieme di utensil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244" y="96397"/>
            <a:ext cx="815342" cy="81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Risultati immagini per insieme di utensil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529" y="544164"/>
            <a:ext cx="790045" cy="526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565188"/>
              </p:ext>
            </p:extLst>
          </p:nvPr>
        </p:nvGraphicFramePr>
        <p:xfrm>
          <a:off x="228601" y="1401420"/>
          <a:ext cx="8567531" cy="39647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7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91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50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80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456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55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2121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3630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4807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2462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1622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298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Absolute values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Percent values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55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Surveys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Mixed mode/sources</a:t>
                      </a:r>
                      <a:endParaRPr lang="it-IT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2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Single mode</a:t>
                      </a:r>
                      <a:endParaRPr lang="it-IT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Multi- mode</a:t>
                      </a:r>
                      <a:endParaRPr lang="it-IT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Survey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not done</a:t>
                      </a:r>
                      <a:endParaRPr lang="it-IT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Total NSIs</a:t>
                      </a:r>
                      <a:endParaRPr lang="it-IT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10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Mixed mode/sources</a:t>
                      </a:r>
                      <a:endParaRPr lang="it-IT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Single mode</a:t>
                      </a:r>
                      <a:endParaRPr lang="it-IT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Multi- mode</a:t>
                      </a:r>
                      <a:endParaRPr lang="it-IT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Survey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not done</a:t>
                      </a:r>
                      <a:endParaRPr lang="it-IT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Total NSIs</a:t>
                      </a:r>
                      <a:endParaRPr lang="it-IT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04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LFS w1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18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2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13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31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10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</a:rPr>
                        <a:t>58.1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41.9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4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LFS w2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23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2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7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31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10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</a:rPr>
                        <a:t>74.2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22.6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3.2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04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EU SILC w1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19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2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12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31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10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</a:rPr>
                        <a:t>61.3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38.7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04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EU SILC w2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2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11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31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10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</a:rPr>
                        <a:t>64.5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35.5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04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EHIS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12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2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16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31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10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38.7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</a:rPr>
                        <a:t>51.6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6.5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3.2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04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AES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14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2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15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31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10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45.2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</a:rPr>
                        <a:t>48.4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3.2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3.2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04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ICT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18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2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12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31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10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</a:rPr>
                        <a:t>58.1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38.7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3.2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04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HBS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15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2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9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7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31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10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</a:rPr>
                        <a:t>48.4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29.0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</a:rPr>
                        <a:t>22.6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04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HETUS/TUS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2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18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8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31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10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9.7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</a:rPr>
                        <a:t>58.1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</a:rPr>
                        <a:t>25.8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6.5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7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142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pattFill prst="pct2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113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20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4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279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pattFill prst="pct10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50.9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40.5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7.2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1.4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100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pattFill prst="pct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96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C00000"/>
                </a:solidFill>
              </a:rPr>
              <a:t>Special Session:</a:t>
            </a:r>
            <a:r>
              <a:rPr lang="en-GB" dirty="0"/>
              <a:t> Improving the quality of multi-mode data collection. The European MIMOD project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2400" dirty="0"/>
              <a:t>The MIMOD – </a:t>
            </a:r>
            <a:r>
              <a:rPr lang="en-GB" sz="2400" b="1" dirty="0">
                <a:solidFill>
                  <a:srgbClr val="C00000"/>
                </a:solidFill>
              </a:rPr>
              <a:t>Mixed Mode Designs in Social Surveys</a:t>
            </a:r>
            <a:r>
              <a:rPr lang="en-GB" sz="2400" b="1" dirty="0"/>
              <a:t> </a:t>
            </a:r>
            <a:r>
              <a:rPr lang="en-GB" sz="2400" dirty="0"/>
              <a:t>is a multi-beneficiary grant awarded by Eurostat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2400" dirty="0"/>
              <a:t>Consortium: 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000" dirty="0"/>
              <a:t>Leader:</a:t>
            </a:r>
            <a:r>
              <a:rPr lang="en-GB" sz="2400" dirty="0"/>
              <a:t> </a:t>
            </a:r>
            <a:r>
              <a:rPr lang="en-GB" sz="2000" dirty="0" err="1"/>
              <a:t>Istat</a:t>
            </a:r>
            <a:r>
              <a:rPr lang="en-GB" sz="2000" dirty="0"/>
              <a:t> (Italy) 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000" dirty="0"/>
              <a:t>Partners: CBS (Netherlands), SSB (Norway), STAT (Austria) and </a:t>
            </a:r>
            <a:r>
              <a:rPr lang="en-GB" sz="2000" dirty="0" err="1"/>
              <a:t>Destatis</a:t>
            </a:r>
            <a:r>
              <a:rPr lang="en-GB" sz="2000" dirty="0"/>
              <a:t> (Germany)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2400" dirty="0"/>
              <a:t>Supporting Network: 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000" dirty="0"/>
              <a:t>INSEE (France), Czech Statistical Office (Czech Republic), Central Statistical Office of Poland (Poland), Statistic Finland (Finland) and Statistics Sweden (Sweden) 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2400" dirty="0"/>
              <a:t>Start: 1</a:t>
            </a:r>
            <a:r>
              <a:rPr lang="en-GB" sz="2400" baseline="30000" dirty="0"/>
              <a:t>st</a:t>
            </a:r>
            <a:r>
              <a:rPr lang="en-GB" sz="2400" dirty="0"/>
              <a:t> December 2017 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2400" dirty="0"/>
              <a:t>Final Workshop: 11-12 April 2019 in Rome</a:t>
            </a:r>
          </a:p>
        </p:txBody>
      </p:sp>
    </p:spTree>
    <p:extLst>
      <p:ext uri="{BB962C8B-B14F-4D97-AF65-F5344CB8AC3E}">
        <p14:creationId xmlns:p14="http://schemas.microsoft.com/office/powerpoint/2010/main" val="53959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survey: main results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735497" y="796098"/>
            <a:ext cx="7355233" cy="525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rgbClr val="C00000"/>
                </a:solidFill>
              </a:rPr>
              <a:t>Mixed-mode in social surveys</a:t>
            </a:r>
          </a:p>
        </p:txBody>
      </p:sp>
      <p:sp>
        <p:nvSpPr>
          <p:cNvPr id="8" name="Rettangolo 7"/>
          <p:cNvSpPr/>
          <p:nvPr/>
        </p:nvSpPr>
        <p:spPr>
          <a:xfrm>
            <a:off x="735497" y="1135252"/>
            <a:ext cx="76531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Mixed-mode surveys (50.9%) make use of several combinations of modes.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These combinations include CAWI in 43% of cases and make a large use of modes that are computer-assisted and interviewer administered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071285"/>
              </p:ext>
            </p:extLst>
          </p:nvPr>
        </p:nvGraphicFramePr>
        <p:xfrm>
          <a:off x="844823" y="1920375"/>
          <a:ext cx="7640707" cy="4160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62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344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values</a:t>
                      </a:r>
                      <a:r>
                        <a:rPr lang="en-GB" sz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Mixed-mode strategies WITH CAWI </a:t>
                      </a:r>
                      <a:endParaRPr lang="it-IT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43.0</a:t>
                      </a:r>
                      <a:endParaRPr lang="it-IT" sz="13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GB" sz="13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CATI-CAWI</a:t>
                      </a:r>
                      <a:endParaRPr lang="it-IT" sz="13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3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</a:t>
                      </a:r>
                      <a:endParaRPr lang="it-IT" sz="13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GB" sz="13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CAPI-CAWI</a:t>
                      </a:r>
                      <a:endParaRPr lang="it-IT" sz="13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3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</a:t>
                      </a:r>
                      <a:endParaRPr lang="it-IT" sz="13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GB" sz="13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CATI-CAPI-CAWI-Registers</a:t>
                      </a:r>
                      <a:endParaRPr lang="it-IT" sz="13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3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  <a:endParaRPr lang="it-IT" sz="13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GB" sz="1300" b="0" i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CATI-CAWI-Registers</a:t>
                      </a:r>
                      <a:endParaRPr lang="it-IT" sz="13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300" i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4.9</a:t>
                      </a:r>
                      <a:endParaRPr lang="it-IT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GB" sz="1300" b="0" i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Other combinations with CAWI</a:t>
                      </a:r>
                      <a:endParaRPr lang="it-IT" sz="13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300" i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10.6</a:t>
                      </a:r>
                      <a:endParaRPr lang="it-IT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Mixed-mode WITHOUT CAWI</a:t>
                      </a:r>
                      <a:endParaRPr lang="it-IT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57.0</a:t>
                      </a:r>
                      <a:endParaRPr lang="it-IT" sz="13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GB" sz="13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CAPI-PAPI</a:t>
                      </a:r>
                      <a:endParaRPr lang="it-IT" sz="13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3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13.4</a:t>
                      </a:r>
                      <a:endParaRPr lang="it-IT" sz="13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GB" sz="13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CATI-Registers</a:t>
                      </a:r>
                      <a:endParaRPr lang="it-IT" sz="13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3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13.4</a:t>
                      </a:r>
                      <a:endParaRPr lang="it-IT" sz="13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GB" sz="13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CATI-CAPI- Registers</a:t>
                      </a:r>
                      <a:endParaRPr lang="it-IT" sz="13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3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10.6</a:t>
                      </a:r>
                      <a:endParaRPr lang="it-IT" sz="13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GB" sz="1300" b="0" i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CAPI- Registers</a:t>
                      </a:r>
                      <a:endParaRPr lang="it-IT" sz="13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3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5.6</a:t>
                      </a:r>
                      <a:endParaRPr lang="it-IT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GB" sz="1300" b="0" i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Other combinations without CAWI</a:t>
                      </a:r>
                      <a:endParaRPr lang="it-IT" sz="13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3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14.0</a:t>
                      </a:r>
                      <a:endParaRPr lang="it-IT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it-IT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775252" y="6110866"/>
            <a:ext cx="36824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it-IT" sz="1000" b="0" i="1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 </a:t>
            </a:r>
            <a:r>
              <a:rPr lang="en-GB" altLang="it-IT" sz="1000" i="1" dirty="0">
                <a:latin typeface="Arial" pitchFamily="34" charset="0"/>
                <a:ea typeface="Calibri" pitchFamily="34" charset="0"/>
                <a:cs typeface="Arial" pitchFamily="34" charset="0"/>
              </a:rPr>
              <a:t>Percent values are c</a:t>
            </a:r>
            <a:r>
              <a:rPr kumimoji="0" lang="en-GB" altLang="it-IT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alculated on mixed-mode</a:t>
            </a:r>
            <a:r>
              <a:rPr kumimoji="0" lang="en-GB" altLang="it-IT" sz="1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altLang="it-IT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surveys</a:t>
            </a:r>
            <a:endParaRPr kumimoji="0" lang="en-GB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 descr="Risultati immagini per insieme di utensil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243" y="61826"/>
            <a:ext cx="1073426" cy="107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787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survey: main results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710506" y="855732"/>
            <a:ext cx="7355233" cy="525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rgbClr val="C00000"/>
                </a:solidFill>
              </a:rPr>
              <a:t>Single mode in social surveys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40052"/>
              </p:ext>
            </p:extLst>
          </p:nvPr>
        </p:nvGraphicFramePr>
        <p:xfrm>
          <a:off x="4432851" y="2155886"/>
          <a:ext cx="3617843" cy="3539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97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80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71817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values</a:t>
                      </a:r>
                      <a:r>
                        <a:rPr lang="en-GB" sz="1600" b="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3709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AP/PAPI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45.1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2585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42.5</a:t>
                      </a:r>
                    </a:p>
                  </a:txBody>
                  <a:tcPr marL="68580" marR="68580" marT="0" marB="0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3709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CATI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10.6 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3709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CAWI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37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it-IT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497457" y="5760691"/>
            <a:ext cx="348366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it-IT" sz="1000" b="0" i="1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 </a:t>
            </a:r>
            <a:r>
              <a:rPr lang="en-GB" altLang="it-IT" sz="1000" i="1" dirty="0">
                <a:latin typeface="Arial" pitchFamily="34" charset="0"/>
                <a:ea typeface="Calibri" pitchFamily="34" charset="0"/>
                <a:cs typeface="Arial" pitchFamily="34" charset="0"/>
              </a:rPr>
              <a:t>Percent values are c</a:t>
            </a:r>
            <a:r>
              <a:rPr kumimoji="0" lang="en-GB" altLang="it-IT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alculated on single mode survey</a:t>
            </a:r>
            <a:r>
              <a:rPr lang="en-GB" altLang="it-IT" sz="1000" i="1" dirty="0">
                <a:latin typeface="Arial" pitchFamily="34" charset="0"/>
                <a:ea typeface="Calibri" pitchFamily="34" charset="0"/>
                <a:cs typeface="Arial" pitchFamily="34" charset="0"/>
              </a:rPr>
              <a:t>s</a:t>
            </a:r>
            <a:endParaRPr kumimoji="0" lang="en-GB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vale 18"/>
          <p:cNvSpPr/>
          <p:nvPr/>
        </p:nvSpPr>
        <p:spPr>
          <a:xfrm>
            <a:off x="7439440" y="2991677"/>
            <a:ext cx="685798" cy="106348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765312" y="1299506"/>
            <a:ext cx="75736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Among those surveys using a single data collection technique (40.5%),</a:t>
            </a:r>
          </a:p>
          <a:p>
            <a:r>
              <a:rPr lang="en-US" dirty="0"/>
              <a:t>PAP/PAPI and CAPI are the most frequently used ones.</a:t>
            </a:r>
            <a:endParaRPr lang="it-IT" dirty="0"/>
          </a:p>
        </p:txBody>
      </p:sp>
      <p:sp>
        <p:nvSpPr>
          <p:cNvPr id="16" name="Freccia circolare a destra 15"/>
          <p:cNvSpPr/>
          <p:nvPr/>
        </p:nvSpPr>
        <p:spPr>
          <a:xfrm>
            <a:off x="427383" y="1108211"/>
            <a:ext cx="3906077" cy="4348371"/>
          </a:xfrm>
          <a:prstGeom prst="curvedRightArrow">
            <a:avLst/>
          </a:prstGeom>
          <a:gradFill flip="none" rotWithShape="1">
            <a:gsLst>
              <a:gs pos="6000">
                <a:schemeClr val="accent1">
                  <a:lumMod val="60000"/>
                  <a:lumOff val="40000"/>
                  <a:alpha val="1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21" name="Picture 4" descr="Risultati immagini per insieme di utensi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701" y="145839"/>
            <a:ext cx="1396455" cy="93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tangolo 9"/>
          <p:cNvSpPr/>
          <p:nvPr/>
        </p:nvSpPr>
        <p:spPr>
          <a:xfrm>
            <a:off x="767798" y="2072738"/>
            <a:ext cx="30463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CATI is adopted for about 10% of surveys and CAWI for not even 2%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21949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survey: main results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625889" y="765132"/>
            <a:ext cx="7355233" cy="525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rgbClr val="C00000"/>
                </a:solidFill>
              </a:rPr>
              <a:t>Communication strategies and incentives</a:t>
            </a:r>
          </a:p>
        </p:txBody>
      </p:sp>
      <p:sp>
        <p:nvSpPr>
          <p:cNvPr id="3" name="Rettangolo 2"/>
          <p:cNvSpPr/>
          <p:nvPr/>
        </p:nvSpPr>
        <p:spPr>
          <a:xfrm>
            <a:off x="705677" y="1122548"/>
            <a:ext cx="69076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 communicate with respondents 50% of the NSIs uses communication strategies that are equally structured for all social surveys, while the other half prefers to adapt them to each survey.</a:t>
            </a:r>
            <a:endParaRPr lang="it-IT" dirty="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719993"/>
              </p:ext>
            </p:extLst>
          </p:nvPr>
        </p:nvGraphicFramePr>
        <p:xfrm>
          <a:off x="2544417" y="2223200"/>
          <a:ext cx="5337313" cy="2406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06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88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77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5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strategies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Absolute values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values</a:t>
                      </a:r>
                      <a:r>
                        <a:rPr lang="en-GB" sz="1600" b="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600" b="0" baseline="30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4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Uniform communication strategy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2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2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7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 communication strategies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2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2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9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it-IT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it-IT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2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2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705677" y="4880547"/>
            <a:ext cx="74642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Advance letters or invitations are the most frequently used means of communication which are made of paper letters. </a:t>
            </a:r>
          </a:p>
          <a:p>
            <a:r>
              <a:rPr lang="en-US" dirty="0"/>
              <a:t>Paper letters are also used as reminders to CAWI non-respondents. </a:t>
            </a:r>
            <a:endParaRPr lang="it-IT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469876" y="4620382"/>
            <a:ext cx="43881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it-IT" sz="1000" b="0" i="1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 </a:t>
            </a:r>
            <a:r>
              <a:rPr lang="en-GB" altLang="it-IT" sz="1000" i="1" dirty="0">
                <a:latin typeface="Arial" pitchFamily="34" charset="0"/>
                <a:ea typeface="Calibri" pitchFamily="34" charset="0"/>
                <a:cs typeface="Arial" pitchFamily="34" charset="0"/>
              </a:rPr>
              <a:t>Percent values are c</a:t>
            </a:r>
            <a:r>
              <a:rPr kumimoji="0" lang="en-GB" altLang="it-IT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alculated on  countries</a:t>
            </a:r>
            <a:r>
              <a:rPr kumimoji="0" lang="en-GB" altLang="it-IT" sz="1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using mixed-mode strategies</a:t>
            </a:r>
            <a:endParaRPr kumimoji="0" lang="en-GB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reccia circolare a destra 11"/>
          <p:cNvSpPr/>
          <p:nvPr/>
        </p:nvSpPr>
        <p:spPr>
          <a:xfrm>
            <a:off x="427384" y="1108211"/>
            <a:ext cx="1953038" cy="3384275"/>
          </a:xfrm>
          <a:prstGeom prst="curvedRightArrow">
            <a:avLst>
              <a:gd name="adj1" fmla="val 27247"/>
              <a:gd name="adj2" fmla="val 61799"/>
              <a:gd name="adj3" fmla="val 25000"/>
            </a:avLst>
          </a:prstGeom>
          <a:gradFill flip="none" rotWithShape="1">
            <a:gsLst>
              <a:gs pos="6000">
                <a:schemeClr val="accent1">
                  <a:lumMod val="60000"/>
                  <a:lumOff val="40000"/>
                  <a:alpha val="1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165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survey: main results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673389" y="800757"/>
            <a:ext cx="7355233" cy="525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rgbClr val="C00000"/>
                </a:solidFill>
              </a:rPr>
              <a:t>Communication strategies and incentives</a:t>
            </a:r>
          </a:p>
        </p:txBody>
      </p:sp>
      <p:sp>
        <p:nvSpPr>
          <p:cNvPr id="8" name="Rettangolo 7"/>
          <p:cNvSpPr/>
          <p:nvPr/>
        </p:nvSpPr>
        <p:spPr>
          <a:xfrm>
            <a:off x="673085" y="1141678"/>
            <a:ext cx="74295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encourage survey response, some countries offer an incentive to respondents. Two main forms: monetary and non-monetary. </a:t>
            </a:r>
          </a:p>
          <a:p>
            <a:r>
              <a:rPr lang="en-GB" dirty="0"/>
              <a:t>Whatever the form, incentives are a good way not only to increase response rates, but also to thank respondents for their time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67879"/>
              </p:ext>
            </p:extLst>
          </p:nvPr>
        </p:nvGraphicFramePr>
        <p:xfrm>
          <a:off x="1053547" y="2484786"/>
          <a:ext cx="7541315" cy="30513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47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0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24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70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920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Surveys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Countries adopting mixed-mode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941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Offering an incentive</a:t>
                      </a:r>
                      <a:endParaRPr lang="it-IT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it-IT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values</a:t>
                      </a:r>
                      <a:endParaRPr lang="it-IT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0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LFS wave 1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27.3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0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LFS wave 2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0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EU-SILC wave1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45.5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0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EU-SILC wave 2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46.7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0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EHIS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33.3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0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AES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53.9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0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ICT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23.5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0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HBS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64.3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0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HETUS/TUS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3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5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6169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survey: main results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673389" y="800757"/>
            <a:ext cx="7355233" cy="525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rgbClr val="C00000"/>
                </a:solidFill>
              </a:rPr>
              <a:t>The use of adaptive/responsive designs</a:t>
            </a:r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xmlns="" id="{C56EE033-76AC-4F12-B8C4-A7A1CFCC1B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2323571"/>
              </p:ext>
            </p:extLst>
          </p:nvPr>
        </p:nvGraphicFramePr>
        <p:xfrm>
          <a:off x="3772910" y="2591794"/>
          <a:ext cx="4914900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Freccia circolare a destra 9">
            <a:extLst>
              <a:ext uri="{FF2B5EF4-FFF2-40B4-BE49-F238E27FC236}">
                <a16:creationId xmlns:a16="http://schemas.microsoft.com/office/drawing/2014/main" xmlns="" id="{86413117-E449-496C-9837-FA8F93940B28}"/>
              </a:ext>
            </a:extLst>
          </p:cNvPr>
          <p:cNvSpPr/>
          <p:nvPr/>
        </p:nvSpPr>
        <p:spPr>
          <a:xfrm>
            <a:off x="427383" y="1108211"/>
            <a:ext cx="3562725" cy="3384275"/>
          </a:xfrm>
          <a:prstGeom prst="curvedRightArrow">
            <a:avLst>
              <a:gd name="adj1" fmla="val 27247"/>
              <a:gd name="adj2" fmla="val 61799"/>
              <a:gd name="adj3" fmla="val 25000"/>
            </a:avLst>
          </a:prstGeom>
          <a:gradFill flip="none" rotWithShape="1">
            <a:gsLst>
              <a:gs pos="6000">
                <a:schemeClr val="accent1">
                  <a:lumMod val="60000"/>
                  <a:lumOff val="40000"/>
                  <a:alpha val="3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2A87F829-9F95-41C4-886C-94F0070A4450}"/>
              </a:ext>
            </a:extLst>
          </p:cNvPr>
          <p:cNvSpPr/>
          <p:nvPr/>
        </p:nvSpPr>
        <p:spPr>
          <a:xfrm>
            <a:off x="673085" y="2770453"/>
            <a:ext cx="30814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Only 2 NSIs use ADS.</a:t>
            </a:r>
          </a:p>
          <a:p>
            <a:r>
              <a:rPr lang="en-US" dirty="0"/>
              <a:t>8 NSIs are not sure</a:t>
            </a:r>
          </a:p>
          <a:p>
            <a:endParaRPr lang="en-US" dirty="0"/>
          </a:p>
          <a:p>
            <a:r>
              <a:rPr lang="en-US" dirty="0"/>
              <a:t>Further investigation is needed.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673085" y="1141678"/>
            <a:ext cx="77975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New approaches to mixed-mode data collection; they differentiate effort in data collection to different sample units based on available frame data, administrative data and/or </a:t>
            </a:r>
            <a:r>
              <a:rPr lang="en-US" dirty="0" err="1"/>
              <a:t>paradata</a:t>
            </a:r>
            <a:r>
              <a:rPr lang="en-US" dirty="0"/>
              <a:t> recorded during the survey. Differentiation may be linked to survey modes, but also to other design features, such as timing and number of calls and visits, use of incentives, etc.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5512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5920" y="535383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survey: main results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725558" y="963712"/>
            <a:ext cx="7355233" cy="525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rgbClr val="C00000"/>
                </a:solidFill>
              </a:rPr>
              <a:t>The impact of mixed-mode strategies on questionnaire design</a:t>
            </a:r>
          </a:p>
        </p:txBody>
      </p:sp>
      <p:sp>
        <p:nvSpPr>
          <p:cNvPr id="3" name="Rettangolo 2"/>
          <p:cNvSpPr/>
          <p:nvPr/>
        </p:nvSpPr>
        <p:spPr>
          <a:xfrm>
            <a:off x="725558" y="1329325"/>
            <a:ext cx="77525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Mixed-mode strategies might have a strong impact on questionnaire design. </a:t>
            </a:r>
            <a:r>
              <a:rPr lang="en-US" dirty="0"/>
              <a:t>This might be especially true when the mix contains self-administered and interviewer administered questionnaires. </a:t>
            </a:r>
          </a:p>
          <a:p>
            <a:r>
              <a:rPr lang="en-GB" dirty="0"/>
              <a:t>NSIs where asked to provide information on differences among questionnaires of mixed-mode surveys that include the web mode.</a:t>
            </a:r>
            <a:endParaRPr lang="it-IT" dirty="0"/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81860001"/>
              </p:ext>
            </p:extLst>
          </p:nvPr>
        </p:nvGraphicFramePr>
        <p:xfrm>
          <a:off x="1024905" y="2806653"/>
          <a:ext cx="7153827" cy="3266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80043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survey: main results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710506" y="865671"/>
            <a:ext cx="7355233" cy="525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rgbClr val="C00000"/>
                </a:solidFill>
              </a:rPr>
              <a:t>Adaptation of web questionnaires to smartphones</a:t>
            </a:r>
          </a:p>
        </p:txBody>
      </p:sp>
      <p:sp>
        <p:nvSpPr>
          <p:cNvPr id="4" name="Rettangolo 3"/>
          <p:cNvSpPr/>
          <p:nvPr/>
        </p:nvSpPr>
        <p:spPr>
          <a:xfrm>
            <a:off x="745431" y="1180915"/>
            <a:ext cx="72853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use of smartphones has a strong impact of questionnaire design.</a:t>
            </a:r>
          </a:p>
          <a:p>
            <a:r>
              <a:rPr lang="en-US" dirty="0"/>
              <a:t>Smartphones are in general allowed for respondents participating to social surveys, although the questionnaire is not adapted to the medium. 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815009" y="5111714"/>
            <a:ext cx="75392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use of ‘apps’ for social surveys is not a topic of immediate interest for NSIs.</a:t>
            </a:r>
          </a:p>
          <a:p>
            <a:r>
              <a:rPr lang="en-US" dirty="0"/>
              <a:t>However pre-testing for multiple devices and multiple browsers is performed for almost the majority of social surveys using the web mode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707747"/>
              </p:ext>
            </p:extLst>
          </p:nvPr>
        </p:nvGraphicFramePr>
        <p:xfrm>
          <a:off x="2757054" y="2094346"/>
          <a:ext cx="5472546" cy="2659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68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57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17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Adaptation of web questionnaire to smartphones 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values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5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Slightly adapted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25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1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1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adapted, but smartphone are usable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25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74.1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1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1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Smartphones are blocked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25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18.5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1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1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Profoundly adapted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25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1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1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pattFill prst="pct25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10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2684504" y="4753756"/>
            <a:ext cx="1600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i="1" baseline="30000" dirty="0"/>
              <a:t>1 </a:t>
            </a:r>
            <a:r>
              <a:rPr lang="en-GB" sz="1200" i="1" dirty="0"/>
              <a:t>Calculated on surveys</a:t>
            </a:r>
            <a:endParaRPr lang="it-IT" sz="1200" dirty="0"/>
          </a:p>
        </p:txBody>
      </p:sp>
      <p:sp>
        <p:nvSpPr>
          <p:cNvPr id="10" name="Ovale 9"/>
          <p:cNvSpPr/>
          <p:nvPr/>
        </p:nvSpPr>
        <p:spPr>
          <a:xfrm>
            <a:off x="6771406" y="3160643"/>
            <a:ext cx="685798" cy="26835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158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survey: main results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710506" y="865671"/>
            <a:ext cx="7355233" cy="525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C00000"/>
                </a:solidFill>
              </a:rPr>
              <a:t>Methodological support to mixed-mode surveys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15009" y="1290864"/>
            <a:ext cx="728538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Mixed-mode strategies might affect final estimates in terms of mode effect and/or selection effect. </a:t>
            </a:r>
          </a:p>
          <a:p>
            <a:pPr>
              <a:spcBef>
                <a:spcPts val="1200"/>
              </a:spcBef>
            </a:pPr>
            <a:r>
              <a:rPr lang="en-US" b="1" i="1" dirty="0"/>
              <a:t>Studies and activities</a:t>
            </a:r>
          </a:p>
          <a:p>
            <a:r>
              <a:rPr lang="en-US" dirty="0"/>
              <a:t>In the recent years, 21 NSIs  out of 31 carried out studies and activities aimed at assessing or adjusting for these effects: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pre-tests or experiments on questionnaire design,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pilot surveys,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evaluation of differences in distributions of socio-demographic, target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evaluation of differences in quality indicators (e.g. total or item non response rates, break-off rates, etc.). </a:t>
            </a:r>
          </a:p>
          <a:p>
            <a:pPr>
              <a:spcBef>
                <a:spcPts val="1200"/>
              </a:spcBef>
            </a:pPr>
            <a:r>
              <a:rPr lang="en-US" b="1" i="1" dirty="0"/>
              <a:t>Measures of adjustment </a:t>
            </a:r>
          </a:p>
          <a:p>
            <a:r>
              <a:rPr lang="en-US" dirty="0"/>
              <a:t>12 NSIs out of 31 take some measures to adjust estimates for mode effect: weight adjustment (for distributions that differ over modes) is the most frequently adopted.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81355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survey: main results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710506" y="865671"/>
            <a:ext cx="7355233" cy="525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C00000"/>
                </a:solidFill>
              </a:rPr>
              <a:t>IT support to mixed-mode surveys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15617" y="1282149"/>
            <a:ext cx="74642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Mixed-mode surveys require IT infrastructures able to manage and support the organizational and technical complexity of the data collection strategies. In fact, the majority of NSIs are adapting their IT-system to the new data collections processes or are planning to do it in the next future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106923"/>
              </p:ext>
            </p:extLst>
          </p:nvPr>
        </p:nvGraphicFramePr>
        <p:xfrm>
          <a:off x="815009" y="2598366"/>
          <a:ext cx="7484165" cy="30729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27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23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44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85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Presently NSIs are…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Absolute values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</a:t>
                      </a: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values</a:t>
                      </a:r>
                      <a:r>
                        <a:rPr lang="en-GB" sz="1400" b="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 in the practical phase of changing our IT-System(s) 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33.3</a:t>
                      </a:r>
                      <a:endParaRPr lang="it-IT" sz="14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5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planning to start projects on changing the IT-system(s) within the next two years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pattFill prst="pct1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</a:t>
                      </a:r>
                      <a:endParaRPr lang="it-IT" sz="14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pattFill prst="pct1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5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in the concept phase of defining how to change their IT-System(s)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16.7</a:t>
                      </a:r>
                      <a:endParaRPr lang="it-IT" sz="14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5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not working on adaptation of IT-systems because they have just finished major changes on their IT-system(s)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pattFill prst="pct1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13.3</a:t>
                      </a:r>
                      <a:endParaRPr lang="it-IT" sz="14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pattFill prst="pct1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7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…not working on adaptation of IT-systems for other reasons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16.7</a:t>
                      </a:r>
                      <a:endParaRPr lang="it-IT" sz="14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6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3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1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pattFill prst="pct10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815009" y="5671283"/>
            <a:ext cx="28652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i="1" baseline="30000" dirty="0"/>
              <a:t>1 </a:t>
            </a:r>
            <a:r>
              <a:rPr lang="en-GB" sz="1200" i="1" dirty="0"/>
              <a:t>Percent values are calculated on countries</a:t>
            </a:r>
            <a:endParaRPr lang="it-IT" sz="1200" dirty="0"/>
          </a:p>
        </p:txBody>
      </p:sp>
      <p:sp>
        <p:nvSpPr>
          <p:cNvPr id="9" name="Ovale 8"/>
          <p:cNvSpPr/>
          <p:nvPr/>
        </p:nvSpPr>
        <p:spPr>
          <a:xfrm>
            <a:off x="7494106" y="3134141"/>
            <a:ext cx="685798" cy="8613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79341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survey: Conclusions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xmlns="" id="{CB8F602B-3EC8-4EDD-B8A1-DDA65F65B542}"/>
              </a:ext>
            </a:extLst>
          </p:cNvPr>
          <p:cNvSpPr/>
          <p:nvPr/>
        </p:nvSpPr>
        <p:spPr>
          <a:xfrm>
            <a:off x="628650" y="860562"/>
            <a:ext cx="822440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Mixed-mode strategies can be considered the ‘standard’ approach to collect data for EU social surveys. Their use has increased in the last 5 years as well as the use of the CAWI mainly as a component of  mixed-mode strategy.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More than half of social surveys is carried out through mixed-mode data collection strategy, although the use of a single technique is still high.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main advantage of using mixed-mode strategy is the </a:t>
            </a:r>
            <a:r>
              <a:rPr lang="en-US" i="1" dirty="0"/>
              <a:t>cost reduction </a:t>
            </a:r>
            <a:r>
              <a:rPr lang="en-US" dirty="0"/>
              <a:t>while the main drawback is the </a:t>
            </a:r>
            <a:r>
              <a:rPr lang="en-US" i="1" dirty="0"/>
              <a:t>organizational complexity and investments </a:t>
            </a:r>
            <a:r>
              <a:rPr lang="en-US" dirty="0"/>
              <a:t>they required.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Adaptive and responsive designs are still rarely adopted . They represent a future chance for improving data collection mixed-mode strategies, but need to be further explored.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Questionnaire adaptation for mixed-mode mainly concerns errors and consistency checks and the use of don’t know option/permission to item nonresponses.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use of smartphones is, in general, allowed although the questionnaires are not adapted to the medium. ‘Apps’ are not of immediate interest but pre-testing for multiple devices and multiple browsers is performed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Methodological and IT support are fundamental for carried out mixed-mode strategy: extensive studies and activities to prevent final estimates from mode effect and/or selection effect;  NSIs are adapting their IT-systems to the new data collections processes or are planning to do it in the next future.</a:t>
            </a:r>
          </a:p>
        </p:txBody>
      </p:sp>
    </p:spTree>
    <p:extLst>
      <p:ext uri="{BB962C8B-B14F-4D97-AF65-F5344CB8AC3E}">
        <p14:creationId xmlns:p14="http://schemas.microsoft.com/office/powerpoint/2010/main" val="45420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MIMOD project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263" y="775581"/>
            <a:ext cx="2461260" cy="2659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zawartości 2"/>
          <p:cNvSpPr txBox="1">
            <a:spLocks/>
          </p:cNvSpPr>
          <p:nvPr/>
        </p:nvSpPr>
        <p:spPr>
          <a:xfrm>
            <a:off x="620185" y="1123123"/>
            <a:ext cx="5492379" cy="51683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600" dirty="0"/>
              <a:t>Challenges/opportunities for data collection: 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spreading of internet, mobile devices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quality concerns (response rates, response burden,…)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600" dirty="0"/>
              <a:t>Recent literature:</a:t>
            </a:r>
            <a:r>
              <a:rPr lang="en-US" sz="2400" dirty="0"/>
              <a:t>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new mixed-mode designs (responsive/adaptive)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methodologies for reducing/measuring mode effects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questionnaire design and testing</a:t>
            </a:r>
            <a:endParaRPr lang="en-US" sz="2400" dirty="0"/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 dirty="0"/>
              <a:t>Mixed-modes and multi-devices for social surveys: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increased use in social surveys of mixed-modes with web component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how to benefit from mobile phones and other devices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solidFill>
                  <a:srgbClr val="C00000"/>
                </a:solidFill>
              </a:rPr>
              <a:t>Guidelines and suggestions for EU NSIs </a:t>
            </a:r>
          </a:p>
        </p:txBody>
      </p:sp>
      <p:pic>
        <p:nvPicPr>
          <p:cNvPr id="1028" name="Picture 4" descr="Risultati immagini per images for data colle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335" y="3981623"/>
            <a:ext cx="2581483" cy="199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7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MIMOD project: an overview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Marina </a:t>
            </a:r>
            <a:r>
              <a:rPr lang="en-GB" dirty="0" err="1"/>
              <a:t>Signore</a:t>
            </a:r>
            <a:r>
              <a:rPr lang="en-GB" dirty="0"/>
              <a:t>, ISTAT, signore@istat.it</a:t>
            </a:r>
          </a:p>
          <a:p>
            <a:r>
              <a:rPr lang="it-IT" dirty="0"/>
              <a:t>Manuela Murgia, ISTAT, murgia@istat.it</a:t>
            </a:r>
            <a:endParaRPr lang="en-GB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err="1"/>
              <a:t>Thank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!</a:t>
            </a:r>
          </a:p>
          <a:p>
            <a:r>
              <a:rPr lang="it-IT" b="1" dirty="0">
                <a:solidFill>
                  <a:srgbClr val="C00000"/>
                </a:solidFill>
              </a:rPr>
              <a:t>Save the date: MIMOD </a:t>
            </a:r>
            <a:r>
              <a:rPr lang="it-IT" b="1" dirty="0" err="1">
                <a:solidFill>
                  <a:srgbClr val="C00000"/>
                </a:solidFill>
              </a:rPr>
              <a:t>Final</a:t>
            </a:r>
            <a:r>
              <a:rPr lang="it-IT" b="1" dirty="0">
                <a:solidFill>
                  <a:srgbClr val="C00000"/>
                </a:solidFill>
              </a:rPr>
              <a:t> Workshop</a:t>
            </a:r>
          </a:p>
          <a:p>
            <a:r>
              <a:rPr lang="it-IT" b="1" dirty="0">
                <a:solidFill>
                  <a:srgbClr val="C00000"/>
                </a:solidFill>
              </a:rPr>
              <a:t>11-12 April 2019, Rome</a:t>
            </a:r>
            <a:endParaRPr lang="pl-P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773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project activities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615950" y="1322868"/>
            <a:ext cx="7752798" cy="482448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WP1:</a:t>
            </a:r>
            <a:r>
              <a:rPr lang="en-US" dirty="0"/>
              <a:t> </a:t>
            </a:r>
            <a:r>
              <a:rPr lang="en-GB" dirty="0">
                <a:solidFill>
                  <a:srgbClr val="C00000"/>
                </a:solidFill>
              </a:rPr>
              <a:t>mode organisation </a:t>
            </a:r>
            <a:r>
              <a:rPr lang="en-GB" dirty="0"/>
              <a:t>(concurrent/sequential mixed-mode) with the objective of providing </a:t>
            </a:r>
            <a:r>
              <a:rPr lang="en-US" dirty="0"/>
              <a:t>guidelines on data collection strategies combining quality, cost, respondents’ characteristics and modes.</a:t>
            </a:r>
            <a:endParaRPr lang="en-US" b="1" dirty="0"/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WP2: </a:t>
            </a:r>
            <a:r>
              <a:rPr lang="en-GB" dirty="0">
                <a:solidFill>
                  <a:srgbClr val="C00000"/>
                </a:solidFill>
              </a:rPr>
              <a:t>mode bias/mode effect </a:t>
            </a:r>
            <a:r>
              <a:rPr lang="en-GB" dirty="0"/>
              <a:t>and its adjustment with the aim of providing general guidelines on methodologies to deal with  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WP3: </a:t>
            </a:r>
            <a:r>
              <a:rPr lang="en-GB" dirty="0">
                <a:solidFill>
                  <a:srgbClr val="C00000"/>
                </a:solidFill>
              </a:rPr>
              <a:t>case management </a:t>
            </a:r>
            <a:r>
              <a:rPr lang="en-GB" dirty="0"/>
              <a:t>with the purpose of investigating the different systems in use (technical components, organisational approaches, …) </a:t>
            </a:r>
            <a:endParaRPr lang="en-US" b="1" dirty="0"/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WP4: </a:t>
            </a:r>
            <a:r>
              <a:rPr lang="en-GB" dirty="0">
                <a:solidFill>
                  <a:srgbClr val="C00000"/>
                </a:solidFill>
              </a:rPr>
              <a:t>mixed-mode questionnaire designs</a:t>
            </a:r>
            <a:r>
              <a:rPr lang="en-GB" dirty="0"/>
              <a:t> in order to give best practice recommendations for developing questionnaires and for the contact and follow-up phases of data collection </a:t>
            </a:r>
            <a:endParaRPr lang="en-US" b="1" dirty="0"/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WP5: </a:t>
            </a:r>
            <a:r>
              <a:rPr lang="en-GB" dirty="0">
                <a:solidFill>
                  <a:srgbClr val="C00000"/>
                </a:solidFill>
              </a:rPr>
              <a:t>challenges for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>
                <a:solidFill>
                  <a:srgbClr val="C00000"/>
                </a:solidFill>
              </a:rPr>
              <a:t>mobile phones and tablets respondents in CAWI </a:t>
            </a:r>
            <a:r>
              <a:rPr lang="en-GB" dirty="0"/>
              <a:t>with the aim of investigating the use of new devices in ESS surveys and of mobile device sensors (such as GPS, camera, microphone, accelerometers) to enrich ESS surveys 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WP6: </a:t>
            </a:r>
            <a:r>
              <a:rPr lang="en-GB" dirty="0">
                <a:solidFill>
                  <a:srgbClr val="C00000"/>
                </a:solidFill>
              </a:rPr>
              <a:t>organisations of events </a:t>
            </a:r>
            <a:r>
              <a:rPr lang="en-GB" dirty="0"/>
              <a:t>(kick-off meeting and Final Workshop), </a:t>
            </a:r>
            <a:r>
              <a:rPr lang="en-GB" dirty="0">
                <a:solidFill>
                  <a:srgbClr val="C00000"/>
                </a:solidFill>
              </a:rPr>
              <a:t>reporting to Eurostat </a:t>
            </a:r>
            <a:r>
              <a:rPr lang="en-GB" dirty="0"/>
              <a:t>and </a:t>
            </a:r>
            <a:r>
              <a:rPr lang="en-GB" dirty="0">
                <a:solidFill>
                  <a:srgbClr val="C00000"/>
                </a:solidFill>
              </a:rPr>
              <a:t>overall project coordination 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6" name="Picture 4" descr="Immagine correla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497" y="2257"/>
            <a:ext cx="1758208" cy="132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625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9283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 on the state of art of </a:t>
            </a:r>
            <a:br>
              <a:rPr lang="en-GB" dirty="0"/>
            </a:br>
            <a:r>
              <a:rPr lang="en-GB" dirty="0"/>
              <a:t>mixed-mode for EU social surveys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615950" y="1322868"/>
            <a:ext cx="7752798" cy="48244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 err="1"/>
              <a:t>Istat</a:t>
            </a:r>
            <a:r>
              <a:rPr lang="en-GB" dirty="0"/>
              <a:t> coordination and supervision 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/>
              <a:t>Structure and contents of the survey questionnaire have been designed in cooperation with all WPs and with the contribution of some of the supporting countries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en-GB" dirty="0"/>
              <a:t>Electronic web questionnaire was developed by </a:t>
            </a:r>
            <a:r>
              <a:rPr lang="en-GB" dirty="0" err="1"/>
              <a:t>Istat</a:t>
            </a:r>
            <a:r>
              <a:rPr lang="en-GB" dirty="0"/>
              <a:t> with</a:t>
            </a:r>
          </a:p>
          <a:p>
            <a:pPr marL="263525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dirty="0"/>
              <a:t>Possibility to provide comments and descriptions (e.g. “other- please specify); screenshot of questions and questionnaire layouts; to upload documentation (methodological papers, advance letters,…)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/>
              <a:t>The survey run during end of March and May 2018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/>
              <a:t>All the European NSIs replied. We do thank you for your kind cooperation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/>
              <a:t>Key inputs to the activities in all WPs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endParaRPr lang="en-GB" dirty="0"/>
          </a:p>
        </p:txBody>
      </p:sp>
      <p:pic>
        <p:nvPicPr>
          <p:cNvPr id="2050" name="Picture 2" descr="Risultati immagini per images for EU countri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7" y="74171"/>
            <a:ext cx="1619059" cy="155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214" y="2785048"/>
            <a:ext cx="1803951" cy="400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0997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 contents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615950" y="1322868"/>
            <a:ext cx="7752798" cy="4824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GB" dirty="0"/>
              <a:t>The content of the survey questionnaire reflects the structure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/>
              <a:t>of the MIMOD project.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/>
              <a:t>The questionnaire contains the following sections:</a:t>
            </a:r>
            <a:endParaRPr lang="it-IT" dirty="0"/>
          </a:p>
          <a:p>
            <a:pPr lvl="0"/>
            <a:r>
              <a:rPr lang="en-GB" dirty="0"/>
              <a:t>Section A: Data collection strategies</a:t>
            </a:r>
            <a:endParaRPr lang="it-IT" dirty="0"/>
          </a:p>
          <a:p>
            <a:pPr lvl="0"/>
            <a:r>
              <a:rPr lang="en-GB" dirty="0"/>
              <a:t>Section B: Questionnaire design</a:t>
            </a:r>
            <a:endParaRPr lang="it-IT" dirty="0"/>
          </a:p>
          <a:p>
            <a:pPr lvl="0"/>
            <a:r>
              <a:rPr lang="en-GB" dirty="0"/>
              <a:t>Section C: Use of smartphones and tablets</a:t>
            </a:r>
            <a:endParaRPr lang="it-IT" dirty="0"/>
          </a:p>
          <a:p>
            <a:pPr lvl="0"/>
            <a:r>
              <a:rPr lang="en-GB" dirty="0"/>
              <a:t>Section D: Methodologies to deal with mode effects </a:t>
            </a:r>
            <a:endParaRPr lang="it-IT" dirty="0"/>
          </a:p>
          <a:p>
            <a:pPr lvl="0"/>
            <a:r>
              <a:rPr lang="en-GB" dirty="0"/>
              <a:t>Section E: Case Management Systems </a:t>
            </a:r>
            <a:endParaRPr lang="it-IT" dirty="0"/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n-GB" dirty="0"/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n-GB" dirty="0"/>
          </a:p>
        </p:txBody>
      </p:sp>
      <p:pic>
        <p:nvPicPr>
          <p:cNvPr id="5" name="Picture 10" descr="Risultati immagini per survey de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297" y="161096"/>
            <a:ext cx="1921703" cy="96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328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 contents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615950" y="1054515"/>
            <a:ext cx="7355233" cy="48244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rgbClr val="C00000"/>
                </a:solidFill>
              </a:rPr>
              <a:t>Section A: Data collection strategies</a:t>
            </a:r>
            <a:endParaRPr lang="it-IT" b="1" dirty="0">
              <a:solidFill>
                <a:srgbClr val="C0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Corresponds to WP1 but also asks for information useful to the whole project.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It investigates: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/>
              <a:t>which data collection modes are used for the main social surveys and how modes are combined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five-year trend in the use of mixed-mode and of the web mode in social surveys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/>
              <a:t>how concurrent and sequential mixed-mode designs are managed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which communications strategies with respondents are used</a:t>
            </a:r>
            <a:r>
              <a:rPr lang="en-US" dirty="0"/>
              <a:t> 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/>
              <a:t>the use of incentives to respondents 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management of break-offs 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/>
              <a:t>the use of adaptive/responsive survey designs. Further investigation through semi-structured telephone interviews with experts.</a:t>
            </a:r>
            <a:endParaRPr lang="en-GB" dirty="0"/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n-GB" dirty="0"/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n-GB" dirty="0"/>
          </a:p>
        </p:txBody>
      </p:sp>
      <p:pic>
        <p:nvPicPr>
          <p:cNvPr id="5" name="Picture 10" descr="Risultati immagini per survey de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297" y="121339"/>
            <a:ext cx="1921703" cy="96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 contents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615950" y="1054515"/>
            <a:ext cx="7355233" cy="4824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rgbClr val="C00000"/>
                </a:solidFill>
              </a:rPr>
              <a:t>Section B: Questionnaire design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Corresponds to WP4.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It</a:t>
            </a:r>
            <a:r>
              <a:rPr lang="en-GB" dirty="0"/>
              <a:t> investigates on strategies for questionnaire design in </a:t>
            </a:r>
            <a:r>
              <a:rPr lang="en-GB" u="sng" dirty="0"/>
              <a:t>mixed-mode</a:t>
            </a:r>
            <a:r>
              <a:rPr lang="en-GB" dirty="0"/>
              <a:t> surveys that </a:t>
            </a:r>
            <a:r>
              <a:rPr lang="en-GB" u="sng" dirty="0"/>
              <a:t>include</a:t>
            </a:r>
            <a:r>
              <a:rPr lang="en-GB" dirty="0"/>
              <a:t> the </a:t>
            </a:r>
            <a:r>
              <a:rPr lang="en-GB" u="sng" dirty="0"/>
              <a:t>web mode</a:t>
            </a:r>
            <a:r>
              <a:rPr lang="en-GB" dirty="0"/>
              <a:t>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/>
              <a:t>It aims at understanding whether survey questionnaires differ across modes: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in what they differ : number of questions, don’t know options, errors and consistency, question wording, etc.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the extent of these differences: large to small, many or few questions</a:t>
            </a:r>
            <a:endParaRPr lang="it-IT" dirty="0"/>
          </a:p>
        </p:txBody>
      </p:sp>
      <p:pic>
        <p:nvPicPr>
          <p:cNvPr id="5" name="Picture 10" descr="Risultati immagini per survey de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297" y="161096"/>
            <a:ext cx="1921703" cy="96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612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12715" cy="871006"/>
          </a:xfrm>
        </p:spPr>
        <p:txBody>
          <a:bodyPr>
            <a:noAutofit/>
          </a:bodyPr>
          <a:lstStyle/>
          <a:p>
            <a:r>
              <a:rPr lang="en-GB" dirty="0"/>
              <a:t>The survey contents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615950" y="1054515"/>
            <a:ext cx="7355233" cy="4824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rgbClr val="C00000"/>
                </a:solidFill>
              </a:rPr>
              <a:t>Section C: </a:t>
            </a:r>
            <a:r>
              <a:rPr lang="en-US" b="1" dirty="0">
                <a:solidFill>
                  <a:srgbClr val="C00000"/>
                </a:solidFill>
              </a:rPr>
              <a:t>Use of smartphones and tablets</a:t>
            </a:r>
            <a:endParaRPr lang="en-GB" b="1" dirty="0">
              <a:solidFill>
                <a:srgbClr val="C0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Corresponds to WP5. </a:t>
            </a:r>
          </a:p>
          <a:p>
            <a:pPr marL="0" indent="0">
              <a:buNone/>
            </a:pPr>
            <a:r>
              <a:rPr lang="en-GB" dirty="0"/>
              <a:t>It investigates on the use of smartphones as a new channel for respondents to participate in social surveys. </a:t>
            </a:r>
          </a:p>
          <a:p>
            <a:pPr marL="0" indent="0">
              <a:buNone/>
            </a:pPr>
            <a:r>
              <a:rPr lang="en-GB" dirty="0"/>
              <a:t>Only </a:t>
            </a:r>
            <a:r>
              <a:rPr lang="en-GB" u="sng" dirty="0"/>
              <a:t>mixed-mode surveys</a:t>
            </a:r>
            <a:r>
              <a:rPr lang="en-GB" dirty="0"/>
              <a:t> that adopt the </a:t>
            </a:r>
            <a:r>
              <a:rPr lang="en-GB" u="sng" dirty="0"/>
              <a:t>web mode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It investigates: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 adaptation of questionnaire design to smartphones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 management of the use of smartphone by respondents (encouraged or discouraged)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 use of apps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pros and cons of the use of smartphones to fill out statistical questionnaires</a:t>
            </a:r>
            <a:endParaRPr lang="it-IT" dirty="0"/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dirty="0"/>
          </a:p>
        </p:txBody>
      </p:sp>
      <p:pic>
        <p:nvPicPr>
          <p:cNvPr id="5" name="Picture 10" descr="Risultati immagini per survey de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297" y="210792"/>
            <a:ext cx="1921703" cy="96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27895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2233</TotalTime>
  <Words>2974</Words>
  <Application>Microsoft Office PowerPoint</Application>
  <PresentationFormat>Presentazione su schermo (4:3)</PresentationFormat>
  <Paragraphs>608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Motyw pakietu Office</vt:lpstr>
      <vt:lpstr>The MIMOD project: an overview</vt:lpstr>
      <vt:lpstr>Special Session: Improving the quality of multi-mode data collection. The European MIMOD project </vt:lpstr>
      <vt:lpstr>The MIMOD project  </vt:lpstr>
      <vt:lpstr>The project activities  </vt:lpstr>
      <vt:lpstr>The survey on the state of art of  mixed-mode for EU social surveys </vt:lpstr>
      <vt:lpstr>The survey contents </vt:lpstr>
      <vt:lpstr>The survey contents </vt:lpstr>
      <vt:lpstr>The survey contents </vt:lpstr>
      <vt:lpstr>The survey contents </vt:lpstr>
      <vt:lpstr>The survey contents </vt:lpstr>
      <vt:lpstr>The survey contents </vt:lpstr>
      <vt:lpstr>The survey: main results </vt:lpstr>
      <vt:lpstr>The survey: main results </vt:lpstr>
      <vt:lpstr>The survey: main results </vt:lpstr>
      <vt:lpstr>The survey: main results </vt:lpstr>
      <vt:lpstr>The survey: main results </vt:lpstr>
      <vt:lpstr>The survey: main results </vt:lpstr>
      <vt:lpstr>The survey: main results </vt:lpstr>
      <vt:lpstr>The survey: main results </vt:lpstr>
      <vt:lpstr>The survey: main results </vt:lpstr>
      <vt:lpstr>The survey: main results </vt:lpstr>
      <vt:lpstr>The survey: main results </vt:lpstr>
      <vt:lpstr>The survey: main results </vt:lpstr>
      <vt:lpstr>The survey: main results </vt:lpstr>
      <vt:lpstr>The survey: main results </vt:lpstr>
      <vt:lpstr>The survey: main results </vt:lpstr>
      <vt:lpstr>The survey: main results </vt:lpstr>
      <vt:lpstr>The survey: main results </vt:lpstr>
      <vt:lpstr>The survey: Conclusions </vt:lpstr>
      <vt:lpstr>The MIMOD project: an overview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Manuela Murgia</cp:lastModifiedBy>
  <cp:revision>155</cp:revision>
  <dcterms:created xsi:type="dcterms:W3CDTF">2018-02-27T07:40:59Z</dcterms:created>
  <dcterms:modified xsi:type="dcterms:W3CDTF">2018-06-25T08:26:43Z</dcterms:modified>
</cp:coreProperties>
</file>