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2A34C-D2C2-434F-B3C4-15FBF8DA41E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40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Blanke@destatis.de" TargetMode="External"/><Relationship Id="rId2" Type="http://schemas.openxmlformats.org/officeDocument/2006/relationships/hyperlink" Target="mailto:bstn@cbs.n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dag.f.gravem@ssb.n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Barry Schouten, Karen Blanke, Dag </a:t>
            </a:r>
            <a:r>
              <a:rPr lang="en-GB" dirty="0" err="1"/>
              <a:t>Gravem</a:t>
            </a:r>
            <a:r>
              <a:rPr lang="en-GB" dirty="0"/>
              <a:t> and Vivian Meertens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 surveys and mobile device data </a:t>
            </a:r>
            <a:r>
              <a:rPr lang="en-GB" dirty="0" err="1"/>
              <a:t>collectio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 smtClean="0"/>
              <a:t>June</a:t>
            </a:r>
            <a:r>
              <a:rPr lang="nl-NL" dirty="0" smtClean="0"/>
              <a:t> 28, 2018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 err="1" smtClean="0"/>
              <a:t>Session</a:t>
            </a:r>
            <a:r>
              <a:rPr lang="nl-NL" dirty="0" smtClean="0"/>
              <a:t> 34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Mobile device sensors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39552" y="1308137"/>
            <a:ext cx="8136904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Mobile device sensors include motion/acceleration/vibration, camera, audio, GPS, W</a:t>
            </a:r>
            <a:r>
              <a:rPr lang="en-GB" sz="2000" dirty="0" smtClean="0"/>
              <a:t>i-Fi</a:t>
            </a:r>
            <a:r>
              <a:rPr lang="en-GB" sz="2000" dirty="0"/>
              <a:t>, GSM, Near Field Communication (NFC), magnetic field, humidity, pressure, proximity, ambient </a:t>
            </a:r>
            <a:r>
              <a:rPr lang="en-GB" sz="2000" dirty="0" smtClean="0"/>
              <a:t>light</a:t>
            </a:r>
            <a:r>
              <a:rPr lang="en-GB" sz="2000" dirty="0"/>
              <a:t> </a:t>
            </a:r>
            <a:r>
              <a:rPr lang="en-GB" sz="2000" dirty="0" smtClean="0"/>
              <a:t>and can be instigated by NFC, blue tooth.</a:t>
            </a:r>
            <a:endParaRPr lang="en-GB" sz="20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10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40358"/>
            <a:ext cx="2208107" cy="148281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444" y="2840358"/>
            <a:ext cx="2242531" cy="143649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2735519"/>
            <a:ext cx="2197725" cy="164617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62" y="4323175"/>
            <a:ext cx="1914302" cy="191430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444" y="4468209"/>
            <a:ext cx="2197725" cy="136970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99" y="4592974"/>
            <a:ext cx="2408754" cy="112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3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is </a:t>
            </a:r>
            <a:r>
              <a:rPr lang="en-GB" noProof="0" dirty="0" smtClean="0"/>
              <a:t>sensor data useful?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11560" y="2060848"/>
            <a:ext cx="792088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tx2"/>
                </a:solidFill>
              </a:rPr>
              <a:t>Sensor </a:t>
            </a:r>
            <a:r>
              <a:rPr lang="nl-NL" dirty="0">
                <a:solidFill>
                  <a:schemeClr val="tx2"/>
                </a:solidFill>
              </a:rPr>
              <a:t>data are </a:t>
            </a:r>
            <a:r>
              <a:rPr lang="nl-NL" dirty="0" err="1">
                <a:solidFill>
                  <a:schemeClr val="tx2"/>
                </a:solidFill>
              </a:rPr>
              <a:t>especially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interesting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nl-NL" dirty="0" err="1">
                <a:solidFill>
                  <a:schemeClr val="tx2"/>
                </a:solidFill>
              </a:rPr>
              <a:t>for</a:t>
            </a:r>
            <a:r>
              <a:rPr lang="nl-NL" dirty="0">
                <a:solidFill>
                  <a:schemeClr val="tx2"/>
                </a:solidFill>
              </a:rPr>
              <a:t> (survey) topics </a:t>
            </a:r>
            <a:r>
              <a:rPr lang="nl-NL" dirty="0" err="1">
                <a:solidFill>
                  <a:schemeClr val="tx2"/>
                </a:solidFill>
              </a:rPr>
              <a:t>that</a:t>
            </a:r>
            <a:r>
              <a:rPr lang="nl-NL" dirty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 err="1">
                <a:solidFill>
                  <a:schemeClr val="tx2"/>
                </a:solidFill>
              </a:rPr>
              <a:t>Require</a:t>
            </a:r>
            <a:r>
              <a:rPr lang="nl-NL" sz="2200" dirty="0">
                <a:solidFill>
                  <a:schemeClr val="tx2"/>
                </a:solidFill>
              </a:rPr>
              <a:t> strong </a:t>
            </a:r>
            <a:r>
              <a:rPr lang="nl-NL" sz="2200" dirty="0" err="1">
                <a:solidFill>
                  <a:schemeClr val="tx2"/>
                </a:solidFill>
              </a:rPr>
              <a:t>cognitive</a:t>
            </a:r>
            <a:r>
              <a:rPr lang="nl-NL" sz="2200" dirty="0">
                <a:solidFill>
                  <a:schemeClr val="tx2"/>
                </a:solidFill>
              </a:rPr>
              <a:t> effort or </a:t>
            </a:r>
            <a:r>
              <a:rPr lang="nl-NL" sz="2200" dirty="0" err="1">
                <a:solidFill>
                  <a:schemeClr val="tx2"/>
                </a:solidFill>
              </a:rPr>
              <a:t>recall</a:t>
            </a:r>
            <a:r>
              <a:rPr lang="nl-NL" sz="2200" dirty="0">
                <a:solidFill>
                  <a:schemeClr val="tx2"/>
                </a:solidFill>
              </a:rPr>
              <a:t> -  time </a:t>
            </a:r>
            <a:r>
              <a:rPr lang="nl-NL" sz="2200" dirty="0" err="1">
                <a:solidFill>
                  <a:schemeClr val="tx2"/>
                </a:solidFill>
              </a:rPr>
              <a:t>use</a:t>
            </a:r>
            <a:r>
              <a:rPr lang="nl-NL" sz="2200" dirty="0">
                <a:solidFill>
                  <a:schemeClr val="tx2"/>
                </a:solidFill>
              </a:rPr>
              <a:t> or budget </a:t>
            </a:r>
            <a:r>
              <a:rPr lang="nl-NL" sz="2200" dirty="0" err="1">
                <a:solidFill>
                  <a:schemeClr val="tx2"/>
                </a:solidFill>
              </a:rPr>
              <a:t>expenditure</a:t>
            </a:r>
            <a:endParaRPr lang="nl-NL" sz="2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 err="1">
                <a:solidFill>
                  <a:schemeClr val="tx2"/>
                </a:solidFill>
              </a:rPr>
              <a:t>Require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detailed</a:t>
            </a:r>
            <a:r>
              <a:rPr lang="nl-NL" sz="2200" dirty="0">
                <a:solidFill>
                  <a:schemeClr val="tx2"/>
                </a:solidFill>
              </a:rPr>
              <a:t>, </a:t>
            </a:r>
            <a:r>
              <a:rPr lang="nl-NL" sz="2200" dirty="0" err="1">
                <a:solidFill>
                  <a:schemeClr val="tx2"/>
                </a:solidFill>
              </a:rPr>
              <a:t>esoteric</a:t>
            </a:r>
            <a:r>
              <a:rPr lang="nl-NL" sz="2200" dirty="0">
                <a:solidFill>
                  <a:schemeClr val="tx2"/>
                </a:solidFill>
              </a:rPr>
              <a:t> information – </a:t>
            </a:r>
            <a:r>
              <a:rPr lang="nl-NL" sz="2200" dirty="0" err="1">
                <a:solidFill>
                  <a:schemeClr val="tx2"/>
                </a:solidFill>
              </a:rPr>
              <a:t>travel</a:t>
            </a:r>
            <a:r>
              <a:rPr lang="nl-NL" sz="2200" dirty="0">
                <a:solidFill>
                  <a:schemeClr val="tx2"/>
                </a:solidFill>
              </a:rPr>
              <a:t> &amp; </a:t>
            </a:r>
            <a:r>
              <a:rPr lang="nl-NL" sz="2200" dirty="0" err="1">
                <a:solidFill>
                  <a:schemeClr val="tx2"/>
                </a:solidFill>
              </a:rPr>
              <a:t>tourism</a:t>
            </a:r>
            <a:r>
              <a:rPr lang="nl-NL" sz="2200" dirty="0">
                <a:solidFill>
                  <a:schemeClr val="tx2"/>
                </a:solidFill>
              </a:rPr>
              <a:t>, living/</a:t>
            </a:r>
            <a:r>
              <a:rPr lang="nl-NL" sz="2200" dirty="0" err="1">
                <a:solidFill>
                  <a:schemeClr val="tx2"/>
                </a:solidFill>
              </a:rPr>
              <a:t>work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conditions</a:t>
            </a:r>
            <a:endParaRPr lang="nl-NL" sz="2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 err="1">
                <a:solidFill>
                  <a:schemeClr val="tx2"/>
                </a:solidFill>
              </a:rPr>
              <a:t>Cannot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be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answered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directly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by</a:t>
            </a:r>
            <a:r>
              <a:rPr lang="nl-NL" sz="2200" dirty="0">
                <a:solidFill>
                  <a:schemeClr val="tx2"/>
                </a:solidFill>
              </a:rPr>
              <a:t> </a:t>
            </a:r>
            <a:r>
              <a:rPr lang="nl-NL" sz="2200" dirty="0" err="1">
                <a:solidFill>
                  <a:schemeClr val="tx2"/>
                </a:solidFill>
              </a:rPr>
              <a:t>questions</a:t>
            </a:r>
            <a:r>
              <a:rPr lang="nl-NL" sz="2200" dirty="0">
                <a:solidFill>
                  <a:schemeClr val="tx2"/>
                </a:solidFill>
              </a:rPr>
              <a:t> – health </a:t>
            </a:r>
            <a:r>
              <a:rPr lang="nl-NL" sz="2200" dirty="0" err="1">
                <a:solidFill>
                  <a:schemeClr val="tx2"/>
                </a:solidFill>
              </a:rPr>
              <a:t>and</a:t>
            </a:r>
            <a:r>
              <a:rPr lang="nl-NL" sz="2200" dirty="0">
                <a:solidFill>
                  <a:schemeClr val="tx2"/>
                </a:solidFill>
              </a:rPr>
              <a:t> life </a:t>
            </a:r>
            <a:r>
              <a:rPr lang="nl-NL" sz="2200" dirty="0" err="1">
                <a:solidFill>
                  <a:schemeClr val="tx2"/>
                </a:solidFill>
              </a:rPr>
              <a:t>style</a:t>
            </a:r>
            <a:endParaRPr lang="nl-NL" sz="2200" dirty="0">
              <a:solidFill>
                <a:schemeClr val="tx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620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Promising sensor data topics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>
                <a:solidFill>
                  <a:schemeClr val="tx2"/>
                </a:solidFill>
              </a:rPr>
              <a:t>Expenditure</a:t>
            </a:r>
            <a:r>
              <a:rPr lang="nl-NL" dirty="0" smtClean="0">
                <a:solidFill>
                  <a:schemeClr val="tx2"/>
                </a:solidFill>
              </a:rPr>
              <a:t>, health, time </a:t>
            </a:r>
            <a:r>
              <a:rPr lang="nl-NL" dirty="0" err="1" smtClean="0">
                <a:solidFill>
                  <a:schemeClr val="tx2"/>
                </a:solidFill>
              </a:rPr>
              <a:t>use</a:t>
            </a:r>
            <a:r>
              <a:rPr lang="nl-NL" dirty="0" smtClean="0">
                <a:solidFill>
                  <a:schemeClr val="tx2"/>
                </a:solidFill>
              </a:rPr>
              <a:t>, </a:t>
            </a:r>
            <a:r>
              <a:rPr lang="nl-NL" dirty="0" err="1" smtClean="0">
                <a:solidFill>
                  <a:schemeClr val="tx2"/>
                </a:solidFill>
              </a:rPr>
              <a:t>working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conditions</a:t>
            </a:r>
            <a:r>
              <a:rPr lang="nl-NL" dirty="0" smtClean="0">
                <a:solidFill>
                  <a:schemeClr val="tx2"/>
                </a:solidFill>
              </a:rPr>
              <a:t>, </a:t>
            </a:r>
            <a:r>
              <a:rPr lang="nl-NL" dirty="0" err="1" smtClean="0">
                <a:solidFill>
                  <a:schemeClr val="tx2"/>
                </a:solidFill>
              </a:rPr>
              <a:t>travel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and</a:t>
            </a:r>
            <a:r>
              <a:rPr lang="nl-NL" dirty="0" smtClean="0">
                <a:solidFill>
                  <a:schemeClr val="tx2"/>
                </a:solidFill>
              </a:rPr>
              <a:t> living </a:t>
            </a:r>
            <a:r>
              <a:rPr lang="nl-NL" dirty="0" err="1" smtClean="0">
                <a:solidFill>
                  <a:schemeClr val="tx2"/>
                </a:solidFill>
              </a:rPr>
              <a:t>conditions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12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36" y="2475286"/>
            <a:ext cx="1922434" cy="145777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817" y="2485777"/>
            <a:ext cx="1375271" cy="137527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48" y="2505631"/>
            <a:ext cx="1809552" cy="135541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408" y="4315790"/>
            <a:ext cx="1886062" cy="1201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817" y="4141961"/>
            <a:ext cx="1375271" cy="137527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448" y="4313057"/>
            <a:ext cx="1809552" cy="120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6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Mobile device sensors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83568" y="2204864"/>
            <a:ext cx="7560840" cy="2952328"/>
          </a:xfrm>
        </p:spPr>
        <p:txBody>
          <a:bodyPr>
            <a:normAutofit/>
          </a:bodyPr>
          <a:lstStyle/>
          <a:p>
            <a:r>
              <a:rPr lang="nl-NL" sz="2000" dirty="0" err="1"/>
              <a:t>Challenges</a:t>
            </a:r>
            <a:r>
              <a:rPr lang="nl-NL" sz="2000" dirty="0"/>
              <a:t> </a:t>
            </a:r>
            <a:r>
              <a:rPr lang="nl-NL" sz="2000" dirty="0" err="1" smtClean="0"/>
              <a:t>for</a:t>
            </a:r>
            <a:r>
              <a:rPr lang="nl-NL" sz="2000" dirty="0" smtClean="0"/>
              <a:t> </a:t>
            </a:r>
            <a:r>
              <a:rPr lang="nl-NL" sz="2000" dirty="0" err="1" smtClean="0"/>
              <a:t>use</a:t>
            </a:r>
            <a:r>
              <a:rPr lang="nl-NL" sz="2000" dirty="0" smtClean="0"/>
              <a:t> of mobile device sensors</a:t>
            </a:r>
            <a:endParaRPr lang="nl-NL" sz="2000" dirty="0"/>
          </a:p>
          <a:p>
            <a:pPr marL="662940" indent="-342900"/>
            <a:r>
              <a:rPr lang="en-GB" sz="2000" dirty="0"/>
              <a:t>Diversity and evolution of devices, browsers and platforms</a:t>
            </a:r>
          </a:p>
          <a:p>
            <a:pPr marL="662940" indent="-342900"/>
            <a:r>
              <a:rPr lang="en-GB" sz="2000" dirty="0"/>
              <a:t>App or browser-oriented</a:t>
            </a:r>
          </a:p>
          <a:p>
            <a:pPr marL="662940" indent="-342900"/>
            <a:r>
              <a:rPr lang="en-GB" sz="2000" dirty="0"/>
              <a:t>Respondent participation and consent</a:t>
            </a:r>
          </a:p>
          <a:p>
            <a:pPr marL="662940" indent="-342900"/>
            <a:r>
              <a:rPr lang="en-GB" sz="2000" dirty="0"/>
              <a:t>Utility of apps for respondents outside </a:t>
            </a:r>
            <a:r>
              <a:rPr lang="en-GB" sz="2000" dirty="0" smtClean="0"/>
              <a:t>official/statistical </a:t>
            </a:r>
            <a:r>
              <a:rPr lang="en-GB" sz="2000" dirty="0"/>
              <a:t>use</a:t>
            </a:r>
          </a:p>
          <a:p>
            <a:pPr marL="662940" indent="-342900"/>
            <a:r>
              <a:rPr lang="en-GB" sz="2000" dirty="0"/>
              <a:t>Quantitative versus qualitative sensor measurements</a:t>
            </a:r>
          </a:p>
          <a:p>
            <a:pPr marL="662940" indent="-342900"/>
            <a:r>
              <a:rPr lang="en-GB" sz="2000" dirty="0"/>
              <a:t>Data analysis (data mining)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614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250826"/>
            <a:ext cx="7886700" cy="871006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67544" y="1101436"/>
            <a:ext cx="8208912" cy="497724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2900" dirty="0" smtClean="0"/>
              <a:t>Is a </a:t>
            </a:r>
            <a:r>
              <a:rPr lang="en-GB" sz="2900" dirty="0"/>
              <a:t>mobile device </a:t>
            </a:r>
            <a:r>
              <a:rPr lang="en-GB" sz="2900" dirty="0" smtClean="0"/>
              <a:t>a </a:t>
            </a:r>
            <a:r>
              <a:rPr lang="en-GB" sz="2900" dirty="0"/>
              <a:t>separate mode </a:t>
            </a:r>
            <a:r>
              <a:rPr lang="en-GB" sz="2900" dirty="0" smtClean="0"/>
              <a:t>when </a:t>
            </a:r>
            <a:r>
              <a:rPr lang="en-GB" sz="2900" dirty="0"/>
              <a:t>applied to ESS surveys? </a:t>
            </a:r>
            <a:endParaRPr lang="en-GB" sz="2900" dirty="0" smtClean="0"/>
          </a:p>
          <a:p>
            <a:pPr lvl="0"/>
            <a:endParaRPr lang="nl-NL" sz="2900" dirty="0"/>
          </a:p>
          <a:p>
            <a:pPr lvl="0"/>
            <a:r>
              <a:rPr lang="en-GB" sz="2900" dirty="0"/>
              <a:t>Does accepting </a:t>
            </a:r>
            <a:r>
              <a:rPr lang="en-GB" sz="2900" dirty="0" smtClean="0"/>
              <a:t>mobile </a:t>
            </a:r>
            <a:r>
              <a:rPr lang="en-GB" sz="2900" dirty="0"/>
              <a:t>device response imply shortening of survey questionnaires or the use of advanced techniques such as split questionnaire/modular survey designs? </a:t>
            </a:r>
            <a:endParaRPr lang="en-GB" sz="2900" dirty="0" smtClean="0"/>
          </a:p>
          <a:p>
            <a:pPr lvl="0"/>
            <a:endParaRPr lang="nl-NL" sz="2900" dirty="0"/>
          </a:p>
          <a:p>
            <a:pPr lvl="0"/>
            <a:r>
              <a:rPr lang="en-GB" sz="2900" dirty="0"/>
              <a:t>Is coverage of mobile devices sufficient across ESS countries to stimulate sensor measurements</a:t>
            </a:r>
            <a:r>
              <a:rPr lang="en-GB" sz="2900" dirty="0" smtClean="0"/>
              <a:t>?</a:t>
            </a:r>
          </a:p>
          <a:p>
            <a:pPr marL="0" lvl="0" indent="0">
              <a:buNone/>
            </a:pPr>
            <a:endParaRPr lang="en-GB" sz="2900" dirty="0" smtClean="0"/>
          </a:p>
          <a:p>
            <a:r>
              <a:rPr lang="en-GB" sz="2900" dirty="0"/>
              <a:t>Shall/must we consider the Smartphone in the close future as the “first mode” and thus the ultimate focus, leading perspective?</a:t>
            </a:r>
            <a:endParaRPr lang="de-DE" sz="2900" dirty="0"/>
          </a:p>
          <a:p>
            <a:pPr lvl="0"/>
            <a:endParaRPr lang="nl-NL" sz="2900" dirty="0"/>
          </a:p>
          <a:p>
            <a:pPr lvl="0"/>
            <a:r>
              <a:rPr lang="en-GB" sz="2900" dirty="0"/>
              <a:t>How to find the balance between high quality, but expensive, and relatively inexpensive sensor data that are available in larger quantity</a:t>
            </a:r>
            <a:r>
              <a:rPr lang="en-GB" sz="2900" dirty="0" smtClean="0"/>
              <a:t>?</a:t>
            </a:r>
          </a:p>
          <a:p>
            <a:pPr lvl="0"/>
            <a:endParaRPr lang="nl-NL" sz="2900" dirty="0"/>
          </a:p>
          <a:p>
            <a:pPr lvl="0"/>
            <a:r>
              <a:rPr lang="en-GB" sz="2900" dirty="0"/>
              <a:t>Do sensor data measurements have ethical and privacy consequences beyond those of online data </a:t>
            </a:r>
            <a:r>
              <a:rPr lang="en-GB" sz="2900" dirty="0" smtClean="0"/>
              <a:t>collection, </a:t>
            </a:r>
            <a:r>
              <a:rPr lang="en-GB" sz="2900" dirty="0"/>
              <a:t>and how does this vary across ESS countries?</a:t>
            </a:r>
            <a:r>
              <a:rPr lang="en-GB" dirty="0"/>
              <a:t> 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429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 surveys and mobile device data </a:t>
            </a:r>
            <a:r>
              <a:rPr lang="en-GB" dirty="0" err="1"/>
              <a:t>collectio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chemeClr val="tx2"/>
                </a:solidFill>
              </a:rPr>
              <a:t>CBS: Barry Schouten, </a:t>
            </a:r>
            <a:r>
              <a:rPr lang="nl-NL" dirty="0">
                <a:solidFill>
                  <a:schemeClr val="tx2"/>
                </a:solidFill>
                <a:hlinkClick r:id="rId2"/>
              </a:rPr>
              <a:t>bstn@cbs.nl</a:t>
            </a:r>
            <a:r>
              <a:rPr lang="nl-NL" dirty="0">
                <a:solidFill>
                  <a:schemeClr val="tx2"/>
                </a:solidFill>
              </a:rPr>
              <a:t> </a:t>
            </a:r>
          </a:p>
          <a:p>
            <a:r>
              <a:rPr lang="nl-NL" dirty="0">
                <a:solidFill>
                  <a:schemeClr val="tx2"/>
                </a:solidFill>
              </a:rPr>
              <a:t>DESTATIS: Karen Blanke, </a:t>
            </a:r>
            <a:r>
              <a:rPr lang="nl-NL" dirty="0">
                <a:solidFill>
                  <a:schemeClr val="tx2"/>
                </a:solidFill>
                <a:hlinkClick r:id="rId3"/>
              </a:rPr>
              <a:t>karen.blanke@destatis.de</a:t>
            </a:r>
            <a:r>
              <a:rPr lang="nl-NL" dirty="0">
                <a:solidFill>
                  <a:schemeClr val="tx2"/>
                </a:solidFill>
              </a:rPr>
              <a:t> </a:t>
            </a:r>
          </a:p>
          <a:p>
            <a:r>
              <a:rPr lang="nl-NL" dirty="0">
                <a:solidFill>
                  <a:schemeClr val="tx2"/>
                </a:solidFill>
              </a:rPr>
              <a:t>SSB: Dag </a:t>
            </a:r>
            <a:r>
              <a:rPr lang="nl-NL" dirty="0" err="1">
                <a:solidFill>
                  <a:schemeClr val="tx2"/>
                </a:solidFill>
              </a:rPr>
              <a:t>Gravem</a:t>
            </a:r>
            <a:r>
              <a:rPr lang="nl-NL" dirty="0">
                <a:solidFill>
                  <a:schemeClr val="tx2"/>
                </a:solidFill>
              </a:rPr>
              <a:t>, </a:t>
            </a:r>
            <a:r>
              <a:rPr lang="nl-NL" dirty="0">
                <a:solidFill>
                  <a:schemeClr val="tx2"/>
                </a:solidFill>
                <a:hlinkClick r:id="rId4"/>
              </a:rPr>
              <a:t>dag.f.gravem@ssb.no</a:t>
            </a:r>
            <a:r>
              <a:rPr lang="nl-NL" dirty="0">
                <a:solidFill>
                  <a:schemeClr val="tx2"/>
                </a:solidFill>
              </a:rPr>
              <a:t> </a:t>
            </a:r>
            <a:endParaRPr lang="nl-NL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Outline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83568" y="2201760"/>
            <a:ext cx="7596000" cy="3243464"/>
          </a:xfrm>
        </p:spPr>
        <p:txBody>
          <a:bodyPr>
            <a:normAutofit/>
          </a:bodyPr>
          <a:lstStyle/>
          <a:p>
            <a:r>
              <a:rPr lang="en-GB" dirty="0" smtClean="0"/>
              <a:t>Objectives of MIMOD WP5;</a:t>
            </a:r>
          </a:p>
          <a:p>
            <a:r>
              <a:rPr lang="en-GB" dirty="0" smtClean="0"/>
              <a:t>ESS surveys under consideration;</a:t>
            </a:r>
          </a:p>
          <a:p>
            <a:r>
              <a:rPr lang="en-GB" dirty="0" smtClean="0"/>
              <a:t>Mobile device fitness criteria;</a:t>
            </a:r>
          </a:p>
          <a:p>
            <a:r>
              <a:rPr lang="en-GB" dirty="0" smtClean="0"/>
              <a:t>Sensors in mobile devices;</a:t>
            </a:r>
          </a:p>
          <a:p>
            <a:r>
              <a:rPr lang="en-GB" dirty="0" smtClean="0"/>
              <a:t>Discussion;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2</a:t>
            </a:fld>
            <a:endParaRPr lang="nl-NL" dirty="0"/>
          </a:p>
        </p:txBody>
      </p:sp>
      <p:pic>
        <p:nvPicPr>
          <p:cNvPr id="7" name="Picture 3" descr="W:\Waarneming\Coördinatie\BSTN\WIN\Presentaties\Openingsymposium 13-10-2016\Afbeeldingen\Achtergrond allerlei devices - 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84" y="481363"/>
            <a:ext cx="2353444" cy="15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W:\Waarneming\Coördinatie\BSTN\WIN\Presentaties\Openingsymposium 13-10-2016\Afbeeldingen\Usability te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84" y="2236175"/>
            <a:ext cx="126185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W:\Waarneming\Coördinatie\BSTN\WIN\Presentaties\Openingsymposium 13-10-2016\Afbeeldingen\Mobile device senso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84" y="4274045"/>
            <a:ext cx="2603841" cy="156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1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Objectives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83568" y="2273768"/>
            <a:ext cx="7596000" cy="324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WP5 has three main activities:</a:t>
            </a:r>
            <a:endParaRPr lang="nl-NL" dirty="0"/>
          </a:p>
          <a:p>
            <a:pPr lvl="0"/>
            <a:r>
              <a:rPr lang="en-GB" dirty="0"/>
              <a:t>Explore </a:t>
            </a:r>
            <a:r>
              <a:rPr lang="en-GB" dirty="0" smtClean="0"/>
              <a:t>the mobile </a:t>
            </a:r>
            <a:r>
              <a:rPr lang="en-GB" dirty="0"/>
              <a:t>device option in ESS </a:t>
            </a:r>
            <a:r>
              <a:rPr lang="en-GB" dirty="0" smtClean="0"/>
              <a:t>surveys;</a:t>
            </a:r>
            <a:endParaRPr lang="nl-NL" dirty="0"/>
          </a:p>
          <a:p>
            <a:pPr lvl="0"/>
            <a:r>
              <a:rPr lang="en-GB" dirty="0"/>
              <a:t>Elaborate mobile device style sheets for two ESS </a:t>
            </a:r>
            <a:r>
              <a:rPr lang="en-GB" dirty="0" smtClean="0"/>
              <a:t>surveys;</a:t>
            </a:r>
            <a:endParaRPr lang="nl-NL" dirty="0"/>
          </a:p>
          <a:p>
            <a:pPr lvl="0"/>
            <a:r>
              <a:rPr lang="en-GB" dirty="0"/>
              <a:t>Explore </a:t>
            </a:r>
            <a:r>
              <a:rPr lang="en-GB" dirty="0" smtClean="0"/>
              <a:t>the use </a:t>
            </a:r>
            <a:r>
              <a:rPr lang="en-GB" dirty="0"/>
              <a:t>of mobile device sensors in ESS </a:t>
            </a:r>
            <a:r>
              <a:rPr lang="en-GB" dirty="0" smtClean="0"/>
              <a:t>surveys;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Partners: </a:t>
            </a:r>
            <a:r>
              <a:rPr lang="en-GB" dirty="0" smtClean="0"/>
              <a:t>CBS (coordinator), DESTATIS</a:t>
            </a:r>
            <a:r>
              <a:rPr lang="en-GB" dirty="0" smtClean="0"/>
              <a:t>, </a:t>
            </a:r>
            <a:r>
              <a:rPr lang="en-GB" dirty="0" smtClean="0"/>
              <a:t>and SSB</a:t>
            </a:r>
            <a:endParaRPr lang="nl-NL" dirty="0"/>
          </a:p>
          <a:p>
            <a:endParaRPr lang="en-GB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6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ESS surveys in MIMOD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83568" y="1772816"/>
            <a:ext cx="7200800" cy="3960440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Labor</a:t>
            </a:r>
            <a:r>
              <a:rPr lang="en-GB" sz="2000" dirty="0" smtClean="0"/>
              <a:t> Force Survey (LFS)</a:t>
            </a:r>
          </a:p>
          <a:p>
            <a:r>
              <a:rPr lang="en-GB" sz="2000" dirty="0" smtClean="0"/>
              <a:t>Survey on Income and Living Conditions (EU-SILC)</a:t>
            </a:r>
          </a:p>
          <a:p>
            <a:r>
              <a:rPr lang="en-GB" sz="2000" dirty="0" smtClean="0"/>
              <a:t>Europeans Health Interview Survey (EHIS)</a:t>
            </a:r>
          </a:p>
          <a:p>
            <a:r>
              <a:rPr lang="en-GB" sz="2000" dirty="0" smtClean="0"/>
              <a:t>ICT Survey (ICT)</a:t>
            </a:r>
          </a:p>
          <a:p>
            <a:r>
              <a:rPr lang="en-GB" sz="2000" dirty="0" smtClean="0"/>
              <a:t>Household Budget Survey (HBS) </a:t>
            </a:r>
          </a:p>
          <a:p>
            <a:r>
              <a:rPr lang="en-GB" sz="2000" dirty="0" smtClean="0"/>
              <a:t>Time Use Survey (HETUS)</a:t>
            </a:r>
          </a:p>
          <a:p>
            <a:r>
              <a:rPr lang="en-GB" sz="2000" dirty="0" smtClean="0"/>
              <a:t>Adult Education Survey (AES)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EU-SILC has a separate </a:t>
            </a:r>
            <a:r>
              <a:rPr lang="en-GB" sz="2000" dirty="0" err="1" smtClean="0"/>
              <a:t>ESSnets</a:t>
            </a:r>
            <a:r>
              <a:rPr lang="en-GB" sz="2000" dirty="0" smtClean="0"/>
              <a:t>. HBS and HETUS have a task forces exploring IT innovation, in particular apps.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3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noProof="0" dirty="0" smtClean="0"/>
              <a:t>Outcomes of MIMOD survey among NSI’s</a:t>
            </a:r>
            <a:endParaRPr lang="en-GB" sz="3200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67544" y="1697704"/>
            <a:ext cx="8280920" cy="324346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Inventory of smartphone </a:t>
            </a:r>
            <a:r>
              <a:rPr lang="en-GB" sz="2000" dirty="0" smtClean="0"/>
              <a:t>option in </a:t>
            </a:r>
            <a:r>
              <a:rPr lang="en-GB" sz="2000" dirty="0" smtClean="0"/>
              <a:t>ESS </a:t>
            </a:r>
            <a:r>
              <a:rPr lang="en-GB" sz="2000" dirty="0" smtClean="0"/>
              <a:t>surveys by the 31 NSI’s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5</a:t>
            </a:fld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38012"/>
              </p:ext>
            </p:extLst>
          </p:nvPr>
        </p:nvGraphicFramePr>
        <p:xfrm>
          <a:off x="611562" y="2564904"/>
          <a:ext cx="7704855" cy="3168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736"/>
                <a:gridCol w="1301884"/>
                <a:gridCol w="1282722"/>
                <a:gridCol w="1321047"/>
                <a:gridCol w="1302733"/>
                <a:gridCol w="1302733"/>
              </a:tblGrid>
              <a:tr h="2853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Survey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No web option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Smartphone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err="1" smtClean="0">
                          <a:effectLst/>
                        </a:rPr>
                        <a:t>blocked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Smartphone</a:t>
                      </a:r>
                      <a:r>
                        <a:rPr lang="nl-NL" sz="1600" baseline="0" dirty="0" smtClean="0">
                          <a:effectLst/>
                        </a:rPr>
                        <a:t> </a:t>
                      </a:r>
                      <a:r>
                        <a:rPr lang="nl-NL" sz="1600" baseline="0" dirty="0" err="1" smtClean="0">
                          <a:effectLst/>
                        </a:rPr>
                        <a:t>possible</a:t>
                      </a:r>
                      <a:endParaRPr lang="nl-NL" sz="1600" dirty="0" smtClean="0">
                        <a:effectLst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Q</a:t>
                      </a:r>
                      <a:r>
                        <a:rPr lang="nl-NL" sz="1600" baseline="0" dirty="0" smtClean="0">
                          <a:effectLst/>
                        </a:rPr>
                        <a:t> </a:t>
                      </a:r>
                      <a:r>
                        <a:rPr lang="nl-NL" sz="1600" baseline="0" dirty="0" err="1" smtClean="0">
                          <a:effectLst/>
                        </a:rPr>
                        <a:t>n</a:t>
                      </a:r>
                      <a:r>
                        <a:rPr lang="nl-NL" sz="1600" dirty="0" err="1" smtClean="0">
                          <a:effectLst/>
                        </a:rPr>
                        <a:t>ot</a:t>
                      </a: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 err="1" smtClean="0">
                          <a:effectLst/>
                        </a:rPr>
                        <a:t>adapted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Q</a:t>
                      </a:r>
                      <a:r>
                        <a:rPr lang="nl-NL" sz="1600" baseline="0" dirty="0" smtClean="0">
                          <a:effectLst/>
                        </a:rPr>
                        <a:t> </a:t>
                      </a:r>
                      <a:r>
                        <a:rPr lang="nl-NL" sz="1600" baseline="0" dirty="0" err="1" smtClean="0">
                          <a:effectLst/>
                        </a:rPr>
                        <a:t>s</a:t>
                      </a:r>
                      <a:r>
                        <a:rPr lang="nl-NL" sz="1600" dirty="0" err="1" smtClean="0">
                          <a:effectLst/>
                        </a:rPr>
                        <a:t>lightly</a:t>
                      </a: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adapted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Q</a:t>
                      </a:r>
                      <a:r>
                        <a:rPr lang="nl-NL" sz="1600" baseline="0" dirty="0" smtClean="0">
                          <a:effectLst/>
                        </a:rPr>
                        <a:t> </a:t>
                      </a:r>
                      <a:r>
                        <a:rPr lang="nl-NL" sz="1600" baseline="0" dirty="0" err="1" smtClean="0">
                          <a:effectLst/>
                        </a:rPr>
                        <a:t>p</a:t>
                      </a:r>
                      <a:r>
                        <a:rPr lang="nl-NL" sz="1600" dirty="0" err="1" smtClean="0">
                          <a:effectLst/>
                        </a:rPr>
                        <a:t>rofoundly</a:t>
                      </a: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adapted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LFS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25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EU-SILC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24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EHIS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20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AES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8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ICT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16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HBS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26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HETUS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31</a:t>
                      </a:r>
                      <a:endParaRPr lang="nl-N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3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Fitness of ESS surveys for smartphones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39604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 err="1" smtClean="0"/>
              <a:t>Disparity</a:t>
            </a:r>
            <a:r>
              <a:rPr lang="nl-NL" dirty="0" smtClean="0"/>
              <a:t> of modes</a:t>
            </a:r>
            <a:r>
              <a:rPr lang="nl-NL" dirty="0"/>
              <a:t>:</a:t>
            </a:r>
          </a:p>
          <a:p>
            <a:pPr marL="662940" indent="-342900"/>
            <a:r>
              <a:rPr lang="en-GB" dirty="0" smtClean="0"/>
              <a:t>Presence of an interviewer:</a:t>
            </a:r>
            <a:endParaRPr lang="en-GB" dirty="0"/>
          </a:p>
          <a:p>
            <a:pPr marL="1108710" lvl="1" indent="-285750">
              <a:buFont typeface="Courier New" panose="02070309020205020404" pitchFamily="49" charset="0"/>
              <a:buChar char="o"/>
            </a:pPr>
            <a:r>
              <a:rPr lang="en-GB" sz="1800" dirty="0" smtClean="0"/>
              <a:t>Sensitivity of survey topics;</a:t>
            </a:r>
            <a:endParaRPr lang="en-GB" sz="1800" dirty="0"/>
          </a:p>
          <a:p>
            <a:pPr marL="1108710" lvl="1" indent="-285750">
              <a:buFont typeface="Courier New" panose="02070309020205020404" pitchFamily="49" charset="0"/>
              <a:buChar char="o"/>
            </a:pPr>
            <a:r>
              <a:rPr lang="en-GB" sz="1800" dirty="0" smtClean="0"/>
              <a:t>Assistance for complex terminology and wording;</a:t>
            </a:r>
            <a:endParaRPr lang="en-GB" sz="1800" dirty="0"/>
          </a:p>
          <a:p>
            <a:pPr marL="1108710" lvl="1" indent="-285750">
              <a:buFont typeface="Courier New" panose="02070309020205020404" pitchFamily="49" charset="0"/>
              <a:buChar char="o"/>
            </a:pPr>
            <a:r>
              <a:rPr lang="en-GB" sz="1800" dirty="0" smtClean="0"/>
              <a:t>Motivation for longer surveys;</a:t>
            </a:r>
            <a:endParaRPr lang="en-GB" sz="1800" dirty="0"/>
          </a:p>
          <a:p>
            <a:pPr marL="662940" indent="-342900"/>
            <a:r>
              <a:rPr lang="en-GB" dirty="0" smtClean="0"/>
              <a:t>Pace/speed of the interview</a:t>
            </a:r>
            <a:r>
              <a:rPr lang="en-GB" dirty="0"/>
              <a:t>;</a:t>
            </a:r>
          </a:p>
          <a:p>
            <a:pPr marL="662940" indent="-342900"/>
            <a:r>
              <a:rPr lang="en-GB" dirty="0" smtClean="0"/>
              <a:t>Presentation (oral, visual);</a:t>
            </a:r>
            <a:endParaRPr lang="en-GB" dirty="0"/>
          </a:p>
          <a:p>
            <a:pPr marL="662940" indent="-342900"/>
            <a:r>
              <a:rPr lang="en-GB" dirty="0" smtClean="0"/>
              <a:t>Timing of the interview</a:t>
            </a:r>
            <a:r>
              <a:rPr lang="en-GB" dirty="0"/>
              <a:t>;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In MIMOD WP5, the focus is on the last two </a:t>
            </a:r>
            <a:r>
              <a:rPr lang="en-GB" dirty="0" smtClean="0"/>
              <a:t>features, i.e. assuming that the surveys can be done without an interviewer.</a:t>
            </a:r>
            <a:endParaRPr lang="en-GB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26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Fitness of ESS surveys for smartphones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95536" y="1916832"/>
            <a:ext cx="8208912" cy="34563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2000" dirty="0" smtClean="0"/>
              <a:t>Three </a:t>
            </a:r>
            <a:r>
              <a:rPr lang="nl-NL" sz="2000" dirty="0" err="1" smtClean="0"/>
              <a:t>dimensions</a:t>
            </a:r>
            <a:r>
              <a:rPr lang="nl-NL" sz="2000" dirty="0" smtClean="0"/>
              <a:t> are </a:t>
            </a:r>
            <a:r>
              <a:rPr lang="nl-NL" sz="2000" dirty="0" err="1" smtClean="0"/>
              <a:t>considered</a:t>
            </a:r>
            <a:r>
              <a:rPr lang="nl-NL" sz="2000" dirty="0" smtClean="0"/>
              <a:t> in the assessment:</a:t>
            </a:r>
            <a:endParaRPr lang="nl-NL" sz="2000" dirty="0"/>
          </a:p>
          <a:p>
            <a:pPr marL="662940" indent="-342900"/>
            <a:r>
              <a:rPr lang="en-GB" sz="2000" dirty="0" smtClean="0"/>
              <a:t>Screen size: Smartphones have a wide variety of screen sizes, but are typically much smaller than traditional devices:</a:t>
            </a:r>
            <a:endParaRPr lang="en-GB" sz="2000" dirty="0"/>
          </a:p>
          <a:p>
            <a:pPr marL="662940" indent="-342900"/>
            <a:r>
              <a:rPr lang="en-GB" sz="2000" dirty="0" smtClean="0"/>
              <a:t>Navigation: Screens are used for presentation as well as for navigation;</a:t>
            </a:r>
            <a:endParaRPr lang="en-GB" sz="2000" dirty="0"/>
          </a:p>
          <a:p>
            <a:pPr marL="662940" indent="-342900"/>
            <a:r>
              <a:rPr lang="en-GB" sz="2000" dirty="0" smtClean="0"/>
              <a:t>Duration: Since smartphones can be used for multiple purposes simultaneously, can be used anywhere and anytime, and have smaller screen sizes, it is conjectured that length is an issue;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674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Fitness criteria</a:t>
            </a:r>
            <a:endParaRPr lang="en-GB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8</a:t>
            </a:fld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34987"/>
              </p:ext>
            </p:extLst>
          </p:nvPr>
        </p:nvGraphicFramePr>
        <p:xfrm>
          <a:off x="467544" y="1348972"/>
          <a:ext cx="7992889" cy="4661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656184"/>
                <a:gridCol w="5256585"/>
              </a:tblGrid>
              <a:tr h="182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Dimension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Criterion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Operationalization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Screen size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Introductions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items with introductions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36469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Grid questions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Number of grid questions</a:t>
                      </a:r>
                      <a:endParaRPr lang="nl-N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Average number of items per grid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Question text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items with &gt; 20 words (excluding introduction text)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# answer cat’s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items with &gt; 5 answer categories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36469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Filter questions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Number of (anticipated) filter questions with follow-up questions on the same screen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Navigation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Open question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open questions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Many answers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Number of items with &gt; 25 answer categories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36469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Duration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# of items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 number of items</a:t>
                      </a:r>
                      <a:endParaRPr lang="nl-NL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Average number of items asked per respondent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Household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Is survey a household survey? Yes/no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Database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Does survey require interaction with a database? Yes/no</a:t>
                      </a:r>
                      <a:endParaRPr lang="nl-N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72939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Complexity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Number of (anticipated) items that require calculations by a average respondent</a:t>
                      </a:r>
                      <a:endParaRPr lang="nl-NL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Number of (anticipated) items that require consultation of personal documentation by a average respondent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  <a:tr h="18235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Enj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Rel</a:t>
                      </a:r>
                      <a:r>
                        <a:rPr lang="en-GB" sz="1400" dirty="0">
                          <a:effectLst/>
                        </a:rPr>
                        <a:t>-Bur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Response rate to traditional online devices</a:t>
                      </a:r>
                      <a:endParaRPr lang="nl-N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42" marR="572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7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Fitness of ESS surveys for smartphones</a:t>
            </a:r>
            <a:endParaRPr lang="en-GB" noProof="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34563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2000" dirty="0" err="1" smtClean="0"/>
              <a:t>Experiences</a:t>
            </a:r>
            <a:r>
              <a:rPr lang="nl-NL" sz="2000" dirty="0" smtClean="0"/>
              <a:t> </a:t>
            </a:r>
            <a:r>
              <a:rPr lang="nl-NL" sz="2000" dirty="0" err="1" smtClean="0"/>
              <a:t>so</a:t>
            </a:r>
            <a:r>
              <a:rPr lang="nl-NL" sz="2000" dirty="0" smtClean="0"/>
              <a:t> far:</a:t>
            </a:r>
            <a:endParaRPr lang="nl-NL" sz="2000" dirty="0"/>
          </a:p>
          <a:p>
            <a:pPr marL="662940" indent="-342900"/>
            <a:r>
              <a:rPr lang="en-GB" sz="2000" dirty="0" smtClean="0"/>
              <a:t>ESS survey model questionnaires or guidelines leave a lot of room for implementation;</a:t>
            </a:r>
          </a:p>
          <a:p>
            <a:pPr marL="662940" indent="-342900"/>
            <a:r>
              <a:rPr lang="en-GB" sz="2000" dirty="0" smtClean="0"/>
              <a:t>Length is likely to be an issue for most ESS surveys</a:t>
            </a:r>
            <a:r>
              <a:rPr lang="en-GB" sz="2000" dirty="0" smtClean="0"/>
              <a:t>;</a:t>
            </a:r>
          </a:p>
          <a:p>
            <a:pPr marL="662940" indent="-342900"/>
            <a:r>
              <a:rPr lang="en-GB" sz="2000" dirty="0"/>
              <a:t>Implementation as household or individual questionnaire is a major point for discussion</a:t>
            </a: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A deliverable will be completed end of July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294967295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/>
          <a:lstStyle/>
          <a:p>
            <a:pPr algn="r"/>
            <a:fld id="{845CA951-4815-4987-9CD6-BB5D6648C0B5}" type="slidenum">
              <a:rPr lang="nl-NL" smtClean="0"/>
              <a:pPr algn="r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25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82"/>
    </mc:Choice>
    <mc:Fallback xmlns="">
      <p:transition spd="slow" advTm="358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929</Words>
  <Application>Microsoft Office PowerPoint</Application>
  <PresentationFormat>Diavoorstelling (4:3)</PresentationFormat>
  <Paragraphs>195</Paragraphs>
  <Slides>15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Motyw pakietu Office</vt:lpstr>
      <vt:lpstr>ESS surveys and mobile device data collectio</vt:lpstr>
      <vt:lpstr>Outline</vt:lpstr>
      <vt:lpstr>Objectives</vt:lpstr>
      <vt:lpstr>ESS surveys in MIMOD</vt:lpstr>
      <vt:lpstr>Outcomes of MIMOD survey among NSI’s</vt:lpstr>
      <vt:lpstr>Fitness of ESS surveys for smartphones</vt:lpstr>
      <vt:lpstr>Fitness of ESS surveys for smartphones</vt:lpstr>
      <vt:lpstr>Fitness criteria</vt:lpstr>
      <vt:lpstr>Fitness of ESS surveys for smartphones</vt:lpstr>
      <vt:lpstr>Mobile device sensors</vt:lpstr>
      <vt:lpstr>When is sensor data useful?</vt:lpstr>
      <vt:lpstr>Promising sensor data topics</vt:lpstr>
      <vt:lpstr>Mobile device sensors</vt:lpstr>
      <vt:lpstr>Discussion</vt:lpstr>
      <vt:lpstr>ESS surveys and mobile device data collectio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Schouten, J.G. (Barry)</cp:lastModifiedBy>
  <cp:revision>37</cp:revision>
  <dcterms:created xsi:type="dcterms:W3CDTF">2018-02-27T07:40:59Z</dcterms:created>
  <dcterms:modified xsi:type="dcterms:W3CDTF">2018-05-27T07:45:47Z</dcterms:modified>
</cp:coreProperties>
</file>