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71" r:id="rId4"/>
    <p:sldId id="263" r:id="rId5"/>
    <p:sldId id="264" r:id="rId6"/>
    <p:sldId id="266" r:id="rId7"/>
    <p:sldId id="268" r:id="rId8"/>
    <p:sldId id="269" r:id="rId9"/>
    <p:sldId id="270" r:id="rId10"/>
    <p:sldId id="258" r:id="rId11"/>
  </p:sldIdLst>
  <p:sldSz cx="9144000" cy="6858000" type="screen4x3"/>
  <p:notesSz cx="6858000" cy="9144000"/>
  <p:custDataLst>
    <p:tags r:id="rId14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7" d="100"/>
          <a:sy n="117" d="100"/>
        </p:scale>
        <p:origin x="-72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2018-06-27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2018-06-27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746760" y="3836209"/>
            <a:ext cx="7886700" cy="707499"/>
          </a:xfrm>
        </p:spPr>
        <p:txBody>
          <a:bodyPr>
            <a:noAutofit/>
          </a:bodyPr>
          <a:lstStyle/>
          <a:p>
            <a:r>
              <a:rPr lang="pl-PL" dirty="0"/>
              <a:t>Achille </a:t>
            </a:r>
            <a:r>
              <a:rPr lang="pl-PL" dirty="0" smtClean="0"/>
              <a:t>Lemmi,</a:t>
            </a:r>
            <a:r>
              <a:rPr lang="it-IT" dirty="0" smtClean="0"/>
              <a:t> </a:t>
            </a:r>
            <a:r>
              <a:rPr lang="it-IT" dirty="0" err="1" smtClean="0"/>
              <a:t>ASESD</a:t>
            </a:r>
            <a:r>
              <a:rPr lang="it-IT" dirty="0" smtClean="0"/>
              <a:t>- </a:t>
            </a:r>
            <a:r>
              <a:rPr lang="it-IT" sz="1200" dirty="0" err="1"/>
              <a:t>Tuscan</a:t>
            </a:r>
            <a:r>
              <a:rPr lang="it-IT" sz="1200" dirty="0"/>
              <a:t> </a:t>
            </a:r>
            <a:r>
              <a:rPr lang="it-IT" sz="1200" dirty="0" err="1"/>
              <a:t>Universities</a:t>
            </a:r>
            <a:r>
              <a:rPr lang="it-IT" sz="1200" dirty="0"/>
              <a:t> </a:t>
            </a:r>
            <a:r>
              <a:rPr lang="it-IT" sz="1200" dirty="0" err="1"/>
              <a:t>Research</a:t>
            </a:r>
            <a:r>
              <a:rPr lang="it-IT" sz="1200" dirty="0"/>
              <a:t> Centre ‘Camilo </a:t>
            </a:r>
            <a:r>
              <a:rPr lang="it-IT" sz="1200" dirty="0" err="1"/>
              <a:t>Dagum</a:t>
            </a:r>
            <a:r>
              <a:rPr lang="it-IT" sz="1200" dirty="0" smtClean="0"/>
              <a:t>’</a:t>
            </a:r>
            <a:r>
              <a:rPr lang="pl-PL" dirty="0" smtClean="0"/>
              <a:t>, </a:t>
            </a:r>
            <a:r>
              <a:rPr lang="pl-PL" dirty="0"/>
              <a:t>lemmiachille@virgilio.it</a:t>
            </a:r>
          </a:p>
          <a:p>
            <a:r>
              <a:rPr lang="pl-PL" dirty="0"/>
              <a:t>Donatella Grassi, Italian National Institute of Statistics, donatella.grassi@istat.it</a:t>
            </a:r>
          </a:p>
          <a:p>
            <a:r>
              <a:rPr lang="pl-PL" dirty="0"/>
              <a:t>Alessandra Masi, Italian National Institute of Statistics, alessandra.masi@istat.it</a:t>
            </a:r>
          </a:p>
          <a:p>
            <a:r>
              <a:rPr lang="pl-PL" dirty="0"/>
              <a:t>Nicoletta Pannuzi, Italian National Institute of Statistics, nicoletta.pannuzi@istat.it</a:t>
            </a:r>
          </a:p>
          <a:p>
            <a:r>
              <a:rPr lang="pl-PL" dirty="0"/>
              <a:t>Andrea Regoli, University of Naples Parthenope, andrea.regoli@uniparthenope.it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77092" y="2650883"/>
            <a:ext cx="7886700" cy="1325563"/>
          </a:xfrm>
        </p:spPr>
        <p:txBody>
          <a:bodyPr/>
          <a:lstStyle/>
          <a:p>
            <a:r>
              <a:rPr lang="en-US" dirty="0"/>
              <a:t>Innovation to improve data quality: the case of Italian Household Budget Survey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28/06/2018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Session 30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to improve data quality: the case of Italian Household Budget </a:t>
            </a:r>
            <a:r>
              <a:rPr lang="en-US" dirty="0" smtClean="0"/>
              <a:t>Survey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Nicoletta Pannuzi, </a:t>
            </a:r>
            <a:r>
              <a:rPr lang="it-IT" dirty="0" smtClean="0"/>
              <a:t>ISTAT</a:t>
            </a:r>
            <a:r>
              <a:rPr lang="pl-PL" dirty="0" smtClean="0"/>
              <a:t>, </a:t>
            </a:r>
            <a:r>
              <a:rPr lang="pl-PL" dirty="0"/>
              <a:t>nicoletta.pannuzi@istat.it</a:t>
            </a:r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Thanks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for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attention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Outline</a:t>
            </a:r>
            <a:r>
              <a:rPr lang="it-IT" dirty="0"/>
              <a:t> of the </a:t>
            </a:r>
            <a:r>
              <a:rPr lang="it-IT" dirty="0" err="1"/>
              <a:t>presentation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4839" y="940277"/>
            <a:ext cx="8085286" cy="4597401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After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a system of experimental surveys, in 2013 the Italian HBS was redesigned.</a:t>
            </a:r>
          </a:p>
          <a:p>
            <a:pPr marL="0" indent="0">
              <a:buNone/>
            </a:pPr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Starting from the assessment of the differences in the consumption expenditure estimates between the former and the new survey, we want to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Investigate any bias linked to sampling coverage or selection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Evaluate the impact of the new instruments and techniques introduced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2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6" descr="C:\Users\pannuzi\AppData\Local\Temp\Graph 1.tif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812" y="2113472"/>
            <a:ext cx="3883041" cy="25189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The </a:t>
            </a:r>
            <a:r>
              <a:rPr lang="it-IT" dirty="0" err="1" smtClean="0"/>
              <a:t>estimates</a:t>
            </a:r>
            <a:r>
              <a:rPr lang="pl-PL" dirty="0">
                <a:solidFill>
                  <a:srgbClr val="92D050"/>
                </a:solidFill>
              </a:rPr>
              <a:t/>
            </a:r>
            <a:br>
              <a:rPr lang="pl-PL" dirty="0">
                <a:solidFill>
                  <a:srgbClr val="92D050"/>
                </a:solidFill>
              </a:rPr>
            </a:br>
            <a:endParaRPr lang="pl-PL" dirty="0">
              <a:solidFill>
                <a:srgbClr val="92D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4839" y="874965"/>
            <a:ext cx="8234692" cy="4597401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comparison with the Former </a:t>
            </a:r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</a:rPr>
              <a:t>HBS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</a:rPr>
              <a:t>FHBS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),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the New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</a:rPr>
              <a:t>HBS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</a:rPr>
              <a:t>NHBS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) shows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Higher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average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levels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of expenditure:+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4.7% and +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3.1% equivalent</a:t>
            </a:r>
            <a:endParaRPr lang="en-GB" sz="2400" dirty="0" smtClean="0">
              <a:solidFill>
                <a:srgbClr val="92D050"/>
              </a:solidFill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 lower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coefficient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variation</a:t>
            </a:r>
            <a:r>
              <a:rPr lang="en-GB" sz="2400" dirty="0" smtClean="0">
                <a:solidFill>
                  <a:srgbClr val="92D050"/>
                </a:solidFill>
              </a:rPr>
              <a:t>: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-2% </a:t>
            </a: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26670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and -8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%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respectively</a:t>
            </a: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 distribution which dominates </a:t>
            </a:r>
          </a:p>
          <a:p>
            <a:pPr marL="0" indent="26670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sz="2400" i="1" dirty="0" smtClean="0">
                <a:solidFill>
                  <a:schemeClr val="accent1">
                    <a:lumMod val="75000"/>
                  </a:schemeClr>
                </a:solidFill>
              </a:rPr>
              <a:t>previous one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from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the 7th 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26670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decile onwards,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with main </a:t>
            </a:r>
          </a:p>
          <a:p>
            <a:pPr marL="0" indent="266700">
              <a:spcBef>
                <a:spcPts val="0"/>
              </a:spcBef>
              <a:buNone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differences in the bottom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deciles</a:t>
            </a: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Lower poverty incidences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: from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12.6%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to 10.4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%</a:t>
            </a:r>
            <a:r>
              <a:rPr lang="en-GB" sz="2400" dirty="0"/>
              <a:t>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(16.6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%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to 13% for individuals)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for relative poverty (</a:t>
            </a:r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</a:rPr>
              <a:t>r.p.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) and from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7.9% to 6.3%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(9.9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% to 7.3%)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for absolute poverty (</a:t>
            </a:r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</a:rPr>
              <a:t>a.p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.), both statistically significant</a:t>
            </a:r>
          </a:p>
        </p:txBody>
      </p:sp>
    </p:spTree>
    <p:extLst>
      <p:ext uri="{BB962C8B-B14F-4D97-AF65-F5344CB8AC3E}">
        <p14:creationId xmlns:p14="http://schemas.microsoft.com/office/powerpoint/2010/main" val="162340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</a:t>
            </a:r>
            <a:r>
              <a:rPr lang="en-US" dirty="0" smtClean="0"/>
              <a:t>rate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5" y="940277"/>
            <a:ext cx="8149345" cy="4597401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The final sample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size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of the New </a:t>
            </a:r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</a:rPr>
              <a:t>HBS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is markedly lower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than </a:t>
            </a:r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) the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Former </a:t>
            </a:r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</a:rPr>
              <a:t>HBS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, 58.6%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against 74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%,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is higher than ii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) the majority of EU Countries and iii) the BI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Survey on Household Income and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Wealth: 53.3% in 2014 if the panel component is included, 36% otherwise.</a:t>
            </a:r>
          </a:p>
          <a:p>
            <a:pPr marL="0" indent="0" algn="just">
              <a:spcBef>
                <a:spcPts val="2400"/>
              </a:spcBef>
              <a:buNone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adoption of a computer-assisted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system and a professional interviewer network,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which tends to eliminate interviewer discretion in managing survey time constraints and substitution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rules, seems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to be the main cause of the reduced response rate. 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2400"/>
              </a:spcBef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Were households with different levels of income  likely to be differently represented in the New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HBS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marL="0" indent="0" algn="just">
              <a:spcBef>
                <a:spcPts val="2400"/>
              </a:spcBef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profile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5" y="940277"/>
            <a:ext cx="8149345" cy="4597401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spcBef>
                <a:spcPts val="2400"/>
              </a:spcBef>
              <a:spcAft>
                <a:spcPts val="1200"/>
              </a:spcAft>
              <a:buNone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theoretical sample of the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NHBS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is representative of the reference population, but not the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final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sample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bias in the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NHBS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, at least in terms of income/expenditures levels, is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smaller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than in the </a:t>
            </a:r>
            <a:r>
              <a:rPr lang="en-GB" sz="2400" i="1" dirty="0" err="1" smtClean="0">
                <a:solidFill>
                  <a:schemeClr val="accent1">
                    <a:lumMod val="75000"/>
                  </a:schemeClr>
                </a:solidFill>
              </a:rPr>
              <a:t>FHBS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004888"/>
            <a:ext cx="8593137" cy="275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4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Effect</a:t>
            </a:r>
            <a:r>
              <a:rPr lang="it-IT" dirty="0" smtClean="0"/>
              <a:t> of </a:t>
            </a:r>
            <a:r>
              <a:rPr lang="it-IT" dirty="0" err="1" smtClean="0"/>
              <a:t>innovations</a:t>
            </a:r>
            <a:r>
              <a:rPr lang="it-IT" dirty="0" smtClean="0"/>
              <a:t> ….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5" y="940277"/>
            <a:ext cx="8149345" cy="4597401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The estimations on data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coming from the </a:t>
            </a:r>
            <a:r>
              <a:rPr lang="en-GB" sz="2400" i="1" dirty="0" err="1" smtClean="0">
                <a:solidFill>
                  <a:schemeClr val="bg1">
                    <a:lumMod val="50000"/>
                  </a:schemeClr>
                </a:solidFill>
              </a:rPr>
              <a:t>NHBS</a:t>
            </a:r>
            <a:r>
              <a:rPr lang="en-GB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</a:rPr>
              <a:t>reported to the </a:t>
            </a:r>
            <a:r>
              <a:rPr lang="en-GB" sz="2400" i="1" dirty="0" err="1" smtClean="0">
                <a:solidFill>
                  <a:schemeClr val="bg1">
                    <a:lumMod val="50000"/>
                  </a:schemeClr>
                </a:solidFill>
              </a:rPr>
              <a:t>FHBS</a:t>
            </a:r>
            <a:r>
              <a:rPr lang="en-GB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i="1" dirty="0">
                <a:solidFill>
                  <a:schemeClr val="bg1">
                    <a:lumMod val="50000"/>
                  </a:schemeClr>
                </a:solidFill>
              </a:rPr>
              <a:t>methodology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are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statistically identical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to those on </a:t>
            </a:r>
            <a:r>
              <a:rPr lang="en-GB" sz="2400" i="1" dirty="0" err="1" smtClean="0">
                <a:solidFill>
                  <a:schemeClr val="bg1">
                    <a:lumMod val="50000"/>
                  </a:schemeClr>
                </a:solidFill>
              </a:rPr>
              <a:t>FHBS</a:t>
            </a:r>
            <a:r>
              <a:rPr lang="en-GB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data. </a:t>
            </a: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innovations introduced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seem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to completely justify the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change on indicators, in terms of expenditure levels, inequality index, relative and absolute poverty, but also in terms of relative poverty line (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p.l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.).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2284413"/>
            <a:ext cx="8543925" cy="190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5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74627"/>
            <a:ext cx="7886700" cy="8710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it-IT" dirty="0" smtClean="0"/>
              <a:t>… on </a:t>
            </a:r>
            <a:r>
              <a:rPr lang="it-IT" dirty="0" err="1" smtClean="0"/>
              <a:t>consumption</a:t>
            </a:r>
            <a:r>
              <a:rPr lang="it-IT" dirty="0" smtClean="0"/>
              <a:t> </a:t>
            </a:r>
            <a:r>
              <a:rPr lang="it-IT" dirty="0" err="1" smtClean="0"/>
              <a:t>expenditure</a:t>
            </a:r>
            <a:r>
              <a:rPr lang="it-IT" dirty="0" smtClean="0"/>
              <a:t> ….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5" y="940277"/>
            <a:ext cx="8149345" cy="4917598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Imputing zero expenditures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(by “warming-up” questions)</a:t>
            </a:r>
            <a:r>
              <a:rPr lang="en-GB" sz="2400" dirty="0" smtClean="0"/>
              <a:t>,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splitting and introducing new items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(to reduce memory effect and follow the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</a:rPr>
              <a:t>Coicop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increases consumption expenditure levels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The extension of reference periods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(to better approximate the expenditure behaviour)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and the new weighting system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(to better represent different subpopulations expenditure)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reduces consumption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expenditure levels</a:t>
            </a:r>
            <a:r>
              <a:rPr lang="en-GB" sz="2400" dirty="0" smtClean="0"/>
              <a:t>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(better representation of foreign, low paid workers, rural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</a:rPr>
              <a:t>hh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42"/>
          <a:stretch/>
        </p:blipFill>
        <p:spPr bwMode="auto">
          <a:xfrm>
            <a:off x="1033463" y="4400550"/>
            <a:ext cx="6891337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7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…. </a:t>
            </a:r>
            <a:r>
              <a:rPr lang="it-IT" dirty="0" err="1"/>
              <a:t>i</a:t>
            </a:r>
            <a:r>
              <a:rPr lang="it-IT" dirty="0" err="1" smtClean="0"/>
              <a:t>nequality</a:t>
            </a:r>
            <a:r>
              <a:rPr lang="it-IT" dirty="0" smtClean="0"/>
              <a:t> and </a:t>
            </a:r>
            <a:r>
              <a:rPr lang="it-IT" dirty="0" err="1" smtClean="0"/>
              <a:t>poverty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5" y="940277"/>
            <a:ext cx="8149345" cy="4597401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New and split items increase inequality and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r.p.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(and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p.l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.)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but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decrease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a.p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.: some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</a:rPr>
              <a:t>hh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 remember expenditures not considered or forgotten in FHBS and overpass the unchanged absolute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</a:rPr>
              <a:t>p.l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..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The new weighting system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better representing subgroups of population,</a:t>
            </a:r>
            <a:r>
              <a:rPr lang="en-GB" sz="2400" dirty="0" smtClean="0"/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reduces inequality,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r.p.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(and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p.l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.) but increases the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a.p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.: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</a:rPr>
              <a:t>hh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 with lower levels of expenditure are more heavily weighted.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The reference periods extension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reduces inequality and poverty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: it induces lower values for highest deciles and higher values for the lowest.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4962525"/>
            <a:ext cx="85439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03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Discussion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940277"/>
            <a:ext cx="7904690" cy="4597401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GB" sz="1000" dirty="0" smtClean="0"/>
          </a:p>
          <a:p>
            <a:pPr marL="0" indent="0" algn="just">
              <a:spcBef>
                <a:spcPts val="1200"/>
              </a:spcBef>
              <a:buNone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All these issues are very technical and specific but they clearly show how methodology, techniques, tools, definitions to collect data, and their adjustment over time,</a:t>
            </a:r>
            <a:r>
              <a:rPr lang="en-GB" sz="2400" dirty="0"/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strongly influence data quality and estimates reliability.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Knowing, for example, that the number of people living in absolute poverty is 6 million (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</a:rPr>
              <a:t>FHBS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) rather than 4.4 million (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</a:rPr>
              <a:t>NHBS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) determines not marginal differences for monetary transfer policies.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Moreover, it cannot be neglected that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this difference is completely due to the sample survey changes following European recommendations and consumption evolution.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2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1418</TotalTime>
  <Words>762</Words>
  <Application>Microsoft Office PowerPoint</Application>
  <PresentationFormat>Presentazione su schermo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Motyw pakietu Office</vt:lpstr>
      <vt:lpstr>Innovation to improve data quality: the case of Italian Household Budget Survey</vt:lpstr>
      <vt:lpstr>Outline of the presentation </vt:lpstr>
      <vt:lpstr>The estimates </vt:lpstr>
      <vt:lpstr>Response rate </vt:lpstr>
      <vt:lpstr>Error profile </vt:lpstr>
      <vt:lpstr>Effect of innovations …. </vt:lpstr>
      <vt:lpstr>… on consumption expenditure ….</vt:lpstr>
      <vt:lpstr>…. inequality and poverty </vt:lpstr>
      <vt:lpstr>Discussion </vt:lpstr>
      <vt:lpstr>Innovation to improve data quality: the case of Italian Household Budget 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utente</cp:lastModifiedBy>
  <cp:revision>91</cp:revision>
  <dcterms:created xsi:type="dcterms:W3CDTF">2018-02-27T07:40:59Z</dcterms:created>
  <dcterms:modified xsi:type="dcterms:W3CDTF">2018-06-27T17:50:47Z</dcterms:modified>
</cp:coreProperties>
</file>