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1291" y="62"/>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87B4F4-062F-4544-A097-176A749630B4}" type="datetimeFigureOut">
              <a:rPr lang="pl-PL" smtClean="0"/>
              <a:t>20.05.2018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C0071-2EF9-4BF6-A344-1E56AD66A3E8}" type="slidenum">
              <a:rPr lang="pl-PL" smtClean="0"/>
              <a:t>‹#›</a:t>
            </a:fld>
            <a:endParaRPr lang="pl-PL"/>
          </a:p>
        </p:txBody>
      </p:sp>
    </p:spTree>
    <p:extLst>
      <p:ext uri="{BB962C8B-B14F-4D97-AF65-F5344CB8AC3E}">
        <p14:creationId xmlns:p14="http://schemas.microsoft.com/office/powerpoint/2010/main" val="73532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A2DB5-776D-4695-BEAB-6FC29B98A4D8}" type="datetimeFigureOut">
              <a:rPr lang="pl-PL" smtClean="0"/>
              <a:t>20.05.2018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750A6-06B1-4346-A60C-D77334274F45}" type="slidenum">
              <a:rPr lang="pl-PL" smtClean="0"/>
              <a:t>‹#›</a:t>
            </a:fld>
            <a:endParaRPr lang="pl-PL"/>
          </a:p>
        </p:txBody>
      </p:sp>
    </p:spTree>
    <p:extLst>
      <p:ext uri="{BB962C8B-B14F-4D97-AF65-F5344CB8AC3E}">
        <p14:creationId xmlns:p14="http://schemas.microsoft.com/office/powerpoint/2010/main" val="191196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0" y="4550312"/>
            <a:ext cx="78867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John </a:t>
            </a:r>
            <a:r>
              <a:rPr lang="pl-PL" dirty="0" err="1" smtClean="0"/>
              <a:t>Doe</a:t>
            </a:r>
            <a:r>
              <a:rPr lang="pl-PL" dirty="0" smtClean="0"/>
              <a:t>, </a:t>
            </a:r>
            <a:r>
              <a:rPr lang="pl-PL" dirty="0" err="1" smtClean="0"/>
              <a:t>affiliation</a:t>
            </a:r>
            <a:r>
              <a:rPr lang="pl-PL" dirty="0" smtClean="0"/>
              <a:t>, email </a:t>
            </a:r>
            <a:r>
              <a:rPr lang="pl-PL" dirty="0" err="1" smtClean="0"/>
              <a:t>adress</a:t>
            </a:r>
            <a:endParaRPr lang="pl-PL" dirty="0" smtClean="0"/>
          </a:p>
          <a:p>
            <a:r>
              <a:rPr lang="pl-PL" dirty="0" err="1" smtClean="0"/>
              <a:t>Jane</a:t>
            </a:r>
            <a:r>
              <a:rPr lang="pl-PL" dirty="0" smtClean="0"/>
              <a:t> </a:t>
            </a:r>
            <a:r>
              <a:rPr lang="pl-PL" dirty="0" err="1" smtClean="0"/>
              <a:t>Doe</a:t>
            </a:r>
            <a:r>
              <a:rPr lang="pl-PL" dirty="0" smtClean="0"/>
              <a:t>, </a:t>
            </a:r>
            <a:r>
              <a:rPr lang="pl-PL" dirty="0" err="1" smtClean="0"/>
              <a:t>affiliation</a:t>
            </a:r>
            <a:r>
              <a:rPr lang="pl-PL" dirty="0" smtClean="0"/>
              <a:t>, email </a:t>
            </a:r>
            <a:r>
              <a:rPr lang="pl-PL" dirty="0" err="1" smtClean="0"/>
              <a:t>adress</a:t>
            </a:r>
            <a:endParaRPr lang="en-US" dirty="0"/>
          </a:p>
        </p:txBody>
      </p:sp>
      <p:sp>
        <p:nvSpPr>
          <p:cNvPr id="11" name="Tytuł 10"/>
          <p:cNvSpPr>
            <a:spLocks noGrp="1"/>
          </p:cNvSpPr>
          <p:nvPr>
            <p:ph type="title" hasCustomPrompt="1"/>
          </p:nvPr>
        </p:nvSpPr>
        <p:spPr>
          <a:xfrm>
            <a:off x="685800" y="2659592"/>
            <a:ext cx="78867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smtClean="0"/>
              <a:t>Title</a:t>
            </a:r>
            <a:r>
              <a:rPr lang="pl-PL" dirty="0" smtClean="0"/>
              <a:t> of </a:t>
            </a:r>
            <a:r>
              <a:rPr lang="pl-PL" dirty="0" err="1" smtClean="0"/>
              <a:t>presentation</a:t>
            </a:r>
            <a:endParaRPr lang="pl-PL" dirty="0"/>
          </a:p>
        </p:txBody>
      </p:sp>
      <p:sp>
        <p:nvSpPr>
          <p:cNvPr id="25" name="Symbol zastępczy tekstu 24"/>
          <p:cNvSpPr>
            <a:spLocks noGrp="1"/>
          </p:cNvSpPr>
          <p:nvPr>
            <p:ph type="body" sz="quarter" idx="10" hasCustomPrompt="1"/>
          </p:nvPr>
        </p:nvSpPr>
        <p:spPr>
          <a:xfrm>
            <a:off x="685800" y="5560483"/>
            <a:ext cx="1913467"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smtClean="0"/>
              <a:t>Date</a:t>
            </a:r>
            <a:endParaRPr lang="pl-PL" dirty="0"/>
          </a:p>
        </p:txBody>
      </p:sp>
      <p:sp>
        <p:nvSpPr>
          <p:cNvPr id="27" name="Symbol zastępczy tekstu 26"/>
          <p:cNvSpPr>
            <a:spLocks noGrp="1"/>
          </p:cNvSpPr>
          <p:nvPr>
            <p:ph type="body" sz="quarter" idx="11" hasCustomPrompt="1"/>
          </p:nvPr>
        </p:nvSpPr>
        <p:spPr>
          <a:xfrm>
            <a:off x="6392334" y="5560483"/>
            <a:ext cx="2180166"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smtClean="0"/>
              <a:t>Number</a:t>
            </a:r>
            <a:r>
              <a:rPr lang="pl-PL" dirty="0" smtClean="0"/>
              <a:t> of </a:t>
            </a:r>
            <a:r>
              <a:rPr lang="pl-PL" dirty="0" err="1" smtClean="0"/>
              <a:t>session</a:t>
            </a:r>
            <a:endParaRPr lang="pl-PL" dirty="0"/>
          </a:p>
        </p:txBody>
      </p:sp>
    </p:spTree>
    <p:extLst>
      <p:ext uri="{BB962C8B-B14F-4D97-AF65-F5344CB8AC3E}">
        <p14:creationId xmlns:p14="http://schemas.microsoft.com/office/powerpoint/2010/main" val="41070787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33604561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42523713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smtClean="0"/>
              <a:t>Slide</a:t>
            </a:r>
            <a:r>
              <a:rPr lang="pl-PL" dirty="0" smtClean="0"/>
              <a:t> </a:t>
            </a:r>
            <a:r>
              <a:rPr lang="pl-PL" dirty="0" err="1" smtClean="0"/>
              <a:t>title</a:t>
            </a:r>
            <a:endParaRPr lang="en-US" dirty="0"/>
          </a:p>
        </p:txBody>
      </p:sp>
      <p:sp>
        <p:nvSpPr>
          <p:cNvPr id="3" name="Content Placeholder 2"/>
          <p:cNvSpPr>
            <a:spLocks noGrp="1"/>
          </p:cNvSpPr>
          <p:nvPr>
            <p:ph idx="1" hasCustomPrompt="1"/>
          </p:nvPr>
        </p:nvSpPr>
        <p:spPr>
          <a:xfrm>
            <a:off x="628650" y="1515533"/>
            <a:ext cx="7886700" cy="4542892"/>
          </a:xfr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smtClean="0"/>
              <a:t>Contents</a:t>
            </a:r>
            <a:r>
              <a:rPr lang="pl-PL" dirty="0" smtClean="0"/>
              <a:t> </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US" dirty="0"/>
          </a:p>
        </p:txBody>
      </p:sp>
    </p:spTree>
    <p:extLst>
      <p:ext uri="{BB962C8B-B14F-4D97-AF65-F5344CB8AC3E}">
        <p14:creationId xmlns:p14="http://schemas.microsoft.com/office/powerpoint/2010/main" val="3794139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smtClean="0"/>
              <a:t>Kliknij, aby edytować style wzorca tekstu</a:t>
            </a:r>
          </a:p>
        </p:txBody>
      </p:sp>
    </p:spTree>
    <p:extLst>
      <p:ext uri="{BB962C8B-B14F-4D97-AF65-F5344CB8AC3E}">
        <p14:creationId xmlns:p14="http://schemas.microsoft.com/office/powerpoint/2010/main" val="731743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14235301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extLst>
      <p:ext uri="{BB962C8B-B14F-4D97-AF65-F5344CB8AC3E}">
        <p14:creationId xmlns:p14="http://schemas.microsoft.com/office/powerpoint/2010/main" val="9109504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685800" y="559853"/>
            <a:ext cx="78867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smtClean="0"/>
              <a:t>Title</a:t>
            </a:r>
            <a:r>
              <a:rPr lang="pl-PL" dirty="0" smtClean="0"/>
              <a:t> of </a:t>
            </a:r>
            <a:r>
              <a:rPr lang="pl-PL" dirty="0" err="1" smtClean="0"/>
              <a:t>presentation</a:t>
            </a:r>
            <a:endParaRPr lang="pl-PL" dirty="0"/>
          </a:p>
        </p:txBody>
      </p:sp>
      <p:sp>
        <p:nvSpPr>
          <p:cNvPr id="7" name="Subtitle 2"/>
          <p:cNvSpPr>
            <a:spLocks noGrp="1"/>
          </p:cNvSpPr>
          <p:nvPr>
            <p:ph type="subTitle" idx="1" hasCustomPrompt="1"/>
          </p:nvPr>
        </p:nvSpPr>
        <p:spPr>
          <a:xfrm>
            <a:off x="685800" y="4516441"/>
            <a:ext cx="78867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John </a:t>
            </a:r>
            <a:r>
              <a:rPr lang="pl-PL" dirty="0" err="1" smtClean="0"/>
              <a:t>Doe</a:t>
            </a:r>
            <a:r>
              <a:rPr lang="pl-PL" dirty="0" smtClean="0"/>
              <a:t>, </a:t>
            </a:r>
            <a:r>
              <a:rPr lang="pl-PL" dirty="0" err="1" smtClean="0"/>
              <a:t>affiliation</a:t>
            </a:r>
            <a:r>
              <a:rPr lang="pl-PL" dirty="0" smtClean="0"/>
              <a:t>, email </a:t>
            </a:r>
            <a:r>
              <a:rPr lang="pl-PL" dirty="0" err="1" smtClean="0"/>
              <a:t>adress</a:t>
            </a:r>
            <a:endParaRPr lang="pl-PL" dirty="0" smtClean="0"/>
          </a:p>
          <a:p>
            <a:r>
              <a:rPr lang="pl-PL" dirty="0" err="1" smtClean="0"/>
              <a:t>Jane</a:t>
            </a:r>
            <a:r>
              <a:rPr lang="pl-PL" dirty="0" smtClean="0"/>
              <a:t> </a:t>
            </a:r>
            <a:r>
              <a:rPr lang="pl-PL" dirty="0" err="1" smtClean="0"/>
              <a:t>Doe</a:t>
            </a:r>
            <a:r>
              <a:rPr lang="pl-PL" dirty="0" smtClean="0"/>
              <a:t>, </a:t>
            </a:r>
            <a:r>
              <a:rPr lang="pl-PL" dirty="0" err="1" smtClean="0"/>
              <a:t>affiliation</a:t>
            </a:r>
            <a:r>
              <a:rPr lang="pl-PL" dirty="0" smtClean="0"/>
              <a:t>, email </a:t>
            </a:r>
            <a:r>
              <a:rPr lang="pl-PL" dirty="0" err="1" smtClean="0"/>
              <a:t>adress</a:t>
            </a:r>
            <a:endParaRPr lang="en-US" dirty="0"/>
          </a:p>
        </p:txBody>
      </p:sp>
      <p:sp>
        <p:nvSpPr>
          <p:cNvPr id="11" name="Symbol zastępczy tekstu 24"/>
          <p:cNvSpPr>
            <a:spLocks noGrp="1"/>
          </p:cNvSpPr>
          <p:nvPr>
            <p:ph type="body" sz="quarter" idx="10" hasCustomPrompt="1"/>
          </p:nvPr>
        </p:nvSpPr>
        <p:spPr>
          <a:xfrm>
            <a:off x="685800" y="2622545"/>
            <a:ext cx="78867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smtClean="0"/>
              <a:t>Thanks</a:t>
            </a:r>
            <a:endParaRPr lang="pl-PL" dirty="0"/>
          </a:p>
        </p:txBody>
      </p:sp>
    </p:spTree>
    <p:extLst>
      <p:ext uri="{BB962C8B-B14F-4D97-AF65-F5344CB8AC3E}">
        <p14:creationId xmlns:p14="http://schemas.microsoft.com/office/powerpoint/2010/main" val="3166165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9047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smtClean="0"/>
              <a:t>Kliknij, aby edytować styl</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Tree>
    <p:extLst>
      <p:ext uri="{BB962C8B-B14F-4D97-AF65-F5344CB8AC3E}">
        <p14:creationId xmlns:p14="http://schemas.microsoft.com/office/powerpoint/2010/main" val="4234828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buNone/>
              <a:defRPr sz="2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smtClean="0"/>
              <a:t>Kliknij, aby edytować style wzorca tekstu</a:t>
            </a:r>
          </a:p>
        </p:txBody>
      </p:sp>
    </p:spTree>
    <p:extLst>
      <p:ext uri="{BB962C8B-B14F-4D97-AF65-F5344CB8AC3E}">
        <p14:creationId xmlns:p14="http://schemas.microsoft.com/office/powerpoint/2010/main" val="4060618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7D7F-A023-424B-974B-F4C0B6097A2F}" type="datetimeFigureOut">
              <a:rPr lang="pl-PL" smtClean="0"/>
              <a:t>20.05.2018</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DB976-3ADC-43D2-8EDD-B92081B1DE66}" type="slidenum">
              <a:rPr lang="pl-PL" smtClean="0"/>
              <a:t>‹#›</a:t>
            </a:fld>
            <a:endParaRPr lang="pl-PL"/>
          </a:p>
        </p:txBody>
      </p:sp>
    </p:spTree>
    <p:extLst>
      <p:ext uri="{BB962C8B-B14F-4D97-AF65-F5344CB8AC3E}">
        <p14:creationId xmlns:p14="http://schemas.microsoft.com/office/powerpoint/2010/main" val="10565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p:txBody>
          <a:bodyPr/>
          <a:lstStyle/>
          <a:p>
            <a:r>
              <a:rPr lang="pl-PL" dirty="0" smtClean="0"/>
              <a:t>Marek Rojíček, Czech Statistical Office, marek.rojicek@czso.cz</a:t>
            </a:r>
            <a:endParaRPr lang="pl-PL" dirty="0"/>
          </a:p>
        </p:txBody>
      </p:sp>
      <p:sp>
        <p:nvSpPr>
          <p:cNvPr id="4" name="Tytuł 3"/>
          <p:cNvSpPr>
            <a:spLocks noGrp="1"/>
          </p:cNvSpPr>
          <p:nvPr>
            <p:ph type="title"/>
          </p:nvPr>
        </p:nvSpPr>
        <p:spPr/>
        <p:txBody>
          <a:bodyPr/>
          <a:lstStyle/>
          <a:p>
            <a:r>
              <a:rPr lang="pl-PL" dirty="0" smtClean="0"/>
              <a:t>Redesign of Statistical Information System: Czech experience</a:t>
            </a:r>
            <a:endParaRPr lang="pl-PL" dirty="0"/>
          </a:p>
        </p:txBody>
      </p:sp>
      <p:sp>
        <p:nvSpPr>
          <p:cNvPr id="6" name="Symbol zastępczy tekstu 5"/>
          <p:cNvSpPr>
            <a:spLocks noGrp="1"/>
          </p:cNvSpPr>
          <p:nvPr>
            <p:ph type="body" sz="quarter" idx="10"/>
          </p:nvPr>
        </p:nvSpPr>
        <p:spPr/>
        <p:txBody>
          <a:bodyPr/>
          <a:lstStyle/>
          <a:p>
            <a:r>
              <a:rPr lang="pl-PL" dirty="0" smtClean="0"/>
              <a:t>28 </a:t>
            </a:r>
            <a:r>
              <a:rPr lang="pl-PL" dirty="0" smtClean="0"/>
              <a:t>June 2018</a:t>
            </a:r>
            <a:endParaRPr lang="pl-PL" dirty="0"/>
          </a:p>
        </p:txBody>
      </p:sp>
      <p:sp>
        <p:nvSpPr>
          <p:cNvPr id="7" name="Symbol zastępczy tekstu 6"/>
          <p:cNvSpPr>
            <a:spLocks noGrp="1"/>
          </p:cNvSpPr>
          <p:nvPr>
            <p:ph type="body" sz="quarter" idx="11"/>
          </p:nvPr>
        </p:nvSpPr>
        <p:spPr/>
        <p:txBody>
          <a:bodyPr/>
          <a:lstStyle/>
          <a:p>
            <a:r>
              <a:rPr lang="pl-PL" dirty="0" smtClean="0"/>
              <a:t>Session 30</a:t>
            </a:r>
            <a:endParaRPr lang="pl-PL" dirty="0"/>
          </a:p>
        </p:txBody>
      </p:sp>
    </p:spTree>
    <p:extLst>
      <p:ext uri="{BB962C8B-B14F-4D97-AF65-F5344CB8AC3E}">
        <p14:creationId xmlns:p14="http://schemas.microsoft.com/office/powerpoint/2010/main" val="250254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Global Architecture of SIS</a:t>
            </a: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r>
              <a:rPr lang="en-GB" dirty="0"/>
              <a:t>The whole global architecture had several aspects (parts) </a:t>
            </a:r>
            <a:endParaRPr lang="cs-CZ" dirty="0"/>
          </a:p>
          <a:p>
            <a:pPr lvl="1"/>
            <a:r>
              <a:rPr lang="en-GB" dirty="0" smtClean="0"/>
              <a:t>content </a:t>
            </a:r>
            <a:r>
              <a:rPr lang="en-GB" dirty="0"/>
              <a:t>(what data are collected and from whom</a:t>
            </a:r>
            <a:r>
              <a:rPr lang="en-GB" dirty="0" smtClean="0"/>
              <a:t>)</a:t>
            </a:r>
            <a:r>
              <a:rPr lang="cs-CZ" dirty="0" smtClean="0"/>
              <a:t>;	</a:t>
            </a:r>
          </a:p>
          <a:p>
            <a:pPr lvl="1"/>
            <a:r>
              <a:rPr lang="en-GB" dirty="0" smtClean="0"/>
              <a:t>processes </a:t>
            </a:r>
            <a:r>
              <a:rPr lang="en-GB" dirty="0"/>
              <a:t>(how the data are collected, processed and disseminated</a:t>
            </a:r>
            <a:r>
              <a:rPr lang="en-GB" dirty="0" smtClean="0"/>
              <a:t>)</a:t>
            </a:r>
            <a:r>
              <a:rPr lang="cs-CZ" dirty="0"/>
              <a:t>;</a:t>
            </a:r>
            <a:r>
              <a:rPr lang="en-GB" dirty="0" smtClean="0"/>
              <a:t> </a:t>
            </a:r>
            <a:endParaRPr lang="cs-CZ" dirty="0" smtClean="0"/>
          </a:p>
          <a:p>
            <a:pPr lvl="1"/>
            <a:r>
              <a:rPr lang="en-GB" dirty="0" smtClean="0"/>
              <a:t>modernization </a:t>
            </a:r>
            <a:r>
              <a:rPr lang="en-GB" dirty="0"/>
              <a:t>of IT </a:t>
            </a:r>
            <a:r>
              <a:rPr lang="en-GB" dirty="0" smtClean="0"/>
              <a:t>infrastructure</a:t>
            </a:r>
            <a:r>
              <a:rPr lang="cs-CZ" dirty="0" smtClean="0"/>
              <a:t>.</a:t>
            </a:r>
            <a:r>
              <a:rPr lang="en-GB" dirty="0" smtClean="0"/>
              <a:t>, </a:t>
            </a:r>
            <a:endParaRPr lang="cs-CZ" dirty="0" smtClean="0"/>
          </a:p>
          <a:p>
            <a:pPr lvl="1"/>
            <a:endParaRPr lang="cs-CZ" dirty="0"/>
          </a:p>
          <a:p>
            <a:r>
              <a:rPr lang="cs-CZ" dirty="0" smtClean="0"/>
              <a:t>Project has</a:t>
            </a:r>
            <a:r>
              <a:rPr lang="en-GB" dirty="0" smtClean="0"/>
              <a:t> </a:t>
            </a:r>
            <a:r>
              <a:rPr lang="en-GB" dirty="0"/>
              <a:t>been realized in different </a:t>
            </a:r>
            <a:r>
              <a:rPr lang="en-GB" dirty="0" smtClean="0"/>
              <a:t>stages</a:t>
            </a:r>
            <a:r>
              <a:rPr lang="cs-CZ" dirty="0" smtClean="0"/>
              <a:t>:</a:t>
            </a:r>
          </a:p>
          <a:p>
            <a:pPr lvl="1"/>
            <a:r>
              <a:rPr lang="en-US" altLang="cs-CZ" dirty="0">
                <a:latin typeface="Arial" charset="0"/>
                <a:cs typeface="Arial" charset="0"/>
              </a:rPr>
              <a:t>1st phase (2005 – 2006): creation of the basic part of Statistical Metadata System (SMS) – statistical classifications and </a:t>
            </a:r>
            <a:r>
              <a:rPr lang="en-US" altLang="cs-CZ" dirty="0" smtClean="0">
                <a:latin typeface="Arial" charset="0"/>
                <a:cs typeface="Arial" charset="0"/>
              </a:rPr>
              <a:t>indicators</a:t>
            </a:r>
            <a:r>
              <a:rPr lang="cs-CZ" altLang="cs-CZ" dirty="0" smtClean="0">
                <a:latin typeface="Arial" charset="0"/>
                <a:cs typeface="Arial" charset="0"/>
              </a:rPr>
              <a:t>;</a:t>
            </a:r>
            <a:endParaRPr lang="en-US" altLang="cs-CZ" dirty="0">
              <a:latin typeface="Arial" charset="0"/>
              <a:cs typeface="Arial" charset="0"/>
            </a:endParaRPr>
          </a:p>
          <a:p>
            <a:pPr lvl="1"/>
            <a:r>
              <a:rPr lang="en-US" altLang="cs-CZ" dirty="0">
                <a:latin typeface="Arial" charset="0"/>
                <a:cs typeface="Arial" charset="0"/>
              </a:rPr>
              <a:t>2nd phase (2007 – 2009): implementation of the system of statistical tasks (surveys) into SMS, building of data warehouse, new content conception of </a:t>
            </a:r>
            <a:r>
              <a:rPr lang="en-US" altLang="cs-CZ" dirty="0" smtClean="0">
                <a:latin typeface="Arial" charset="0"/>
                <a:cs typeface="Arial" charset="0"/>
              </a:rPr>
              <a:t>SIS</a:t>
            </a:r>
            <a:r>
              <a:rPr lang="cs-CZ" altLang="cs-CZ" dirty="0" smtClean="0">
                <a:latin typeface="Arial" charset="0"/>
                <a:cs typeface="Arial" charset="0"/>
              </a:rPr>
              <a:t>;</a:t>
            </a:r>
            <a:endParaRPr lang="en-US" altLang="cs-CZ" dirty="0">
              <a:latin typeface="Arial" charset="0"/>
              <a:cs typeface="Arial" charset="0"/>
            </a:endParaRPr>
          </a:p>
          <a:p>
            <a:pPr lvl="1"/>
            <a:r>
              <a:rPr lang="en-US" altLang="cs-CZ" dirty="0">
                <a:latin typeface="Arial" charset="0"/>
                <a:cs typeface="Arial" charset="0"/>
              </a:rPr>
              <a:t>3rd phase (2011 – 2014): modernization of the software tools for collection, processing and dissemination of statistical indicators and IT </a:t>
            </a:r>
            <a:r>
              <a:rPr lang="en-US" altLang="cs-CZ" dirty="0" smtClean="0">
                <a:latin typeface="Arial" charset="0"/>
                <a:cs typeface="Arial" charset="0"/>
              </a:rPr>
              <a:t>infrastructure</a:t>
            </a:r>
            <a:r>
              <a:rPr lang="cs-CZ" altLang="cs-CZ" dirty="0" smtClean="0">
                <a:latin typeface="Arial" charset="0"/>
                <a:cs typeface="Arial" charset="0"/>
              </a:rPr>
              <a:t>.</a:t>
            </a:r>
            <a:r>
              <a:rPr lang="en-GB" dirty="0" smtClean="0"/>
              <a:t> </a:t>
            </a:r>
            <a:endParaRPr lang="pl-PL" sz="2400" dirty="0"/>
          </a:p>
        </p:txBody>
      </p:sp>
    </p:spTree>
    <p:extLst>
      <p:ext uri="{BB962C8B-B14F-4D97-AF65-F5344CB8AC3E}">
        <p14:creationId xmlns:p14="http://schemas.microsoft.com/office/powerpoint/2010/main" val="53959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3929" y="277040"/>
            <a:ext cx="7886700" cy="871006"/>
          </a:xfrm>
        </p:spPr>
        <p:txBody>
          <a:bodyPr/>
          <a:lstStyle/>
          <a:p>
            <a:pPr algn="ctr"/>
            <a:r>
              <a:rPr lang="pl-PL" dirty="0" smtClean="0"/>
              <a:t>Global Architecture of SIS</a:t>
            </a:r>
            <a:endParaRPr lang="pl-PL" dirty="0"/>
          </a:p>
        </p:txBody>
      </p:sp>
      <p:grpSp>
        <p:nvGrpSpPr>
          <p:cNvPr id="5" name="Group 3"/>
          <p:cNvGrpSpPr>
            <a:grpSpLocks/>
          </p:cNvGrpSpPr>
          <p:nvPr/>
        </p:nvGrpSpPr>
        <p:grpSpPr bwMode="auto">
          <a:xfrm>
            <a:off x="217714" y="1081682"/>
            <a:ext cx="8813075" cy="5449748"/>
            <a:chOff x="1015" y="2146"/>
            <a:chExt cx="15167" cy="9360"/>
          </a:xfrm>
        </p:grpSpPr>
        <p:sp>
          <p:nvSpPr>
            <p:cNvPr id="6" name="Oval 4"/>
            <p:cNvSpPr>
              <a:spLocks noChangeArrowheads="1"/>
            </p:cNvSpPr>
            <p:nvPr/>
          </p:nvSpPr>
          <p:spPr bwMode="auto">
            <a:xfrm>
              <a:off x="1062" y="2506"/>
              <a:ext cx="15120" cy="8452"/>
            </a:xfrm>
            <a:prstGeom prst="ellipse">
              <a:avLst/>
            </a:prstGeom>
            <a:noFill/>
            <a:ln w="9525">
              <a:solidFill>
                <a:srgbClr val="000000"/>
              </a:solidFill>
              <a:round/>
              <a:headEnd/>
              <a:tailEnd/>
            </a:ln>
          </p:spPr>
          <p:txBody>
            <a:bodyPr/>
            <a:lstStyle/>
            <a:p>
              <a:pPr algn="ctr">
                <a:buClr>
                  <a:srgbClr val="002A54"/>
                </a:buClr>
                <a:buFont typeface="Wingdings" pitchFamily="2" charset="2"/>
                <a:buNone/>
              </a:pPr>
              <a:endParaRPr lang="cs-CZ" sz="3400" dirty="0">
                <a:solidFill>
                  <a:srgbClr val="333333"/>
                </a:solidFill>
                <a:latin typeface="Arial" charset="0"/>
              </a:endParaRPr>
            </a:p>
          </p:txBody>
        </p:sp>
        <p:sp>
          <p:nvSpPr>
            <p:cNvPr id="7" name="Rectangle 5"/>
            <p:cNvSpPr>
              <a:spLocks noChangeArrowheads="1"/>
            </p:cNvSpPr>
            <p:nvPr/>
          </p:nvSpPr>
          <p:spPr bwMode="auto">
            <a:xfrm>
              <a:off x="4615" y="3218"/>
              <a:ext cx="7380" cy="6660"/>
            </a:xfrm>
            <a:prstGeom prst="rect">
              <a:avLst/>
            </a:prstGeom>
            <a:solidFill>
              <a:srgbClr val="FFCC00">
                <a:alpha val="50195"/>
              </a:srgbClr>
            </a:solidFill>
            <a:ln w="9525">
              <a:solidFill>
                <a:srgbClr val="FF0000"/>
              </a:solidFill>
              <a:miter lim="800000"/>
              <a:headEnd/>
              <a:tailEnd/>
            </a:ln>
          </p:spPr>
          <p:txBody>
            <a:bodyPr tIns="0" bIns="0"/>
            <a:lstStyle/>
            <a:p>
              <a:pPr algn="ctr">
                <a:buClr>
                  <a:srgbClr val="002A54"/>
                </a:buClr>
                <a:buFont typeface="Wingdings" pitchFamily="2" charset="2"/>
                <a:buNone/>
              </a:pPr>
              <a:r>
                <a:rPr lang="cs-CZ" sz="1400" b="1" dirty="0">
                  <a:solidFill>
                    <a:srgbClr val="FF0000"/>
                  </a:solidFill>
                </a:rPr>
                <a:t>VIII. S M  S</a:t>
              </a:r>
              <a:endParaRPr lang="cs-CZ" sz="3400" dirty="0">
                <a:solidFill>
                  <a:srgbClr val="333333"/>
                </a:solidFill>
                <a:latin typeface="Arial" charset="0"/>
              </a:endParaRPr>
            </a:p>
          </p:txBody>
        </p:sp>
        <p:sp>
          <p:nvSpPr>
            <p:cNvPr id="8" name="Rectangle 6"/>
            <p:cNvSpPr>
              <a:spLocks noChangeArrowheads="1"/>
            </p:cNvSpPr>
            <p:nvPr/>
          </p:nvSpPr>
          <p:spPr bwMode="auto">
            <a:xfrm>
              <a:off x="9355" y="3193"/>
              <a:ext cx="4258" cy="722"/>
            </a:xfrm>
            <a:prstGeom prst="rect">
              <a:avLst/>
            </a:prstGeom>
            <a:solidFill>
              <a:srgbClr val="FFFFFF"/>
            </a:solidFill>
            <a:ln w="9525">
              <a:solidFill>
                <a:srgbClr val="000000"/>
              </a:solidFill>
              <a:miter lim="800000"/>
              <a:headEnd/>
              <a:tailEnd/>
            </a:ln>
          </p:spPr>
          <p:txBody>
            <a:bodyPr anchor="ctr"/>
            <a:lstStyle/>
            <a:p>
              <a:pPr algn="ctr">
                <a:buClr>
                  <a:srgbClr val="002A54"/>
                </a:buClr>
                <a:buFont typeface="Wingdings" pitchFamily="2" charset="2"/>
                <a:buNone/>
              </a:pPr>
              <a:r>
                <a:rPr lang="cs-CZ" sz="1400" dirty="0" smtClean="0">
                  <a:solidFill>
                    <a:srgbClr val="333399"/>
                  </a:solidFill>
                  <a:latin typeface="Arial" charset="0"/>
                </a:rPr>
                <a:t>SIS </a:t>
              </a:r>
              <a:r>
                <a:rPr lang="cs-CZ" sz="1400" dirty="0" err="1" smtClean="0">
                  <a:solidFill>
                    <a:srgbClr val="333399"/>
                  </a:solidFill>
                  <a:latin typeface="Arial" charset="0"/>
                </a:rPr>
                <a:t>Standards</a:t>
              </a:r>
              <a:r>
                <a:rPr lang="cs-CZ" sz="1400" dirty="0" smtClean="0">
                  <a:solidFill>
                    <a:srgbClr val="333399"/>
                  </a:solidFill>
                  <a:latin typeface="Arial" charset="0"/>
                </a:rPr>
                <a:t> </a:t>
              </a:r>
              <a:endParaRPr lang="cs-CZ" sz="3000" dirty="0">
                <a:solidFill>
                  <a:srgbClr val="333333"/>
                </a:solidFill>
                <a:latin typeface="Arial" charset="0"/>
              </a:endParaRPr>
            </a:p>
          </p:txBody>
        </p:sp>
        <p:sp>
          <p:nvSpPr>
            <p:cNvPr id="9" name="Rectangle 7"/>
            <p:cNvSpPr>
              <a:spLocks noChangeArrowheads="1"/>
            </p:cNvSpPr>
            <p:nvPr/>
          </p:nvSpPr>
          <p:spPr bwMode="auto">
            <a:xfrm>
              <a:off x="3595" y="3158"/>
              <a:ext cx="3960" cy="672"/>
            </a:xfrm>
            <a:prstGeom prst="rect">
              <a:avLst/>
            </a:prstGeom>
            <a:solidFill>
              <a:srgbClr val="FFFFFF"/>
            </a:solidFill>
            <a:ln w="9525">
              <a:solidFill>
                <a:srgbClr val="000000"/>
              </a:solidFill>
              <a:miter lim="800000"/>
              <a:headEnd/>
              <a:tailEnd/>
            </a:ln>
          </p:spPr>
          <p:txBody>
            <a:bodyPr lIns="0" tIns="0" rIns="0" bIns="0"/>
            <a:lstStyle/>
            <a:p>
              <a:pPr algn="ctr">
                <a:buClr>
                  <a:srgbClr val="002A54"/>
                </a:buClr>
                <a:buFont typeface="Wingdings" pitchFamily="2" charset="2"/>
                <a:buNone/>
              </a:pPr>
              <a:r>
                <a:rPr lang="cs-CZ" sz="1100" dirty="0" err="1" smtClean="0">
                  <a:solidFill>
                    <a:srgbClr val="333399"/>
                  </a:solidFill>
                  <a:latin typeface="Arial" charset="0"/>
                </a:rPr>
                <a:t>National</a:t>
              </a:r>
              <a:r>
                <a:rPr lang="cs-CZ" sz="1100" dirty="0" smtClean="0">
                  <a:solidFill>
                    <a:srgbClr val="333399"/>
                  </a:solidFill>
                  <a:latin typeface="Arial" charset="0"/>
                </a:rPr>
                <a:t> and </a:t>
              </a:r>
              <a:r>
                <a:rPr lang="cs-CZ" sz="1100" dirty="0" err="1" smtClean="0">
                  <a:solidFill>
                    <a:srgbClr val="333399"/>
                  </a:solidFill>
                  <a:latin typeface="Arial" charset="0"/>
                </a:rPr>
                <a:t>international</a:t>
              </a:r>
              <a:r>
                <a:rPr lang="cs-CZ" sz="1100" dirty="0" smtClean="0">
                  <a:solidFill>
                    <a:srgbClr val="333399"/>
                  </a:solidFill>
                  <a:latin typeface="Arial" charset="0"/>
                </a:rPr>
                <a:t> </a:t>
              </a:r>
              <a:r>
                <a:rPr lang="cs-CZ" sz="1100" dirty="0" err="1" smtClean="0">
                  <a:solidFill>
                    <a:srgbClr val="333399"/>
                  </a:solidFill>
                  <a:latin typeface="Arial" charset="0"/>
                </a:rPr>
                <a:t>legislation</a:t>
              </a:r>
              <a:r>
                <a:rPr lang="cs-CZ" sz="1100" dirty="0" smtClean="0">
                  <a:solidFill>
                    <a:srgbClr val="333399"/>
                  </a:solidFill>
                  <a:latin typeface="Arial" charset="0"/>
                </a:rPr>
                <a:t>,</a:t>
              </a:r>
              <a:endParaRPr lang="cs-CZ" sz="1100" dirty="0">
                <a:solidFill>
                  <a:srgbClr val="333399"/>
                </a:solidFill>
                <a:latin typeface="Arial" charset="0"/>
              </a:endParaRPr>
            </a:p>
            <a:p>
              <a:pPr algn="ctr">
                <a:buClr>
                  <a:srgbClr val="002A54"/>
                </a:buClr>
                <a:buFont typeface="Wingdings" pitchFamily="2" charset="2"/>
                <a:buNone/>
              </a:pPr>
              <a:r>
                <a:rPr lang="cs-CZ" sz="1100" dirty="0" err="1" smtClean="0">
                  <a:solidFill>
                    <a:srgbClr val="333399"/>
                  </a:solidFill>
                  <a:latin typeface="Arial" charset="0"/>
                </a:rPr>
                <a:t>Internal</a:t>
              </a:r>
              <a:r>
                <a:rPr lang="cs-CZ" sz="1100" dirty="0" smtClean="0">
                  <a:solidFill>
                    <a:srgbClr val="333399"/>
                  </a:solidFill>
                  <a:latin typeface="Arial" charset="0"/>
                </a:rPr>
                <a:t> </a:t>
              </a:r>
              <a:r>
                <a:rPr lang="cs-CZ" sz="1100" dirty="0" err="1" smtClean="0">
                  <a:solidFill>
                    <a:srgbClr val="333399"/>
                  </a:solidFill>
                  <a:latin typeface="Arial" charset="0"/>
                </a:rPr>
                <a:t>documents</a:t>
              </a:r>
              <a:r>
                <a:rPr lang="cs-CZ" sz="1100" dirty="0" smtClean="0">
                  <a:solidFill>
                    <a:srgbClr val="333399"/>
                  </a:solidFill>
                  <a:latin typeface="Arial" charset="0"/>
                </a:rPr>
                <a:t> </a:t>
              </a:r>
              <a:endParaRPr lang="cs-CZ" sz="3000" dirty="0">
                <a:solidFill>
                  <a:srgbClr val="333333"/>
                </a:solidFill>
                <a:latin typeface="Arial" charset="0"/>
              </a:endParaRPr>
            </a:p>
          </p:txBody>
        </p:sp>
        <p:sp>
          <p:nvSpPr>
            <p:cNvPr id="10" name="Line 8"/>
            <p:cNvSpPr>
              <a:spLocks noChangeShapeType="1"/>
            </p:cNvSpPr>
            <p:nvPr/>
          </p:nvSpPr>
          <p:spPr bwMode="auto">
            <a:xfrm>
              <a:off x="1015" y="4746"/>
              <a:ext cx="15120" cy="0"/>
            </a:xfrm>
            <a:prstGeom prst="line">
              <a:avLst/>
            </a:prstGeom>
            <a:noFill/>
            <a:ln w="9525">
              <a:solidFill>
                <a:srgbClr val="FF0000"/>
              </a:solidFill>
              <a:round/>
              <a:headEnd/>
              <a:tailEnd/>
            </a:ln>
          </p:spPr>
          <p:txBody>
            <a:bodyPr/>
            <a:lstStyle/>
            <a:p>
              <a:endParaRPr lang="cs-CZ"/>
            </a:p>
          </p:txBody>
        </p:sp>
        <p:sp>
          <p:nvSpPr>
            <p:cNvPr id="11" name="Line 9"/>
            <p:cNvSpPr>
              <a:spLocks noChangeShapeType="1"/>
            </p:cNvSpPr>
            <p:nvPr/>
          </p:nvSpPr>
          <p:spPr bwMode="auto">
            <a:xfrm>
              <a:off x="1058" y="9926"/>
              <a:ext cx="15120" cy="0"/>
            </a:xfrm>
            <a:prstGeom prst="line">
              <a:avLst/>
            </a:prstGeom>
            <a:noFill/>
            <a:ln w="9525">
              <a:solidFill>
                <a:srgbClr val="008000"/>
              </a:solidFill>
              <a:round/>
              <a:headEnd/>
              <a:tailEnd/>
            </a:ln>
          </p:spPr>
          <p:txBody>
            <a:bodyPr/>
            <a:lstStyle/>
            <a:p>
              <a:endParaRPr lang="cs-CZ"/>
            </a:p>
          </p:txBody>
        </p:sp>
        <p:sp>
          <p:nvSpPr>
            <p:cNvPr id="12" name="Line 10"/>
            <p:cNvSpPr>
              <a:spLocks noChangeShapeType="1"/>
            </p:cNvSpPr>
            <p:nvPr/>
          </p:nvSpPr>
          <p:spPr bwMode="auto">
            <a:xfrm>
              <a:off x="8342" y="2146"/>
              <a:ext cx="0" cy="9360"/>
            </a:xfrm>
            <a:prstGeom prst="line">
              <a:avLst/>
            </a:prstGeom>
            <a:noFill/>
            <a:ln w="9525">
              <a:solidFill>
                <a:srgbClr val="FFFF00"/>
              </a:solidFill>
              <a:round/>
              <a:headEnd/>
              <a:tailEnd/>
            </a:ln>
          </p:spPr>
          <p:txBody>
            <a:bodyPr/>
            <a:lstStyle/>
            <a:p>
              <a:endParaRPr lang="cs-CZ"/>
            </a:p>
          </p:txBody>
        </p:sp>
        <p:sp>
          <p:nvSpPr>
            <p:cNvPr id="13" name="Rectangle 11"/>
            <p:cNvSpPr>
              <a:spLocks noChangeArrowheads="1"/>
            </p:cNvSpPr>
            <p:nvPr/>
          </p:nvSpPr>
          <p:spPr bwMode="auto">
            <a:xfrm>
              <a:off x="2455" y="10553"/>
              <a:ext cx="12240" cy="565"/>
            </a:xfrm>
            <a:prstGeom prst="rect">
              <a:avLst/>
            </a:prstGeom>
            <a:noFill/>
            <a:ln w="9525">
              <a:noFill/>
              <a:miter lim="800000"/>
              <a:headEnd/>
              <a:tailEnd/>
            </a:ln>
          </p:spPr>
          <p:txBody>
            <a:bodyPr/>
            <a:lstStyle/>
            <a:p>
              <a:pPr>
                <a:spcBef>
                  <a:spcPct val="20000"/>
                </a:spcBef>
                <a:buClr>
                  <a:srgbClr val="002A54"/>
                </a:buClr>
                <a:buFont typeface="Wingdings" pitchFamily="2" charset="2"/>
                <a:buNone/>
              </a:pPr>
              <a:r>
                <a:rPr lang="cs-CZ" sz="1400" dirty="0" smtClean="0">
                  <a:solidFill>
                    <a:srgbClr val="333333"/>
                  </a:solidFill>
                  <a:latin typeface="Arial" charset="0"/>
                </a:rPr>
                <a:t>INPUTS</a:t>
              </a:r>
              <a:r>
                <a:rPr lang="cs-CZ" sz="1400" dirty="0">
                  <a:solidFill>
                    <a:srgbClr val="333333"/>
                  </a:solidFill>
                  <a:latin typeface="Arial" charset="0"/>
                </a:rPr>
                <a:t>						    </a:t>
              </a:r>
              <a:r>
                <a:rPr lang="cs-CZ" sz="1400" dirty="0" smtClean="0">
                  <a:solidFill>
                    <a:srgbClr val="333333"/>
                  </a:solidFill>
                  <a:latin typeface="Arial" charset="0"/>
                </a:rPr>
                <a:t>OUTPUTS</a:t>
              </a:r>
              <a:endParaRPr lang="cs-CZ" sz="3400" dirty="0">
                <a:solidFill>
                  <a:srgbClr val="333333"/>
                </a:solidFill>
                <a:latin typeface="Arial" charset="0"/>
              </a:endParaRPr>
            </a:p>
          </p:txBody>
        </p:sp>
        <p:sp>
          <p:nvSpPr>
            <p:cNvPr id="14" name="Line 13"/>
            <p:cNvSpPr>
              <a:spLocks noChangeShapeType="1"/>
            </p:cNvSpPr>
            <p:nvPr/>
          </p:nvSpPr>
          <p:spPr bwMode="auto">
            <a:xfrm>
              <a:off x="3895" y="10725"/>
              <a:ext cx="8100" cy="0"/>
            </a:xfrm>
            <a:prstGeom prst="line">
              <a:avLst/>
            </a:prstGeom>
            <a:noFill/>
            <a:ln w="9525">
              <a:solidFill>
                <a:srgbClr val="000000"/>
              </a:solidFill>
              <a:round/>
              <a:headEnd type="triangle" w="med" len="med"/>
              <a:tailEnd type="triangle" w="med" len="med"/>
            </a:ln>
          </p:spPr>
          <p:txBody>
            <a:bodyPr/>
            <a:lstStyle/>
            <a:p>
              <a:endParaRPr lang="cs-CZ"/>
            </a:p>
          </p:txBody>
        </p:sp>
        <p:sp>
          <p:nvSpPr>
            <p:cNvPr id="15" name="Rectangle 14"/>
            <p:cNvSpPr>
              <a:spLocks noChangeArrowheads="1"/>
            </p:cNvSpPr>
            <p:nvPr/>
          </p:nvSpPr>
          <p:spPr bwMode="auto">
            <a:xfrm>
              <a:off x="7675" y="3938"/>
              <a:ext cx="1440" cy="7383"/>
            </a:xfrm>
            <a:prstGeom prst="rect">
              <a:avLst/>
            </a:prstGeom>
            <a:solidFill>
              <a:srgbClr val="008000">
                <a:alpha val="50195"/>
              </a:srgbClr>
            </a:solidFill>
            <a:ln w="9525">
              <a:noFill/>
              <a:miter lim="800000"/>
              <a:headEnd/>
              <a:tailEnd/>
            </a:ln>
          </p:spPr>
          <p:txBody>
            <a:bodyPr vert="eaVert" wrap="none" anchor="ctr" anchorCtr="1"/>
            <a:lstStyle/>
            <a:p>
              <a:pPr algn="ctr">
                <a:spcBef>
                  <a:spcPct val="20000"/>
                </a:spcBef>
                <a:buClr>
                  <a:srgbClr val="002A54"/>
                </a:buClr>
                <a:buFont typeface="Wingdings" pitchFamily="2" charset="2"/>
                <a:buNone/>
              </a:pPr>
              <a:r>
                <a:rPr lang="cs-CZ" sz="900" b="1" dirty="0" smtClean="0">
                  <a:solidFill>
                    <a:srgbClr val="333333"/>
                  </a:solidFill>
                  <a:latin typeface="Arial" charset="0"/>
                </a:rPr>
                <a:t>TASKS</a:t>
              </a:r>
              <a:endParaRPr lang="cs-CZ" sz="3400" b="1" dirty="0">
                <a:solidFill>
                  <a:srgbClr val="333333"/>
                </a:solidFill>
                <a:latin typeface="Arial" charset="0"/>
              </a:endParaRPr>
            </a:p>
          </p:txBody>
        </p:sp>
        <p:sp>
          <p:nvSpPr>
            <p:cNvPr id="16" name="Rectangle 15"/>
            <p:cNvSpPr>
              <a:spLocks noChangeArrowheads="1"/>
            </p:cNvSpPr>
            <p:nvPr/>
          </p:nvSpPr>
          <p:spPr bwMode="auto">
            <a:xfrm>
              <a:off x="3535" y="4798"/>
              <a:ext cx="9900" cy="5760"/>
            </a:xfrm>
            <a:prstGeom prst="rect">
              <a:avLst/>
            </a:prstGeom>
            <a:noFill/>
            <a:ln w="9525">
              <a:solidFill>
                <a:srgbClr val="0000FF"/>
              </a:solidFill>
              <a:miter lim="800000"/>
              <a:headEnd/>
              <a:tailEnd/>
            </a:ln>
          </p:spPr>
          <p:txBody>
            <a:bodyPr/>
            <a:lstStyle/>
            <a:p>
              <a:endParaRPr lang="cs-CZ"/>
            </a:p>
          </p:txBody>
        </p:sp>
        <p:sp>
          <p:nvSpPr>
            <p:cNvPr id="17" name="AutoShape 16"/>
            <p:cNvSpPr>
              <a:spLocks noChangeArrowheads="1"/>
            </p:cNvSpPr>
            <p:nvPr/>
          </p:nvSpPr>
          <p:spPr bwMode="auto">
            <a:xfrm>
              <a:off x="6232" y="10081"/>
              <a:ext cx="3960" cy="379"/>
            </a:xfrm>
            <a:prstGeom prst="roundRect">
              <a:avLst>
                <a:gd name="adj" fmla="val 16667"/>
              </a:avLst>
            </a:prstGeom>
            <a:solidFill>
              <a:srgbClr val="FFFFFF"/>
            </a:solidFill>
            <a:ln w="9525">
              <a:solidFill>
                <a:srgbClr val="FF0000"/>
              </a:solidFill>
              <a:round/>
              <a:headEnd/>
              <a:tailEnd/>
            </a:ln>
          </p:spPr>
          <p:txBody>
            <a:bodyPr tIns="0" bIns="0"/>
            <a:lstStyle/>
            <a:p>
              <a:pPr algn="ctr">
                <a:spcBef>
                  <a:spcPct val="20000"/>
                </a:spcBef>
                <a:buClr>
                  <a:srgbClr val="002A54"/>
                </a:buClr>
                <a:buFont typeface="Wingdings" pitchFamily="2" charset="2"/>
                <a:buNone/>
              </a:pPr>
              <a:r>
                <a:rPr lang="cs-CZ" sz="1400" b="1" dirty="0">
                  <a:solidFill>
                    <a:srgbClr val="FF0000"/>
                  </a:solidFill>
                  <a:latin typeface="Arial" charset="0"/>
                </a:rPr>
                <a:t>X. ICT</a:t>
              </a:r>
              <a:r>
                <a:rPr lang="cs-CZ" sz="1400" dirty="0">
                  <a:solidFill>
                    <a:srgbClr val="333333"/>
                  </a:solidFill>
                  <a:latin typeface="Arial" charset="0"/>
                </a:rPr>
                <a:t> - </a:t>
              </a:r>
              <a:r>
                <a:rPr lang="cs-CZ" sz="1400" dirty="0" smtClean="0">
                  <a:solidFill>
                    <a:srgbClr val="333333"/>
                  </a:solidFill>
                  <a:latin typeface="Arial" charset="0"/>
                </a:rPr>
                <a:t>Support</a:t>
              </a:r>
              <a:endParaRPr lang="cs-CZ" sz="3400" dirty="0">
                <a:solidFill>
                  <a:srgbClr val="333333"/>
                </a:solidFill>
                <a:latin typeface="Arial" charset="0"/>
              </a:endParaRPr>
            </a:p>
          </p:txBody>
        </p:sp>
        <p:sp>
          <p:nvSpPr>
            <p:cNvPr id="18" name="AutoShape 17"/>
            <p:cNvSpPr>
              <a:spLocks noChangeArrowheads="1"/>
            </p:cNvSpPr>
            <p:nvPr/>
          </p:nvSpPr>
          <p:spPr bwMode="auto">
            <a:xfrm>
              <a:off x="1968" y="4562"/>
              <a:ext cx="3780" cy="5760"/>
            </a:xfrm>
            <a:prstGeom prst="curvedRightArrow">
              <a:avLst>
                <a:gd name="adj1" fmla="val 30476"/>
                <a:gd name="adj2" fmla="val 60952"/>
                <a:gd name="adj3" fmla="val 33333"/>
              </a:avLst>
            </a:prstGeom>
            <a:solidFill>
              <a:srgbClr val="FFFF00">
                <a:alpha val="50195"/>
              </a:srgbClr>
            </a:solidFill>
            <a:ln w="9525">
              <a:noFill/>
              <a:miter lim="800000"/>
              <a:headEnd/>
              <a:tailEnd/>
            </a:ln>
          </p:spPr>
          <p:txBody>
            <a:bodyPr/>
            <a:lstStyle/>
            <a:p>
              <a:endParaRPr lang="cs-CZ"/>
            </a:p>
          </p:txBody>
        </p:sp>
        <p:sp>
          <p:nvSpPr>
            <p:cNvPr id="19" name="AutoShape 18"/>
            <p:cNvSpPr>
              <a:spLocks noChangeArrowheads="1"/>
            </p:cNvSpPr>
            <p:nvPr/>
          </p:nvSpPr>
          <p:spPr bwMode="auto">
            <a:xfrm rot="-10333152">
              <a:off x="11119" y="4191"/>
              <a:ext cx="3780" cy="6228"/>
            </a:xfrm>
            <a:prstGeom prst="curvedRightArrow">
              <a:avLst>
                <a:gd name="adj1" fmla="val 32952"/>
                <a:gd name="adj2" fmla="val 65905"/>
                <a:gd name="adj3" fmla="val 33333"/>
              </a:avLst>
            </a:prstGeom>
            <a:solidFill>
              <a:srgbClr val="FFFF00">
                <a:alpha val="50195"/>
              </a:srgbClr>
            </a:solidFill>
            <a:ln w="9525">
              <a:noFill/>
              <a:miter lim="800000"/>
              <a:headEnd/>
              <a:tailEnd/>
            </a:ln>
          </p:spPr>
          <p:txBody>
            <a:bodyPr/>
            <a:lstStyle/>
            <a:p>
              <a:endParaRPr lang="cs-CZ"/>
            </a:p>
          </p:txBody>
        </p:sp>
        <p:sp>
          <p:nvSpPr>
            <p:cNvPr id="20" name="Rectangle 19"/>
            <p:cNvSpPr>
              <a:spLocks noChangeArrowheads="1"/>
            </p:cNvSpPr>
            <p:nvPr/>
          </p:nvSpPr>
          <p:spPr bwMode="auto">
            <a:xfrm>
              <a:off x="5095" y="4851"/>
              <a:ext cx="6300" cy="4474"/>
            </a:xfrm>
            <a:prstGeom prst="rect">
              <a:avLst/>
            </a:prstGeom>
            <a:solidFill>
              <a:srgbClr val="3366FF">
                <a:alpha val="50195"/>
              </a:srgbClr>
            </a:solidFill>
            <a:ln w="9525">
              <a:noFill/>
              <a:miter lim="800000"/>
              <a:headEnd/>
              <a:tailEnd/>
            </a:ln>
          </p:spPr>
          <p:txBody>
            <a:bodyPr anchor="ctr" anchorCtr="1"/>
            <a:lstStyle/>
            <a:p>
              <a:pPr algn="ctr">
                <a:spcBef>
                  <a:spcPct val="20000"/>
                </a:spcBef>
                <a:buClr>
                  <a:srgbClr val="002A54"/>
                </a:buClr>
                <a:buFont typeface="Wingdings" pitchFamily="2" charset="2"/>
                <a:buNone/>
              </a:pPr>
              <a:endParaRPr lang="cs-CZ" sz="3400" dirty="0">
                <a:solidFill>
                  <a:srgbClr val="333333"/>
                </a:solidFill>
                <a:latin typeface="Arial" charset="0"/>
              </a:endParaRPr>
            </a:p>
          </p:txBody>
        </p:sp>
        <p:sp>
          <p:nvSpPr>
            <p:cNvPr id="21" name="AutoShape 20"/>
            <p:cNvSpPr>
              <a:spLocks noChangeArrowheads="1"/>
            </p:cNvSpPr>
            <p:nvPr/>
          </p:nvSpPr>
          <p:spPr bwMode="auto">
            <a:xfrm>
              <a:off x="5890" y="5222"/>
              <a:ext cx="4680" cy="1956"/>
            </a:xfrm>
            <a:prstGeom prst="roundRect">
              <a:avLst>
                <a:gd name="adj" fmla="val 16667"/>
              </a:avLst>
            </a:prstGeom>
            <a:noFill/>
            <a:ln w="9525">
              <a:solidFill>
                <a:srgbClr val="FF0000"/>
              </a:solidFill>
              <a:round/>
              <a:headEnd/>
              <a:tailEnd/>
            </a:ln>
          </p:spPr>
          <p:txBody>
            <a:bodyPr tIns="36000" bIns="36000"/>
            <a:lstStyle/>
            <a:p>
              <a:pPr>
                <a:buClr>
                  <a:srgbClr val="002A54"/>
                </a:buClr>
                <a:buFont typeface="Wingdings" pitchFamily="2" charset="2"/>
                <a:buNone/>
              </a:pPr>
              <a:r>
                <a:rPr lang="cs-CZ" sz="1100" b="1" dirty="0">
                  <a:solidFill>
                    <a:srgbClr val="FF0000"/>
                  </a:solidFill>
                  <a:latin typeface="Arial" charset="0"/>
                </a:rPr>
                <a:t>VII. </a:t>
              </a:r>
              <a:r>
                <a:rPr lang="cs-CZ" sz="1100" b="1" dirty="0" smtClean="0">
                  <a:solidFill>
                    <a:srgbClr val="FF0000"/>
                  </a:solidFill>
                  <a:latin typeface="Arial" charset="0"/>
                </a:rPr>
                <a:t>REGISTERS</a:t>
              </a:r>
              <a:endParaRPr lang="cs-CZ" sz="1100" b="1" dirty="0">
                <a:solidFill>
                  <a:srgbClr val="FF0000"/>
                </a:solidFill>
                <a:latin typeface="Arial" charset="0"/>
              </a:endParaRPr>
            </a:p>
            <a:p>
              <a:pPr>
                <a:buClr>
                  <a:srgbClr val="002A54"/>
                </a:buClr>
                <a:buFont typeface="Wingdings" pitchFamily="2" charset="2"/>
                <a:buNone/>
              </a:pPr>
              <a:r>
                <a:rPr lang="cs-CZ" sz="1400" b="1" dirty="0" err="1" smtClean="0">
                  <a:solidFill>
                    <a:srgbClr val="333333"/>
                  </a:solidFill>
                  <a:latin typeface="Arial" charset="0"/>
                </a:rPr>
                <a:t>System</a:t>
              </a:r>
              <a:r>
                <a:rPr lang="cs-CZ" sz="1400" b="1" dirty="0" smtClean="0">
                  <a:solidFill>
                    <a:srgbClr val="333333"/>
                  </a:solidFill>
                  <a:latin typeface="Arial" charset="0"/>
                </a:rPr>
                <a:t> </a:t>
              </a:r>
              <a:r>
                <a:rPr lang="cs-CZ" sz="1400" b="1" dirty="0" err="1" smtClean="0">
                  <a:solidFill>
                    <a:srgbClr val="333333"/>
                  </a:solidFill>
                  <a:latin typeface="Arial" charset="0"/>
                </a:rPr>
                <a:t>of</a:t>
              </a:r>
              <a:r>
                <a:rPr lang="cs-CZ" sz="1400" b="1" dirty="0" smtClean="0">
                  <a:solidFill>
                    <a:srgbClr val="333333"/>
                  </a:solidFill>
                  <a:latin typeface="Arial" charset="0"/>
                </a:rPr>
                <a:t> </a:t>
              </a:r>
              <a:r>
                <a:rPr lang="cs-CZ" sz="1400" b="1" dirty="0" err="1" smtClean="0">
                  <a:solidFill>
                    <a:srgbClr val="333333"/>
                  </a:solidFill>
                  <a:latin typeface="Arial" charset="0"/>
                </a:rPr>
                <a:t>registers</a:t>
              </a:r>
              <a:r>
                <a:rPr lang="cs-CZ" sz="1400" b="1" dirty="0" smtClean="0">
                  <a:solidFill>
                    <a:srgbClr val="333333"/>
                  </a:solidFill>
                  <a:latin typeface="Arial" charset="0"/>
                </a:rPr>
                <a:t> </a:t>
              </a:r>
              <a:r>
                <a:rPr lang="cs-CZ" sz="1400" b="1" dirty="0" err="1" smtClean="0">
                  <a:solidFill>
                    <a:srgbClr val="333333"/>
                  </a:solidFill>
                  <a:latin typeface="Arial" charset="0"/>
                </a:rPr>
                <a:t>at</a:t>
              </a:r>
              <a:r>
                <a:rPr lang="cs-CZ" sz="1400" b="1" dirty="0" smtClean="0">
                  <a:solidFill>
                    <a:srgbClr val="333333"/>
                  </a:solidFill>
                  <a:latin typeface="Arial" charset="0"/>
                </a:rPr>
                <a:t> CZSO</a:t>
              </a:r>
              <a:endParaRPr lang="cs-CZ" sz="1400" b="1" dirty="0">
                <a:solidFill>
                  <a:srgbClr val="333333"/>
                </a:solidFill>
                <a:latin typeface="Arial" charset="0"/>
              </a:endParaRPr>
            </a:p>
            <a:p>
              <a:pPr>
                <a:buClr>
                  <a:srgbClr val="002A54"/>
                </a:buClr>
                <a:buFont typeface="Wingdings" pitchFamily="2" charset="2"/>
                <a:buNone/>
              </a:pPr>
              <a:endParaRPr lang="cs-CZ" sz="700" dirty="0">
                <a:solidFill>
                  <a:srgbClr val="333333"/>
                </a:solidFill>
                <a:latin typeface="Arial" charset="0"/>
              </a:endParaRPr>
            </a:p>
            <a:p>
              <a:pPr>
                <a:buClr>
                  <a:srgbClr val="002A54"/>
                </a:buClr>
                <a:buFont typeface="Wingdings" pitchFamily="2" charset="2"/>
                <a:buNone/>
              </a:pPr>
              <a:r>
                <a:rPr lang="cs-CZ" sz="1400" dirty="0" smtClean="0">
                  <a:solidFill>
                    <a:srgbClr val="333333"/>
                  </a:solidFill>
                  <a:latin typeface="Arial" charset="0"/>
                </a:rPr>
                <a:t>Business </a:t>
              </a:r>
              <a:r>
                <a:rPr lang="cs-CZ" sz="1400" dirty="0" err="1" smtClean="0">
                  <a:solidFill>
                    <a:srgbClr val="333333"/>
                  </a:solidFill>
                  <a:latin typeface="Arial" charset="0"/>
                </a:rPr>
                <a:t>register</a:t>
              </a:r>
              <a:r>
                <a:rPr lang="cs-CZ" sz="1400" dirty="0" smtClean="0">
                  <a:solidFill>
                    <a:srgbClr val="333333"/>
                  </a:solidFill>
                  <a:latin typeface="Arial" charset="0"/>
                </a:rPr>
                <a:t>, </a:t>
              </a:r>
              <a:r>
                <a:rPr lang="cs-CZ" sz="1400" dirty="0" err="1" smtClean="0">
                  <a:solidFill>
                    <a:srgbClr val="333333"/>
                  </a:solidFill>
                  <a:latin typeface="Arial" charset="0"/>
                </a:rPr>
                <a:t>population</a:t>
              </a:r>
              <a:r>
                <a:rPr lang="cs-CZ" sz="1400" dirty="0" smtClean="0">
                  <a:solidFill>
                    <a:srgbClr val="333333"/>
                  </a:solidFill>
                  <a:latin typeface="Arial" charset="0"/>
                </a:rPr>
                <a:t> </a:t>
              </a:r>
              <a:r>
                <a:rPr lang="cs-CZ" sz="1400" dirty="0" err="1" smtClean="0">
                  <a:solidFill>
                    <a:srgbClr val="333333"/>
                  </a:solidFill>
                  <a:latin typeface="Arial" charset="0"/>
                </a:rPr>
                <a:t>register</a:t>
              </a:r>
              <a:r>
                <a:rPr lang="cs-CZ" sz="1400" dirty="0" smtClean="0">
                  <a:solidFill>
                    <a:srgbClr val="333333"/>
                  </a:solidFill>
                  <a:latin typeface="Arial" charset="0"/>
                </a:rPr>
                <a:t>, </a:t>
              </a:r>
              <a:r>
                <a:rPr lang="cs-CZ" sz="1400" dirty="0" err="1" smtClean="0">
                  <a:solidFill>
                    <a:srgbClr val="333333"/>
                  </a:solidFill>
                  <a:latin typeface="Arial" charset="0"/>
                </a:rPr>
                <a:t>register</a:t>
              </a:r>
              <a:r>
                <a:rPr lang="cs-CZ" sz="1400" dirty="0" smtClean="0">
                  <a:solidFill>
                    <a:srgbClr val="333333"/>
                  </a:solidFill>
                  <a:latin typeface="Arial" charset="0"/>
                </a:rPr>
                <a:t> </a:t>
              </a:r>
              <a:r>
                <a:rPr lang="cs-CZ" sz="1400" dirty="0" err="1" smtClean="0">
                  <a:solidFill>
                    <a:srgbClr val="333333"/>
                  </a:solidFill>
                  <a:latin typeface="Arial" charset="0"/>
                </a:rPr>
                <a:t>of</a:t>
              </a:r>
              <a:r>
                <a:rPr lang="cs-CZ" sz="1400" dirty="0" smtClean="0">
                  <a:solidFill>
                    <a:srgbClr val="333333"/>
                  </a:solidFill>
                  <a:latin typeface="Arial" charset="0"/>
                </a:rPr>
                <a:t> </a:t>
              </a:r>
              <a:r>
                <a:rPr lang="cs-CZ" sz="1400" dirty="0" err="1" smtClean="0">
                  <a:solidFill>
                    <a:srgbClr val="333333"/>
                  </a:solidFill>
                  <a:latin typeface="Arial" charset="0"/>
                </a:rPr>
                <a:t>farmers</a:t>
              </a:r>
              <a:r>
                <a:rPr lang="cs-CZ" sz="1400" dirty="0" smtClean="0">
                  <a:solidFill>
                    <a:srgbClr val="333333"/>
                  </a:solidFill>
                  <a:latin typeface="Arial" charset="0"/>
                </a:rPr>
                <a:t>, …</a:t>
              </a:r>
              <a:endParaRPr lang="cs-CZ" sz="1400" dirty="0">
                <a:solidFill>
                  <a:srgbClr val="333333"/>
                </a:solidFill>
                <a:latin typeface="Arial" charset="0"/>
              </a:endParaRPr>
            </a:p>
          </p:txBody>
        </p:sp>
        <p:sp>
          <p:nvSpPr>
            <p:cNvPr id="22" name="AutoShape 21"/>
            <p:cNvSpPr>
              <a:spLocks noChangeArrowheads="1"/>
            </p:cNvSpPr>
            <p:nvPr/>
          </p:nvSpPr>
          <p:spPr bwMode="auto">
            <a:xfrm>
              <a:off x="5876" y="8118"/>
              <a:ext cx="4680" cy="974"/>
            </a:xfrm>
            <a:prstGeom prst="roundRect">
              <a:avLst>
                <a:gd name="adj" fmla="val 16667"/>
              </a:avLst>
            </a:prstGeom>
            <a:noFill/>
            <a:ln w="9525">
              <a:solidFill>
                <a:srgbClr val="FF0000"/>
              </a:solidFill>
              <a:round/>
              <a:headEnd/>
              <a:tailEnd/>
            </a:ln>
          </p:spPr>
          <p:txBody>
            <a:bodyPr/>
            <a:lstStyle/>
            <a:p>
              <a:pPr>
                <a:buClr>
                  <a:srgbClr val="002A54"/>
                </a:buClr>
                <a:buFont typeface="Wingdings" pitchFamily="2" charset="2"/>
                <a:buNone/>
              </a:pPr>
              <a:r>
                <a:rPr lang="cs-CZ" sz="1400" b="1" dirty="0">
                  <a:solidFill>
                    <a:srgbClr val="FF0000"/>
                  </a:solidFill>
                  <a:latin typeface="Arial" charset="0"/>
                </a:rPr>
                <a:t>IX. </a:t>
              </a:r>
              <a:r>
                <a:rPr lang="cs-CZ" sz="1400" b="1" dirty="0" smtClean="0">
                  <a:solidFill>
                    <a:srgbClr val="FF0000"/>
                  </a:solidFill>
                  <a:latin typeface="Arial" charset="0"/>
                </a:rPr>
                <a:t>DATA WAREHOUSE</a:t>
              </a:r>
              <a:endParaRPr lang="cs-CZ" sz="1400" b="1" dirty="0">
                <a:solidFill>
                  <a:srgbClr val="FF0000"/>
                </a:solidFill>
                <a:latin typeface="Arial" charset="0"/>
              </a:endParaRPr>
            </a:p>
            <a:p>
              <a:pPr algn="ctr">
                <a:buClr>
                  <a:srgbClr val="002A54"/>
                </a:buClr>
                <a:buFont typeface="Wingdings" pitchFamily="2" charset="2"/>
                <a:buNone/>
              </a:pPr>
              <a:r>
                <a:rPr lang="cs-CZ" sz="1400" b="1" dirty="0" smtClean="0">
                  <a:solidFill>
                    <a:srgbClr val="333333"/>
                  </a:solidFill>
                  <a:latin typeface="Arial" charset="0"/>
                </a:rPr>
                <a:t>DWH management</a:t>
              </a:r>
              <a:endParaRPr lang="cs-CZ" sz="3400" dirty="0">
                <a:solidFill>
                  <a:srgbClr val="333333"/>
                </a:solidFill>
                <a:latin typeface="Arial" charset="0"/>
              </a:endParaRPr>
            </a:p>
          </p:txBody>
        </p:sp>
        <p:sp>
          <p:nvSpPr>
            <p:cNvPr id="23" name="Rectangle 22"/>
            <p:cNvSpPr>
              <a:spLocks noChangeArrowheads="1"/>
            </p:cNvSpPr>
            <p:nvPr/>
          </p:nvSpPr>
          <p:spPr bwMode="auto">
            <a:xfrm>
              <a:off x="6347" y="2389"/>
              <a:ext cx="3960" cy="565"/>
            </a:xfrm>
            <a:prstGeom prst="rect">
              <a:avLst/>
            </a:prstGeom>
            <a:solidFill>
              <a:srgbClr val="FFFFFF"/>
            </a:solidFill>
            <a:ln w="9525">
              <a:solidFill>
                <a:srgbClr val="000000"/>
              </a:solidFill>
              <a:miter lim="800000"/>
              <a:headEnd/>
              <a:tailEnd/>
            </a:ln>
          </p:spPr>
          <p:txBody>
            <a:bodyPr/>
            <a:lstStyle/>
            <a:p>
              <a:pPr algn="ctr">
                <a:buClr>
                  <a:srgbClr val="002A54"/>
                </a:buClr>
                <a:buFont typeface="Wingdings" pitchFamily="2" charset="2"/>
                <a:buNone/>
              </a:pPr>
              <a:r>
                <a:rPr lang="cs-CZ" sz="1400" dirty="0" err="1" smtClean="0">
                  <a:solidFill>
                    <a:srgbClr val="333399"/>
                  </a:solidFill>
                  <a:latin typeface="Arial" charset="0"/>
                </a:rPr>
                <a:t>Managing</a:t>
              </a:r>
              <a:r>
                <a:rPr lang="cs-CZ" sz="1400" dirty="0" smtClean="0">
                  <a:solidFill>
                    <a:srgbClr val="333399"/>
                  </a:solidFill>
                  <a:latin typeface="Arial" charset="0"/>
                </a:rPr>
                <a:t> </a:t>
              </a:r>
              <a:r>
                <a:rPr lang="cs-CZ" sz="1400" dirty="0" err="1" smtClean="0">
                  <a:solidFill>
                    <a:srgbClr val="333399"/>
                  </a:solidFill>
                  <a:latin typeface="Arial" charset="0"/>
                </a:rPr>
                <a:t>documents</a:t>
              </a:r>
              <a:r>
                <a:rPr lang="cs-CZ" sz="1400" dirty="0" smtClean="0">
                  <a:solidFill>
                    <a:srgbClr val="333399"/>
                  </a:solidFill>
                  <a:latin typeface="Arial" charset="0"/>
                </a:rPr>
                <a:t>, </a:t>
              </a:r>
              <a:r>
                <a:rPr lang="cs-CZ" sz="1400" dirty="0" err="1" smtClean="0">
                  <a:solidFill>
                    <a:srgbClr val="333399"/>
                  </a:solidFill>
                  <a:latin typeface="Arial" charset="0"/>
                </a:rPr>
                <a:t>concept</a:t>
              </a:r>
              <a:endParaRPr lang="cs-CZ" sz="3400" dirty="0">
                <a:solidFill>
                  <a:srgbClr val="333333"/>
                </a:solidFill>
                <a:latin typeface="Arial" charset="0"/>
              </a:endParaRPr>
            </a:p>
          </p:txBody>
        </p:sp>
        <p:sp>
          <p:nvSpPr>
            <p:cNvPr id="24" name="AutoShape 23"/>
            <p:cNvSpPr>
              <a:spLocks noChangeArrowheads="1"/>
            </p:cNvSpPr>
            <p:nvPr/>
          </p:nvSpPr>
          <p:spPr bwMode="auto">
            <a:xfrm>
              <a:off x="6238" y="3958"/>
              <a:ext cx="3960" cy="964"/>
            </a:xfrm>
            <a:prstGeom prst="roundRect">
              <a:avLst>
                <a:gd name="adj" fmla="val 16667"/>
              </a:avLst>
            </a:prstGeom>
            <a:solidFill>
              <a:srgbClr val="FFFFFF"/>
            </a:solidFill>
            <a:ln w="38100" cmpd="dbl">
              <a:solidFill>
                <a:srgbClr val="00FF00"/>
              </a:solidFill>
              <a:round/>
              <a:headEnd/>
              <a:tailEnd/>
            </a:ln>
          </p:spPr>
          <p:txBody>
            <a:bodyPr lIns="36000" tIns="0" rIns="36000" bIns="0"/>
            <a:lstStyle/>
            <a:p>
              <a:pPr algn="ctr">
                <a:buClr>
                  <a:srgbClr val="002A54"/>
                </a:buClr>
                <a:buFont typeface="Wingdings" pitchFamily="2" charset="2"/>
                <a:buNone/>
              </a:pPr>
              <a:r>
                <a:rPr lang="cs-CZ" sz="1100" b="1" dirty="0">
                  <a:solidFill>
                    <a:srgbClr val="333333"/>
                  </a:solidFill>
                  <a:latin typeface="Arial" charset="0"/>
                </a:rPr>
                <a:t>I. </a:t>
              </a:r>
              <a:r>
                <a:rPr lang="cs-CZ" sz="1100" b="1" dirty="0" smtClean="0">
                  <a:solidFill>
                    <a:srgbClr val="333333"/>
                  </a:solidFill>
                  <a:latin typeface="Arial" charset="0"/>
                </a:rPr>
                <a:t>REQUIREMENTS</a:t>
              </a:r>
              <a:endParaRPr lang="cs-CZ" sz="1100" b="1" dirty="0">
                <a:solidFill>
                  <a:srgbClr val="333333"/>
                </a:solidFill>
                <a:latin typeface="Arial" charset="0"/>
              </a:endParaRPr>
            </a:p>
            <a:p>
              <a:pPr algn="ct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assessing</a:t>
              </a:r>
              <a:r>
                <a:rPr lang="cs-CZ" sz="1100" b="1" dirty="0" smtClean="0">
                  <a:solidFill>
                    <a:srgbClr val="333333"/>
                  </a:solidFill>
                  <a:latin typeface="Arial" charset="0"/>
                </a:rPr>
                <a:t> and </a:t>
              </a:r>
              <a:r>
                <a:rPr lang="cs-CZ" sz="1100" b="1" dirty="0" err="1" smtClean="0">
                  <a:solidFill>
                    <a:srgbClr val="333333"/>
                  </a:solidFill>
                  <a:latin typeface="Arial" charset="0"/>
                </a:rPr>
                <a:t>balancing</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user </a:t>
              </a:r>
              <a:r>
                <a:rPr lang="cs-CZ" sz="1100" b="1" dirty="0" err="1" smtClean="0">
                  <a:solidFill>
                    <a:srgbClr val="333333"/>
                  </a:solidFill>
                  <a:latin typeface="Arial" charset="0"/>
                </a:rPr>
                <a:t>requirements</a:t>
              </a:r>
              <a:r>
                <a:rPr lang="cs-CZ" sz="1100" b="1" dirty="0" smtClean="0">
                  <a:solidFill>
                    <a:srgbClr val="333333"/>
                  </a:solidFill>
                  <a:latin typeface="Arial" charset="0"/>
                </a:rPr>
                <a:t> and </a:t>
              </a:r>
              <a:r>
                <a:rPr lang="cs-CZ" sz="1100" b="1" dirty="0" err="1" smtClean="0">
                  <a:solidFill>
                    <a:srgbClr val="333333"/>
                  </a:solidFill>
                  <a:latin typeface="Arial" charset="0"/>
                </a:rPr>
                <a:t>capacities</a:t>
              </a:r>
              <a:r>
                <a:rPr lang="cs-CZ" sz="1100" b="1" dirty="0" smtClean="0">
                  <a:solidFill>
                    <a:srgbClr val="333333"/>
                  </a:solidFill>
                  <a:latin typeface="Arial" charset="0"/>
                </a:rPr>
                <a:t>)</a:t>
              </a:r>
              <a:endParaRPr lang="cs-CZ" sz="3000" dirty="0">
                <a:solidFill>
                  <a:srgbClr val="333333"/>
                </a:solidFill>
                <a:latin typeface="Arial" charset="0"/>
              </a:endParaRPr>
            </a:p>
          </p:txBody>
        </p:sp>
        <p:sp>
          <p:nvSpPr>
            <p:cNvPr id="25" name="AutoShape 24"/>
            <p:cNvSpPr>
              <a:spLocks noChangeArrowheads="1"/>
            </p:cNvSpPr>
            <p:nvPr/>
          </p:nvSpPr>
          <p:spPr bwMode="auto">
            <a:xfrm>
              <a:off x="10978" y="5143"/>
              <a:ext cx="5173" cy="1675"/>
            </a:xfrm>
            <a:prstGeom prst="roundRect">
              <a:avLst>
                <a:gd name="adj" fmla="val 16667"/>
              </a:avLst>
            </a:prstGeom>
            <a:solidFill>
              <a:srgbClr val="FFFFFF"/>
            </a:solidFill>
            <a:ln w="38100" cmpd="dbl">
              <a:solidFill>
                <a:srgbClr val="00FF00"/>
              </a:solidFill>
              <a:round/>
              <a:headEnd/>
              <a:tailEnd/>
            </a:ln>
          </p:spPr>
          <p:txBody>
            <a:bodyPr/>
            <a:lstStyle/>
            <a:p>
              <a:pPr>
                <a:buClr>
                  <a:srgbClr val="002A54"/>
                </a:buClr>
                <a:buFont typeface="Wingdings" pitchFamily="2" charset="2"/>
                <a:buNone/>
              </a:pPr>
              <a:r>
                <a:rPr lang="cs-CZ" sz="1100" b="1" dirty="0">
                  <a:solidFill>
                    <a:srgbClr val="333333"/>
                  </a:solidFill>
                  <a:latin typeface="Arial" charset="0"/>
                </a:rPr>
                <a:t>VI. </a:t>
              </a:r>
              <a:r>
                <a:rPr lang="cs-CZ" sz="1100" b="1" dirty="0" smtClean="0">
                  <a:solidFill>
                    <a:srgbClr val="333333"/>
                  </a:solidFill>
                  <a:latin typeface="Arial" charset="0"/>
                </a:rPr>
                <a:t>DISSEMINATION</a:t>
              </a:r>
              <a:endParaRPr lang="cs-CZ" sz="1100" b="1" dirty="0">
                <a:solidFill>
                  <a:srgbClr val="333333"/>
                </a:solidFill>
                <a:latin typeface="Arial" charset="0"/>
              </a:endParaRPr>
            </a:p>
            <a:p>
              <a:pP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publication</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a:t>
              </a:r>
              <a:r>
                <a:rPr lang="cs-CZ" sz="1100" b="1" dirty="0" err="1" smtClean="0">
                  <a:solidFill>
                    <a:srgbClr val="333333"/>
                  </a:solidFill>
                  <a:latin typeface="Arial" charset="0"/>
                </a:rPr>
                <a:t>statistical</a:t>
              </a:r>
              <a:r>
                <a:rPr lang="cs-CZ" sz="1100" b="1" dirty="0" smtClean="0">
                  <a:solidFill>
                    <a:srgbClr val="333333"/>
                  </a:solidFill>
                  <a:latin typeface="Arial" charset="0"/>
                </a:rPr>
                <a:t> </a:t>
              </a:r>
              <a:r>
                <a:rPr lang="cs-CZ" sz="1100" b="1" dirty="0" err="1" smtClean="0">
                  <a:solidFill>
                    <a:srgbClr val="333333"/>
                  </a:solidFill>
                  <a:latin typeface="Arial" charset="0"/>
                </a:rPr>
                <a:t>indicators</a:t>
              </a:r>
              <a:r>
                <a:rPr lang="cs-CZ" sz="1100" b="1" dirty="0" smtClean="0">
                  <a:solidFill>
                    <a:srgbClr val="333333"/>
                  </a:solidFill>
                  <a:latin typeface="Arial" charset="0"/>
                </a:rPr>
                <a:t>)</a:t>
              </a:r>
              <a:endParaRPr lang="cs-CZ" sz="1100" b="1" dirty="0">
                <a:solidFill>
                  <a:srgbClr val="333333"/>
                </a:solidFill>
                <a:latin typeface="Arial" charset="0"/>
              </a:endParaRPr>
            </a:p>
          </p:txBody>
        </p:sp>
        <p:sp>
          <p:nvSpPr>
            <p:cNvPr id="26" name="AutoShape 25"/>
            <p:cNvSpPr>
              <a:spLocks noChangeArrowheads="1"/>
            </p:cNvSpPr>
            <p:nvPr/>
          </p:nvSpPr>
          <p:spPr bwMode="auto">
            <a:xfrm>
              <a:off x="11021" y="7239"/>
              <a:ext cx="5157" cy="1739"/>
            </a:xfrm>
            <a:prstGeom prst="roundRect">
              <a:avLst>
                <a:gd name="adj" fmla="val 16667"/>
              </a:avLst>
            </a:prstGeom>
            <a:solidFill>
              <a:srgbClr val="FFFFFF"/>
            </a:solidFill>
            <a:ln w="38100" cmpd="dbl">
              <a:solidFill>
                <a:srgbClr val="00FF00"/>
              </a:solidFill>
              <a:round/>
              <a:headEnd/>
              <a:tailEnd/>
            </a:ln>
          </p:spPr>
          <p:txBody>
            <a:bodyPr/>
            <a:lstStyle/>
            <a:p>
              <a:pPr>
                <a:buClr>
                  <a:srgbClr val="002A54"/>
                </a:buClr>
                <a:buFont typeface="Wingdings" pitchFamily="2" charset="2"/>
                <a:buNone/>
              </a:pPr>
              <a:r>
                <a:rPr lang="cs-CZ" sz="1100" b="1" dirty="0">
                  <a:solidFill>
                    <a:srgbClr val="333333"/>
                  </a:solidFill>
                  <a:latin typeface="Arial" charset="0"/>
                </a:rPr>
                <a:t>V. CENTRAL </a:t>
              </a:r>
            </a:p>
            <a:p>
              <a:pP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central</a:t>
              </a:r>
              <a:r>
                <a:rPr lang="cs-CZ" sz="1100" b="1" dirty="0" smtClean="0">
                  <a:solidFill>
                    <a:srgbClr val="333333"/>
                  </a:solidFill>
                  <a:latin typeface="Arial" charset="0"/>
                </a:rPr>
                <a:t> </a:t>
              </a:r>
              <a:r>
                <a:rPr lang="cs-CZ" sz="1100" b="1" dirty="0" err="1" smtClean="0">
                  <a:solidFill>
                    <a:srgbClr val="333333"/>
                  </a:solidFill>
                  <a:latin typeface="Arial" charset="0"/>
                </a:rPr>
                <a:t>processing</a:t>
              </a:r>
              <a:r>
                <a:rPr lang="cs-CZ" sz="1100" b="1" dirty="0" smtClean="0">
                  <a:solidFill>
                    <a:srgbClr val="333333"/>
                  </a:solidFill>
                  <a:latin typeface="Arial" charset="0"/>
                </a:rPr>
                <a:t> – modelling, </a:t>
              </a:r>
              <a:r>
                <a:rPr lang="cs-CZ" sz="1100" b="1" dirty="0" err="1" smtClean="0">
                  <a:solidFill>
                    <a:srgbClr val="333333"/>
                  </a:solidFill>
                  <a:latin typeface="Arial" charset="0"/>
                </a:rPr>
                <a:t>grossing</a:t>
              </a:r>
              <a:r>
                <a:rPr lang="cs-CZ" sz="1100" b="1" dirty="0" smtClean="0">
                  <a:solidFill>
                    <a:srgbClr val="333333"/>
                  </a:solidFill>
                  <a:latin typeface="Arial" charset="0"/>
                </a:rPr>
                <a:t> </a:t>
              </a:r>
              <a:r>
                <a:rPr lang="cs-CZ" sz="1100" b="1" dirty="0" err="1" smtClean="0">
                  <a:solidFill>
                    <a:srgbClr val="333333"/>
                  </a:solidFill>
                  <a:latin typeface="Arial" charset="0"/>
                </a:rPr>
                <a:t>up</a:t>
              </a:r>
              <a:r>
                <a:rPr lang="cs-CZ" sz="1100" b="1" dirty="0" smtClean="0">
                  <a:solidFill>
                    <a:srgbClr val="333333"/>
                  </a:solidFill>
                  <a:latin typeface="Arial" charset="0"/>
                </a:rPr>
                <a:t>, </a:t>
              </a:r>
              <a:r>
                <a:rPr lang="cs-CZ" sz="1100" b="1" dirty="0" err="1" smtClean="0">
                  <a:solidFill>
                    <a:srgbClr val="333333"/>
                  </a:solidFill>
                  <a:latin typeface="Arial" charset="0"/>
                </a:rPr>
                <a:t>parameters</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a:t>
              </a:r>
              <a:r>
                <a:rPr lang="cs-CZ" sz="1100" b="1" dirty="0" err="1" smtClean="0">
                  <a:solidFill>
                    <a:srgbClr val="333333"/>
                  </a:solidFill>
                  <a:latin typeface="Arial" charset="0"/>
                </a:rPr>
                <a:t>quality</a:t>
              </a:r>
              <a:r>
                <a:rPr lang="cs-CZ" sz="1100" b="1" dirty="0" smtClean="0">
                  <a:solidFill>
                    <a:srgbClr val="333333"/>
                  </a:solidFill>
                  <a:latin typeface="Arial" charset="0"/>
                </a:rPr>
                <a:t>, </a:t>
              </a:r>
              <a:r>
                <a:rPr lang="cs-CZ" sz="1100" b="1" dirty="0" err="1" smtClean="0">
                  <a:solidFill>
                    <a:srgbClr val="333333"/>
                  </a:solidFill>
                  <a:latin typeface="Arial" charset="0"/>
                </a:rPr>
                <a:t>primary</a:t>
              </a:r>
              <a:r>
                <a:rPr lang="cs-CZ" sz="1100" b="1" dirty="0" smtClean="0">
                  <a:solidFill>
                    <a:srgbClr val="333333"/>
                  </a:solidFill>
                  <a:latin typeface="Arial" charset="0"/>
                </a:rPr>
                <a:t> </a:t>
              </a:r>
              <a:r>
                <a:rPr lang="cs-CZ" sz="1100" b="1" dirty="0" err="1" smtClean="0">
                  <a:solidFill>
                    <a:srgbClr val="333333"/>
                  </a:solidFill>
                  <a:latin typeface="Arial" charset="0"/>
                </a:rPr>
                <a:t>confidentionality</a:t>
              </a:r>
              <a:r>
                <a:rPr lang="cs-CZ" sz="1100" b="1" dirty="0" smtClean="0">
                  <a:solidFill>
                    <a:srgbClr val="333333"/>
                  </a:solidFill>
                  <a:latin typeface="Arial" charset="0"/>
                </a:rPr>
                <a:t>)</a:t>
              </a:r>
              <a:endParaRPr lang="cs-CZ" sz="1100" b="1" dirty="0">
                <a:solidFill>
                  <a:srgbClr val="333333"/>
                </a:solidFill>
                <a:latin typeface="Arial" charset="0"/>
              </a:endParaRPr>
            </a:p>
          </p:txBody>
        </p:sp>
        <p:sp>
          <p:nvSpPr>
            <p:cNvPr id="27" name="AutoShape 26"/>
            <p:cNvSpPr>
              <a:spLocks noChangeArrowheads="1"/>
            </p:cNvSpPr>
            <p:nvPr/>
          </p:nvSpPr>
          <p:spPr bwMode="auto">
            <a:xfrm>
              <a:off x="1992" y="7692"/>
              <a:ext cx="3600" cy="1362"/>
            </a:xfrm>
            <a:prstGeom prst="roundRect">
              <a:avLst>
                <a:gd name="adj" fmla="val 16667"/>
              </a:avLst>
            </a:prstGeom>
            <a:solidFill>
              <a:srgbClr val="FFFFFF"/>
            </a:solidFill>
            <a:ln w="38100" cmpd="dbl">
              <a:solidFill>
                <a:srgbClr val="00FF00"/>
              </a:solidFill>
              <a:round/>
              <a:headEnd/>
              <a:tailEnd/>
            </a:ln>
          </p:spPr>
          <p:txBody>
            <a:bodyPr anchor="ctr"/>
            <a:lstStyle/>
            <a:p>
              <a:pPr>
                <a:buClr>
                  <a:srgbClr val="002A54"/>
                </a:buClr>
                <a:buFont typeface="Wingdings" pitchFamily="2" charset="2"/>
                <a:buNone/>
              </a:pPr>
              <a:r>
                <a:rPr lang="cs-CZ" sz="1100" b="1" dirty="0">
                  <a:solidFill>
                    <a:srgbClr val="333333"/>
                  </a:solidFill>
                  <a:latin typeface="Arial" charset="0"/>
                </a:rPr>
                <a:t>IV. </a:t>
              </a:r>
              <a:r>
                <a:rPr lang="cs-CZ" sz="1100" b="1" dirty="0" smtClean="0">
                  <a:solidFill>
                    <a:srgbClr val="333333"/>
                  </a:solidFill>
                  <a:latin typeface="Arial" charset="0"/>
                </a:rPr>
                <a:t>INPUT</a:t>
              </a:r>
              <a:endParaRPr lang="cs-CZ" sz="1100" b="1" dirty="0">
                <a:solidFill>
                  <a:srgbClr val="333333"/>
                </a:solidFill>
                <a:latin typeface="Arial" charset="0"/>
              </a:endParaRPr>
            </a:p>
            <a:p>
              <a:pP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primary</a:t>
              </a:r>
              <a:r>
                <a:rPr lang="cs-CZ" sz="1100" b="1" dirty="0" smtClean="0">
                  <a:solidFill>
                    <a:srgbClr val="333333"/>
                  </a:solidFill>
                  <a:latin typeface="Arial" charset="0"/>
                </a:rPr>
                <a:t> </a:t>
              </a:r>
              <a:r>
                <a:rPr lang="cs-CZ" sz="1100" b="1" dirty="0" err="1" smtClean="0">
                  <a:solidFill>
                    <a:srgbClr val="333333"/>
                  </a:solidFill>
                  <a:latin typeface="Arial" charset="0"/>
                </a:rPr>
                <a:t>processing</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a:t>
              </a:r>
              <a:r>
                <a:rPr lang="cs-CZ" sz="1100" b="1" dirty="0" err="1" smtClean="0">
                  <a:solidFill>
                    <a:srgbClr val="333333"/>
                  </a:solidFill>
                  <a:latin typeface="Arial" charset="0"/>
                </a:rPr>
                <a:t>the</a:t>
              </a:r>
              <a:r>
                <a:rPr lang="cs-CZ" sz="1100" b="1" dirty="0" smtClean="0">
                  <a:solidFill>
                    <a:srgbClr val="333333"/>
                  </a:solidFill>
                  <a:latin typeface="Arial" charset="0"/>
                </a:rPr>
                <a:t> </a:t>
              </a:r>
              <a:r>
                <a:rPr lang="cs-CZ" sz="1100" b="1" dirty="0" err="1" smtClean="0">
                  <a:solidFill>
                    <a:srgbClr val="333333"/>
                  </a:solidFill>
                  <a:latin typeface="Arial" charset="0"/>
                </a:rPr>
                <a:t>statistical</a:t>
              </a:r>
              <a:r>
                <a:rPr lang="cs-CZ" sz="1100" b="1" dirty="0" smtClean="0">
                  <a:solidFill>
                    <a:srgbClr val="333333"/>
                  </a:solidFill>
                  <a:latin typeface="Arial" charset="0"/>
                </a:rPr>
                <a:t> </a:t>
              </a:r>
              <a:r>
                <a:rPr lang="cs-CZ" sz="1100" b="1" dirty="0" err="1" smtClean="0">
                  <a:solidFill>
                    <a:srgbClr val="333333"/>
                  </a:solidFill>
                  <a:latin typeface="Arial" charset="0"/>
                </a:rPr>
                <a:t>tasks</a:t>
              </a:r>
              <a:r>
                <a:rPr lang="cs-CZ" sz="1100" b="1" dirty="0" smtClean="0">
                  <a:solidFill>
                    <a:srgbClr val="333333"/>
                  </a:solidFill>
                  <a:latin typeface="Arial" charset="0"/>
                </a:rPr>
                <a:t>)</a:t>
              </a:r>
              <a:endParaRPr lang="cs-CZ" sz="3000" dirty="0">
                <a:solidFill>
                  <a:srgbClr val="333333"/>
                </a:solidFill>
                <a:latin typeface="Arial" charset="0"/>
              </a:endParaRPr>
            </a:p>
          </p:txBody>
        </p:sp>
        <p:sp>
          <p:nvSpPr>
            <p:cNvPr id="28" name="AutoShape 27"/>
            <p:cNvSpPr>
              <a:spLocks noChangeArrowheads="1"/>
            </p:cNvSpPr>
            <p:nvPr/>
          </p:nvSpPr>
          <p:spPr bwMode="auto">
            <a:xfrm>
              <a:off x="1046" y="6484"/>
              <a:ext cx="4152" cy="778"/>
            </a:xfrm>
            <a:prstGeom prst="roundRect">
              <a:avLst>
                <a:gd name="adj" fmla="val 16667"/>
              </a:avLst>
            </a:prstGeom>
            <a:solidFill>
              <a:srgbClr val="FFFFFF"/>
            </a:solidFill>
            <a:ln w="9525">
              <a:solidFill>
                <a:srgbClr val="000000"/>
              </a:solidFill>
              <a:round/>
              <a:headEnd/>
              <a:tailEnd/>
            </a:ln>
          </p:spPr>
          <p:txBody>
            <a:bodyPr anchor="ctr"/>
            <a:lstStyle/>
            <a:p>
              <a:pPr>
                <a:buClr>
                  <a:srgbClr val="002A54"/>
                </a:buClr>
                <a:buFont typeface="Wingdings" pitchFamily="2" charset="2"/>
                <a:buNone/>
              </a:pPr>
              <a:r>
                <a:rPr lang="cs-CZ" sz="1100" b="1" dirty="0">
                  <a:solidFill>
                    <a:srgbClr val="333333"/>
                  </a:solidFill>
                  <a:latin typeface="Arial" charset="0"/>
                </a:rPr>
                <a:t>III. </a:t>
              </a:r>
              <a:r>
                <a:rPr lang="cs-CZ" sz="1100" b="1" dirty="0" smtClean="0">
                  <a:solidFill>
                    <a:srgbClr val="333333"/>
                  </a:solidFill>
                  <a:latin typeface="Arial" charset="0"/>
                </a:rPr>
                <a:t>PROGRAMME</a:t>
              </a:r>
              <a:endParaRPr lang="cs-CZ" sz="1100" b="1" dirty="0">
                <a:solidFill>
                  <a:srgbClr val="333333"/>
                </a:solidFill>
                <a:latin typeface="Arial" charset="0"/>
              </a:endParaRPr>
            </a:p>
            <a:p>
              <a:pP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preparation</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a:t>
              </a:r>
              <a:r>
                <a:rPr lang="cs-CZ" sz="1100" b="1" dirty="0" err="1" smtClean="0">
                  <a:solidFill>
                    <a:srgbClr val="333333"/>
                  </a:solidFill>
                  <a:latin typeface="Arial" charset="0"/>
                </a:rPr>
                <a:t>processing</a:t>
              </a:r>
              <a:r>
                <a:rPr lang="cs-CZ" sz="1100" b="1" dirty="0" smtClean="0">
                  <a:solidFill>
                    <a:srgbClr val="333333"/>
                  </a:solidFill>
                  <a:latin typeface="Arial" charset="0"/>
                </a:rPr>
                <a:t>)</a:t>
              </a:r>
              <a:endParaRPr lang="cs-CZ" sz="3000" dirty="0">
                <a:solidFill>
                  <a:srgbClr val="333333"/>
                </a:solidFill>
                <a:latin typeface="Arial" charset="0"/>
              </a:endParaRPr>
            </a:p>
          </p:txBody>
        </p:sp>
        <p:sp>
          <p:nvSpPr>
            <p:cNvPr id="29" name="AutoShape 28"/>
            <p:cNvSpPr>
              <a:spLocks noChangeArrowheads="1"/>
            </p:cNvSpPr>
            <p:nvPr/>
          </p:nvSpPr>
          <p:spPr bwMode="auto">
            <a:xfrm>
              <a:off x="1522" y="5261"/>
              <a:ext cx="3600" cy="837"/>
            </a:xfrm>
            <a:prstGeom prst="roundRect">
              <a:avLst>
                <a:gd name="adj" fmla="val 16667"/>
              </a:avLst>
            </a:prstGeom>
            <a:solidFill>
              <a:srgbClr val="FFFFFF"/>
            </a:solidFill>
            <a:ln w="9525">
              <a:solidFill>
                <a:srgbClr val="000000"/>
              </a:solidFill>
              <a:round/>
              <a:headEnd/>
              <a:tailEnd/>
            </a:ln>
          </p:spPr>
          <p:txBody>
            <a:bodyPr anchor="ctr"/>
            <a:lstStyle/>
            <a:p>
              <a:pPr>
                <a:buClr>
                  <a:srgbClr val="002A54"/>
                </a:buClr>
                <a:buFont typeface="Wingdings" pitchFamily="2" charset="2"/>
                <a:buNone/>
              </a:pPr>
              <a:r>
                <a:rPr lang="cs-CZ" sz="1100" b="1" dirty="0">
                  <a:solidFill>
                    <a:srgbClr val="333333"/>
                  </a:solidFill>
                  <a:latin typeface="Arial" charset="0"/>
                </a:rPr>
                <a:t>II. </a:t>
              </a:r>
              <a:r>
                <a:rPr lang="cs-CZ" sz="1100" b="1" dirty="0" smtClean="0">
                  <a:solidFill>
                    <a:srgbClr val="333333"/>
                  </a:solidFill>
                  <a:latin typeface="Arial" charset="0"/>
                </a:rPr>
                <a:t>PREPARATION</a:t>
              </a:r>
              <a:endParaRPr lang="cs-CZ" sz="1100" b="1" dirty="0">
                <a:solidFill>
                  <a:srgbClr val="333333"/>
                </a:solidFill>
                <a:latin typeface="Arial" charset="0"/>
              </a:endParaRPr>
            </a:p>
            <a:p>
              <a:pPr>
                <a:buClr>
                  <a:srgbClr val="002A54"/>
                </a:buClr>
                <a:buFont typeface="Wingdings" pitchFamily="2" charset="2"/>
                <a:buNone/>
              </a:pPr>
              <a:r>
                <a:rPr lang="cs-CZ" sz="1100" b="1" dirty="0" smtClean="0">
                  <a:solidFill>
                    <a:srgbClr val="333333"/>
                  </a:solidFill>
                  <a:latin typeface="Arial" charset="0"/>
                </a:rPr>
                <a:t>(</a:t>
              </a:r>
              <a:r>
                <a:rPr lang="cs-CZ" sz="1100" b="1" dirty="0" err="1" smtClean="0">
                  <a:solidFill>
                    <a:srgbClr val="333333"/>
                  </a:solidFill>
                  <a:latin typeface="Arial" charset="0"/>
                </a:rPr>
                <a:t>preparation</a:t>
              </a:r>
              <a:r>
                <a:rPr lang="cs-CZ" sz="1100" b="1" dirty="0" smtClean="0">
                  <a:solidFill>
                    <a:srgbClr val="333333"/>
                  </a:solidFill>
                  <a:latin typeface="Arial" charset="0"/>
                </a:rPr>
                <a:t> </a:t>
              </a:r>
              <a:r>
                <a:rPr lang="cs-CZ" sz="1100" b="1" dirty="0" err="1" smtClean="0">
                  <a:solidFill>
                    <a:srgbClr val="333333"/>
                  </a:solidFill>
                  <a:latin typeface="Arial" charset="0"/>
                </a:rPr>
                <a:t>of</a:t>
              </a:r>
              <a:r>
                <a:rPr lang="cs-CZ" sz="1100" b="1" dirty="0" smtClean="0">
                  <a:solidFill>
                    <a:srgbClr val="333333"/>
                  </a:solidFill>
                  <a:latin typeface="Arial" charset="0"/>
                </a:rPr>
                <a:t> </a:t>
              </a:r>
              <a:r>
                <a:rPr lang="cs-CZ" sz="1100" b="1" dirty="0" err="1" smtClean="0">
                  <a:solidFill>
                    <a:srgbClr val="333333"/>
                  </a:solidFill>
                  <a:latin typeface="Arial" charset="0"/>
                </a:rPr>
                <a:t>the</a:t>
              </a:r>
              <a:r>
                <a:rPr lang="cs-CZ" sz="1100" b="1" dirty="0" smtClean="0">
                  <a:solidFill>
                    <a:srgbClr val="333333"/>
                  </a:solidFill>
                  <a:latin typeface="Arial" charset="0"/>
                </a:rPr>
                <a:t> </a:t>
              </a:r>
              <a:r>
                <a:rPr lang="cs-CZ" sz="1100" b="1" dirty="0" err="1" smtClean="0">
                  <a:solidFill>
                    <a:srgbClr val="333333"/>
                  </a:solidFill>
                  <a:latin typeface="Arial" charset="0"/>
                </a:rPr>
                <a:t>task</a:t>
              </a:r>
              <a:r>
                <a:rPr lang="cs-CZ" sz="1100" b="1" dirty="0" smtClean="0">
                  <a:solidFill>
                    <a:srgbClr val="333333"/>
                  </a:solidFill>
                  <a:latin typeface="Arial" charset="0"/>
                </a:rPr>
                <a:t>)</a:t>
              </a:r>
              <a:endParaRPr lang="cs-CZ" sz="3000" dirty="0">
                <a:solidFill>
                  <a:srgbClr val="333333"/>
                </a:solidFill>
                <a:latin typeface="Arial" charset="0"/>
              </a:endParaRPr>
            </a:p>
          </p:txBody>
        </p:sp>
      </p:grpSp>
    </p:spTree>
    <p:extLst>
      <p:ext uri="{BB962C8B-B14F-4D97-AF65-F5344CB8AC3E}">
        <p14:creationId xmlns:p14="http://schemas.microsoft.com/office/powerpoint/2010/main" val="122583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The main benefits of new SIS</a:t>
            </a: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r>
              <a:rPr lang="en-US" dirty="0"/>
              <a:t>Integration of statistical surveys, especially in business statistics;</a:t>
            </a:r>
          </a:p>
          <a:p>
            <a:r>
              <a:rPr lang="en-US" dirty="0"/>
              <a:t>Electronic (web &amp; pdf) statistical forms;</a:t>
            </a:r>
          </a:p>
          <a:p>
            <a:r>
              <a:rPr lang="en-US" dirty="0"/>
              <a:t>Saving of statistical and administrative data in </a:t>
            </a:r>
            <a:r>
              <a:rPr lang="en-US" dirty="0" smtClean="0"/>
              <a:t>data</a:t>
            </a:r>
            <a:r>
              <a:rPr lang="cs-CZ" dirty="0" smtClean="0"/>
              <a:t> </a:t>
            </a:r>
            <a:r>
              <a:rPr lang="en-US" dirty="0" smtClean="0"/>
              <a:t>warehouse</a:t>
            </a:r>
            <a:r>
              <a:rPr lang="en-US" dirty="0"/>
              <a:t>;</a:t>
            </a:r>
          </a:p>
          <a:p>
            <a:r>
              <a:rPr lang="en-US" dirty="0"/>
              <a:t>Re-use of data from surveys, increase of administrative data sources use;</a:t>
            </a:r>
          </a:p>
          <a:p>
            <a:r>
              <a:rPr lang="en-US" dirty="0"/>
              <a:t>Better comfort of respondents, digitalization of collection and dissemination of data = higher quality and more timely statistical indicators for users;</a:t>
            </a:r>
          </a:p>
          <a:p>
            <a:r>
              <a:rPr lang="en-US" dirty="0"/>
              <a:t>Centralization of the IT tools for handling with data sets</a:t>
            </a:r>
          </a:p>
          <a:p>
            <a:r>
              <a:rPr lang="en-US" dirty="0"/>
              <a:t>Standardization of metadata system</a:t>
            </a:r>
          </a:p>
          <a:p>
            <a:r>
              <a:rPr lang="en-US" dirty="0"/>
              <a:t>Upgrade of IT infrastructure for statistical production process</a:t>
            </a:r>
          </a:p>
          <a:p>
            <a:r>
              <a:rPr lang="en-US" dirty="0"/>
              <a:t>Experience with project management across the office, increase of the level of cooperation among different organizational units</a:t>
            </a:r>
            <a:r>
              <a:rPr lang="en-US" dirty="0" smtClean="0"/>
              <a:t>.</a:t>
            </a:r>
            <a:endParaRPr lang="en-US" dirty="0"/>
          </a:p>
        </p:txBody>
      </p:sp>
    </p:spTree>
    <p:extLst>
      <p:ext uri="{BB962C8B-B14F-4D97-AF65-F5344CB8AC3E}">
        <p14:creationId xmlns:p14="http://schemas.microsoft.com/office/powerpoint/2010/main" val="613350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Lessons learned</a:t>
            </a: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r>
              <a:rPr lang="en-GB" dirty="0" smtClean="0"/>
              <a:t>Universal solutions have except their benefits also significant risks (system not efficient for all statistical tasks – e.g. different characteristics of household surveys);</a:t>
            </a:r>
            <a:endParaRPr lang="cs-CZ" dirty="0" smtClean="0"/>
          </a:p>
          <a:p>
            <a:r>
              <a:rPr lang="cs-CZ" dirty="0" smtClean="0"/>
              <a:t>E</a:t>
            </a:r>
            <a:r>
              <a:rPr lang="en-US" dirty="0" smtClean="0"/>
              <a:t>xtreme </a:t>
            </a:r>
            <a:r>
              <a:rPr lang="en-US" dirty="0"/>
              <a:t>customization of the tools which makes most of the user requirements expensive to do because of the outsourcing of the </a:t>
            </a:r>
            <a:r>
              <a:rPr lang="en-US" dirty="0" smtClean="0"/>
              <a:t>support</a:t>
            </a:r>
            <a:r>
              <a:rPr lang="cs-CZ" dirty="0" smtClean="0"/>
              <a:t>;</a:t>
            </a:r>
            <a:endParaRPr lang="en-GB" dirty="0" smtClean="0"/>
          </a:p>
          <a:p>
            <a:r>
              <a:rPr lang="en-US" dirty="0"/>
              <a:t>The high level of integrity has (alongside with its benefits) also significant risks, because the newly developed tools are closely interrelated and if something fails in one part of the system, the functioning of the whole production process is </a:t>
            </a:r>
            <a:r>
              <a:rPr lang="en-US" dirty="0" smtClean="0"/>
              <a:t>threaten</a:t>
            </a:r>
            <a:r>
              <a:rPr lang="cs-CZ" dirty="0"/>
              <a:t>.</a:t>
            </a:r>
            <a:endParaRPr lang="en-GB" dirty="0" smtClean="0"/>
          </a:p>
          <a:p>
            <a:endParaRPr lang="en-GB" dirty="0"/>
          </a:p>
        </p:txBody>
      </p:sp>
    </p:spTree>
    <p:extLst>
      <p:ext uri="{BB962C8B-B14F-4D97-AF65-F5344CB8AC3E}">
        <p14:creationId xmlns:p14="http://schemas.microsoft.com/office/powerpoint/2010/main" val="2804391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The way forward</a:t>
            </a: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r>
              <a:rPr lang="en-US" dirty="0"/>
              <a:t>In the next few years it would be necessary to do strategic decision about the further progress and renewal of the HW and SW in the final stage of their lifetime. It is difficult task because the strategic decision have to take into account the development in technologies as well as in the methodology of statistics and user needs.</a:t>
            </a:r>
            <a:endParaRPr lang="cs-CZ" dirty="0" smtClean="0"/>
          </a:p>
          <a:p>
            <a:r>
              <a:rPr lang="en-US" dirty="0" smtClean="0"/>
              <a:t>The </a:t>
            </a:r>
            <a:r>
              <a:rPr lang="en-US" dirty="0"/>
              <a:t>main trends which would be probably reflected in the future redesign of SIS are:</a:t>
            </a:r>
          </a:p>
          <a:p>
            <a:pPr lvl="1"/>
            <a:r>
              <a:rPr lang="en-US" dirty="0" smtClean="0"/>
              <a:t>Direct </a:t>
            </a:r>
            <a:r>
              <a:rPr lang="en-US" dirty="0"/>
              <a:t>link to ERP  systems of business companies;</a:t>
            </a:r>
          </a:p>
          <a:p>
            <a:pPr lvl="1"/>
            <a:r>
              <a:rPr lang="en-US" dirty="0" smtClean="0"/>
              <a:t>Using </a:t>
            </a:r>
            <a:r>
              <a:rPr lang="en-US" dirty="0"/>
              <a:t>different tools for collection of different types of data; </a:t>
            </a:r>
          </a:p>
          <a:p>
            <a:pPr lvl="1"/>
            <a:r>
              <a:rPr lang="en-US" dirty="0" smtClean="0"/>
              <a:t>Using </a:t>
            </a:r>
            <a:r>
              <a:rPr lang="en-US" dirty="0"/>
              <a:t>standardized software tools enabling user’s customization;</a:t>
            </a:r>
          </a:p>
          <a:p>
            <a:pPr lvl="1"/>
            <a:r>
              <a:rPr lang="en-US" dirty="0" smtClean="0"/>
              <a:t>Extensive </a:t>
            </a:r>
            <a:r>
              <a:rPr lang="en-US" dirty="0"/>
              <a:t>use of modelling using administrative data sources and reduction of the role of statistical surveys;</a:t>
            </a:r>
          </a:p>
          <a:p>
            <a:pPr lvl="1"/>
            <a:r>
              <a:rPr lang="en-US" dirty="0" smtClean="0"/>
              <a:t>Using </a:t>
            </a:r>
            <a:r>
              <a:rPr lang="en-US" dirty="0"/>
              <a:t>big data and appropriate tools of data mining;</a:t>
            </a:r>
          </a:p>
          <a:p>
            <a:pPr lvl="1"/>
            <a:r>
              <a:rPr lang="en-US" dirty="0" smtClean="0"/>
              <a:t>Modernization </a:t>
            </a:r>
            <a:r>
              <a:rPr lang="en-US" dirty="0"/>
              <a:t>of dissemination tools.</a:t>
            </a:r>
          </a:p>
          <a:p>
            <a:pPr marL="0" indent="0">
              <a:buNone/>
            </a:pPr>
            <a:endParaRPr lang="en-GB" dirty="0"/>
          </a:p>
        </p:txBody>
      </p:sp>
    </p:spTree>
    <p:extLst>
      <p:ext uri="{BB962C8B-B14F-4D97-AF65-F5344CB8AC3E}">
        <p14:creationId xmlns:p14="http://schemas.microsoft.com/office/powerpoint/2010/main" val="2410062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Redesign of Statistical Information System: Czech experience</a:t>
            </a:r>
          </a:p>
        </p:txBody>
      </p:sp>
      <p:sp>
        <p:nvSpPr>
          <p:cNvPr id="5" name="Podtytuł 4"/>
          <p:cNvSpPr>
            <a:spLocks noGrp="1"/>
          </p:cNvSpPr>
          <p:nvPr>
            <p:ph type="subTitle" idx="1"/>
          </p:nvPr>
        </p:nvSpPr>
        <p:spPr/>
        <p:txBody>
          <a:bodyPr/>
          <a:lstStyle/>
          <a:p>
            <a:r>
              <a:rPr lang="pl-PL" dirty="0"/>
              <a:t>Marek Rojíček, Czech Statistical Office, marek.rojicek@czso.cz</a:t>
            </a:r>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1353</TotalTime>
  <Words>532</Words>
  <Application>Microsoft Office PowerPoint</Application>
  <PresentationFormat>Předvádění na obrazovce (4:3)</PresentationFormat>
  <Paragraphs>66</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Calibri Light</vt:lpstr>
      <vt:lpstr>Wingdings</vt:lpstr>
      <vt:lpstr>Motyw pakietu Office</vt:lpstr>
      <vt:lpstr>Redesign of Statistical Information System: Czech experience</vt:lpstr>
      <vt:lpstr>Global Architecture of SIS</vt:lpstr>
      <vt:lpstr>Global Architecture of SIS</vt:lpstr>
      <vt:lpstr>The main benefits of new SIS</vt:lpstr>
      <vt:lpstr>Lessons learned</vt:lpstr>
      <vt:lpstr>The way forward</vt:lpstr>
      <vt:lpstr>Redesign of Statistical Information System: Czech experience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Gawlik Ryszard</dc:creator>
  <cp:lastModifiedBy>Marek Rojíček</cp:lastModifiedBy>
  <cp:revision>37</cp:revision>
  <dcterms:created xsi:type="dcterms:W3CDTF">2018-02-27T07:40:59Z</dcterms:created>
  <dcterms:modified xsi:type="dcterms:W3CDTF">2018-05-20T19:41:16Z</dcterms:modified>
</cp:coreProperties>
</file>