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1" r:id="rId5"/>
    <p:sldId id="259" r:id="rId6"/>
    <p:sldId id="260" r:id="rId7"/>
    <p:sldId id="264" r:id="rId8"/>
    <p:sldId id="263" r:id="rId9"/>
    <p:sldId id="265" r:id="rId10"/>
    <p:sldId id="267" r:id="rId11"/>
    <p:sldId id="266" r:id="rId12"/>
    <p:sldId id="25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6" d="100"/>
          <a:sy n="126" d="100"/>
        </p:scale>
        <p:origin x="-1200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2018-05-19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2018-05-19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Contents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2018-05-19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tefan.zins@gesis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7713/ajs.v45i3.120" TargetMode="External"/><Relationship Id="rId2" Type="http://schemas.openxmlformats.org/officeDocument/2006/relationships/hyperlink" Target="https://doi.org/10.1111/rssa.1211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tefan.zins@gesis.or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Stefan Zins, GESIS – Leibniz Institute for the Social Sciences, </a:t>
            </a:r>
            <a:r>
              <a:rPr lang="en-GB" dirty="0" smtClean="0">
                <a:hlinkClick r:id="rId2"/>
              </a:rPr>
              <a:t>stefan.zins@gesis.org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Bernhard </a:t>
            </a:r>
            <a:r>
              <a:rPr lang="en-GB" dirty="0"/>
              <a:t>Schimpl-Neimanns, GESIS – Leibniz Institute for the Social Sciences, </a:t>
            </a:r>
            <a:r>
              <a:rPr lang="en-GB" dirty="0" smtClean="0"/>
              <a:t>bernhard.schimpl-neimanns@gesis.org</a:t>
            </a:r>
          </a:p>
          <a:p>
            <a:endParaRPr lang="en-GB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Estimation of the standard error for net changes with the EU Labour Force Survey – How can users independently and appropriately calculate standard errors and confidence intervals?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dirty="0"/>
              <a:t>29.06.2018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 smtClean="0"/>
              <a:t>Session </a:t>
            </a:r>
            <a:r>
              <a:rPr lang="pl-PL" dirty="0"/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Recommendations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1"/>
          </p:nvPr>
        </p:nvSpPr>
        <p:spPr>
          <a:xfrm>
            <a:off x="660295" y="2176423"/>
            <a:ext cx="78867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dirty="0"/>
              <a:t>Variables needed to delimit the domains of interest (e.g. age variable with the right scale)</a:t>
            </a:r>
          </a:p>
          <a:p>
            <a:pPr marL="0" indent="0">
              <a:buNone/>
            </a:pPr>
            <a:r>
              <a:rPr lang="en-US" dirty="0" smtClean="0"/>
              <a:t>Sampling design variables: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/>
              <a:t>Longitudinally consistent identifier for the PSUs</a:t>
            </a:r>
          </a:p>
          <a:p>
            <a:r>
              <a:rPr lang="en-GB" dirty="0" smtClean="0"/>
              <a:t>True stratum identifier of PSU sample</a:t>
            </a:r>
          </a:p>
          <a:p>
            <a:r>
              <a:rPr lang="en-GB" dirty="0" smtClean="0"/>
              <a:t>Design weights of PSUs</a:t>
            </a:r>
          </a:p>
          <a:p>
            <a:r>
              <a:rPr lang="en-GB" dirty="0" smtClean="0"/>
              <a:t>Design weights of </a:t>
            </a:r>
            <a:r>
              <a:rPr lang="en-GB" dirty="0" smtClean="0"/>
              <a:t>respondents 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 variables used to compute the raking weights </a:t>
            </a:r>
            <a:r>
              <a:rPr lang="en-US" dirty="0" smtClean="0"/>
              <a:t>on the exact some scale as used in the weighting procedure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5" name="Textfeld 4"/>
          <p:cNvSpPr txBox="1"/>
          <p:nvPr/>
        </p:nvSpPr>
        <p:spPr>
          <a:xfrm>
            <a:off x="649904" y="1224237"/>
            <a:ext cx="7829078" cy="9521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facilitate the use of design consistent estimation and to improve its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accuracy some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variables related to sampling and weighting should be included into the scientific use files.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19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Andersson</a:t>
            </a:r>
            <a:r>
              <a:rPr lang="en-GB" dirty="0"/>
              <a:t>, </a:t>
            </a:r>
            <a:r>
              <a:rPr lang="en-GB" dirty="0" err="1"/>
              <a:t>Claes</a:t>
            </a:r>
            <a:r>
              <a:rPr lang="en-GB" dirty="0"/>
              <a:t>, and Lennart Nordberg. ‘A Method for Variance Estimation of Non-Linear Functions of Totals in Surveys - Theory and Software Implementation’. </a:t>
            </a:r>
            <a:r>
              <a:rPr lang="en-GB" i="1" dirty="0"/>
              <a:t>Journal of Official Statistics</a:t>
            </a:r>
            <a:r>
              <a:rPr lang="en-GB" dirty="0"/>
              <a:t> 10, no. 4 (1994): 395–405.</a:t>
            </a:r>
          </a:p>
          <a:p>
            <a:r>
              <a:rPr lang="en-GB" dirty="0"/>
              <a:t>Berger, Y. G., and R. Priam. ‘A Simple Variance Estimator of Change for Rotating Repeated Surveys: An Application to the European Union Statistics on Income and Living Conditions Household Surveys’. </a:t>
            </a:r>
            <a:r>
              <a:rPr lang="en-GB" i="1" dirty="0"/>
              <a:t>Journal of the Royal Statistical Society: Series A (Statistics in Society)</a:t>
            </a:r>
            <a:r>
              <a:rPr lang="en-GB" dirty="0"/>
              <a:t> 179, no. 1 </a:t>
            </a:r>
            <a:r>
              <a:rPr lang="en-GB" dirty="0" smtClean="0"/>
              <a:t>(2016</a:t>
            </a:r>
            <a:r>
              <a:rPr lang="en-GB" dirty="0"/>
              <a:t>): 251–72. </a:t>
            </a:r>
            <a:r>
              <a:rPr lang="en-GB" dirty="0">
                <a:hlinkClick r:id="rId2"/>
              </a:rPr>
              <a:t>https://doi.org/10.1111/rssa.12116</a:t>
            </a:r>
            <a:r>
              <a:rPr lang="en-GB" dirty="0" smtClean="0"/>
              <a:t>.</a:t>
            </a:r>
          </a:p>
          <a:p>
            <a:r>
              <a:rPr lang="en-GB" dirty="0" err="1"/>
              <a:t>D’Arrigo</a:t>
            </a:r>
            <a:r>
              <a:rPr lang="en-GB" dirty="0"/>
              <a:t>, Julia, and Chris Skinner. ‘Linearization Variance Estimation for Generalized Raking Estimators in the Presence of Nonresponse’. </a:t>
            </a:r>
            <a:r>
              <a:rPr lang="en-GB" i="1" dirty="0"/>
              <a:t>Survey Methodology</a:t>
            </a:r>
            <a:r>
              <a:rPr lang="en-GB" dirty="0"/>
              <a:t> 36, no. 2 (2010): 181–192</a:t>
            </a:r>
            <a:r>
              <a:rPr lang="en-GB" dirty="0" smtClean="0"/>
              <a:t>.</a:t>
            </a:r>
          </a:p>
          <a:p>
            <a:r>
              <a:rPr lang="en-GB" dirty="0" err="1"/>
              <a:t>Meraner</a:t>
            </a:r>
            <a:r>
              <a:rPr lang="en-GB" dirty="0"/>
              <a:t>, Angelika, Daniela </a:t>
            </a:r>
            <a:r>
              <a:rPr lang="en-GB" dirty="0" err="1"/>
              <a:t>Gumprecht</a:t>
            </a:r>
            <a:r>
              <a:rPr lang="en-GB" dirty="0"/>
              <a:t>, and Alexander </a:t>
            </a:r>
            <a:r>
              <a:rPr lang="en-GB" dirty="0" err="1"/>
              <a:t>Kowarik</a:t>
            </a:r>
            <a:r>
              <a:rPr lang="en-GB" dirty="0"/>
              <a:t>. ‘Weighting Procedure of the Austrian </a:t>
            </a:r>
            <a:r>
              <a:rPr lang="en-GB" dirty="0" err="1"/>
              <a:t>Microcensus</a:t>
            </a:r>
            <a:r>
              <a:rPr lang="en-GB" dirty="0"/>
              <a:t> Using Administrative Data’. </a:t>
            </a:r>
            <a:r>
              <a:rPr lang="en-GB" i="1" dirty="0"/>
              <a:t>Austrian Journal of Statistics</a:t>
            </a:r>
            <a:r>
              <a:rPr lang="en-GB" dirty="0"/>
              <a:t> 45, no. 3 </a:t>
            </a:r>
            <a:r>
              <a:rPr lang="en-GB" dirty="0" smtClean="0"/>
              <a:t>(2016</a:t>
            </a:r>
            <a:r>
              <a:rPr lang="en-GB" dirty="0"/>
              <a:t>): 3–14. </a:t>
            </a:r>
            <a:r>
              <a:rPr lang="en-GB" dirty="0">
                <a:hlinkClick r:id="rId3"/>
              </a:rPr>
              <a:t>https://doi.org/10.17713/ajs.v45i3.120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2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Estimation of the standard error for net changes with the EU Labour Force Survey – How can users independently and appropriately calculate standard errors and confidence intervals?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85799" y="4516441"/>
            <a:ext cx="8329731" cy="1020759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Stefan Zins, </a:t>
            </a:r>
            <a:r>
              <a:rPr lang="en-GB" dirty="0" smtClean="0"/>
              <a:t>GESIS, </a:t>
            </a:r>
            <a:r>
              <a:rPr lang="en-GB" dirty="0" smtClean="0">
                <a:hlinkClick r:id="rId2"/>
              </a:rPr>
              <a:t>stefan.zins@gesis.org</a:t>
            </a:r>
            <a:r>
              <a:rPr lang="en-GB" dirty="0" smtClean="0"/>
              <a:t> </a:t>
            </a:r>
          </a:p>
          <a:p>
            <a:pPr algn="l"/>
            <a:r>
              <a:rPr lang="en-GB" dirty="0"/>
              <a:t>Bernhard Schimpl-Neimanns, </a:t>
            </a:r>
            <a:r>
              <a:rPr lang="en-GB" dirty="0" smtClean="0"/>
              <a:t>GESIS, </a:t>
            </a:r>
            <a:r>
              <a:rPr lang="en-GB" dirty="0"/>
              <a:t>bernhard.schimpl-neimanns@gesis.org</a:t>
            </a:r>
          </a:p>
          <a:p>
            <a:endParaRPr lang="en-GB" dirty="0"/>
          </a:p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71006"/>
          </a:xfrm>
        </p:spPr>
        <p:txBody>
          <a:bodyPr anchor="ctr" anchorCtr="1"/>
          <a:lstStyle/>
          <a:p>
            <a:r>
              <a:rPr lang="de-DE" dirty="0" smtClean="0"/>
              <a:t>Outline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2000" y="1080000"/>
            <a:ext cx="7886700" cy="4597401"/>
          </a:xfrm>
        </p:spPr>
        <p:txBody>
          <a:bodyPr anchor="ctr" anchorCtr="1">
            <a:normAutofit/>
          </a:bodyPr>
          <a:lstStyle/>
          <a:p>
            <a:r>
              <a:rPr lang="en-GB" sz="2400" dirty="0" smtClean="0"/>
              <a:t>Statistics of Interest and Sampling Design</a:t>
            </a:r>
          </a:p>
          <a:p>
            <a:r>
              <a:rPr lang="en-GB" sz="2400" dirty="0" smtClean="0"/>
              <a:t>Estimation of Net Change</a:t>
            </a:r>
          </a:p>
          <a:p>
            <a:r>
              <a:rPr lang="en-GB" sz="2400" dirty="0" smtClean="0"/>
              <a:t>Results </a:t>
            </a:r>
            <a:r>
              <a:rPr lang="en-GB" sz="2400" dirty="0" smtClean="0"/>
              <a:t>from </a:t>
            </a:r>
            <a:r>
              <a:rPr lang="en-GB" sz="2400" dirty="0" smtClean="0"/>
              <a:t>our Estimation</a:t>
            </a:r>
          </a:p>
          <a:p>
            <a:r>
              <a:rPr lang="en-GB" sz="2400" dirty="0" smtClean="0"/>
              <a:t>Conclusions and Recommendations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39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Statistics of Interest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515533"/>
            <a:ext cx="7886700" cy="2804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The EU Labour Force Survey </a:t>
            </a:r>
            <a:r>
              <a:rPr lang="en-GB" dirty="0" smtClean="0"/>
              <a:t>(EU-LFS) serves as a data source for estimating EU 2020 three headline indicators</a:t>
            </a:r>
          </a:p>
          <a:p>
            <a:r>
              <a:rPr lang="en-GB" dirty="0" smtClean="0"/>
              <a:t>Employment: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GB" dirty="0" smtClean="0"/>
              <a:t>75</a:t>
            </a:r>
            <a:r>
              <a:rPr lang="en-GB" dirty="0"/>
              <a:t>% of the population aged 20 to 64 years to be </a:t>
            </a:r>
            <a:r>
              <a:rPr lang="en-GB" dirty="0" smtClean="0"/>
              <a:t>employed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Employment rate of older people (no scoreboard indicator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en-GB" dirty="0" smtClean="0"/>
          </a:p>
          <a:p>
            <a:r>
              <a:rPr lang="en-GB" dirty="0" smtClean="0"/>
              <a:t>Education: Tertiary </a:t>
            </a:r>
            <a:r>
              <a:rPr lang="en-GB" dirty="0"/>
              <a:t>educational </a:t>
            </a:r>
            <a:r>
              <a:rPr lang="en-GB" dirty="0" smtClean="0"/>
              <a:t>attainment:</a:t>
            </a:r>
            <a:endParaRPr lang="en-GB" dirty="0"/>
          </a:p>
          <a:p>
            <a:pPr lvl="1">
              <a:buFont typeface="Arial" panose="020B0604020202020204" pitchFamily="34" charset="0"/>
              <a:buChar char="−"/>
            </a:pPr>
            <a:r>
              <a:rPr lang="en-GB" dirty="0" smtClean="0"/>
              <a:t>At </a:t>
            </a:r>
            <a:r>
              <a:rPr lang="en-GB" dirty="0"/>
              <a:t>least 40% of 30 to 34 years old to have completed tertiary or equivalent </a:t>
            </a:r>
            <a:r>
              <a:rPr lang="en-GB" dirty="0" smtClean="0"/>
              <a:t>education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Share of early school leavers to be reduced under 10%</a:t>
            </a:r>
            <a:br>
              <a:rPr lang="en-GB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(Cannot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 operationalised with the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data)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−"/>
            </a:pPr>
            <a:endParaRPr lang="en-GB" dirty="0" smtClean="0"/>
          </a:p>
          <a:p>
            <a:pPr lvl="1">
              <a:buFont typeface="Arial" panose="020B0604020202020204" pitchFamily="34" charset="0"/>
              <a:buChar char="−"/>
            </a:pP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/>
              <p:cNvSpPr txBox="1"/>
              <p:nvPr/>
            </p:nvSpPr>
            <p:spPr>
              <a:xfrm>
                <a:off x="1439999" y="4735637"/>
                <a:ext cx="5961184" cy="796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Statistics are ratios 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of population </a:t>
                </a:r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totals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𝜃</m:t>
                    </m:r>
                    <m:r>
                      <a:rPr lang="de-DE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de-DE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/>
                                <a:ea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de-DE" i="1">
                                <a:latin typeface="Cambria Math"/>
                                <a:ea typeface="Cambria Math"/>
                              </a:rPr>
                              <m:t>𝑎𝑏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/>
                                <a:ea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de-DE" i="1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sub>
                        </m:sSub>
                      </m:den>
                    </m:f>
                    <m:r>
                      <a:rPr lang="de-DE" i="1">
                        <a:latin typeface="Cambria Math"/>
                        <a:ea typeface="Cambria Math"/>
                      </a:rPr>
                      <m:t>≥1</m:t>
                    </m:r>
                  </m:oMath>
                </a14:m>
                <a:r>
                  <a:rPr lang="de-DE" dirty="0" smtClean="0"/>
                  <a:t> </a:t>
                </a:r>
              </a:p>
              <a:p>
                <a:r>
                  <a:rPr lang="de-DE" dirty="0" smtClean="0"/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999" y="4735637"/>
                <a:ext cx="5961184" cy="796885"/>
              </a:xfrm>
              <a:prstGeom prst="rect">
                <a:avLst/>
              </a:prstGeom>
              <a:blipFill rotWithShape="1">
                <a:blip r:embed="rId2"/>
                <a:stretch>
                  <a:fillRect l="-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98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Sampling Design Austrian </a:t>
            </a:r>
            <a:r>
              <a:rPr lang="de-DE" dirty="0" smtClean="0"/>
              <a:t>LFS </a:t>
            </a:r>
            <a:r>
              <a:rPr lang="de-DE" dirty="0" smtClean="0"/>
              <a:t>and MC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8422" y="1152795"/>
            <a:ext cx="7886700" cy="4542892"/>
          </a:xfrm>
        </p:spPr>
        <p:txBody>
          <a:bodyPr anchor="ctr" anchorCtr="1"/>
          <a:lstStyle/>
          <a:p>
            <a:r>
              <a:rPr lang="en-GB" dirty="0" smtClean="0"/>
              <a:t>Cross-sectional Design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Austrian LFS is part of the MC. </a:t>
            </a:r>
            <a:endParaRPr lang="en-GB" dirty="0" smtClean="0"/>
          </a:p>
          <a:p>
            <a:pPr lvl="1"/>
            <a:r>
              <a:rPr lang="en-GB" dirty="0" smtClean="0"/>
              <a:t>The </a:t>
            </a:r>
            <a:r>
              <a:rPr lang="en-GB" dirty="0"/>
              <a:t>cross-sectional sampling design of the MC is a stratified cluster sample, </a:t>
            </a:r>
            <a:r>
              <a:rPr lang="en-GB" dirty="0" smtClean="0"/>
              <a:t>with households </a:t>
            </a:r>
            <a:r>
              <a:rPr lang="en-GB" dirty="0"/>
              <a:t>as clusters and NUTS-2 regions as strata.</a:t>
            </a:r>
            <a:endParaRPr lang="de-DE" dirty="0" smtClean="0"/>
          </a:p>
          <a:p>
            <a:r>
              <a:rPr lang="en-GB" dirty="0" smtClean="0"/>
              <a:t>Longitudinal Design</a:t>
            </a:r>
          </a:p>
          <a:p>
            <a:pPr lvl="1"/>
            <a:r>
              <a:rPr lang="en-GB" dirty="0" smtClean="0"/>
              <a:t>Each </a:t>
            </a:r>
            <a:r>
              <a:rPr lang="en-GB" dirty="0"/>
              <a:t>household is kept in the sample for five consecutive quarters and every quarter 20% of the households in the sample that have been interviewed for five quarters are replaced by a new random </a:t>
            </a:r>
            <a:r>
              <a:rPr lang="en-GB" dirty="0" smtClean="0"/>
              <a:t>sample. 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rotational scheme creates an overlap of 80% between consecutive cross-sectional </a:t>
            </a:r>
            <a:r>
              <a:rPr lang="en-GB" dirty="0" smtClean="0"/>
              <a:t>samples → dependent cross-section samples</a:t>
            </a:r>
          </a:p>
        </p:txBody>
      </p:sp>
    </p:spTree>
    <p:extLst>
      <p:ext uri="{BB962C8B-B14F-4D97-AF65-F5344CB8AC3E}">
        <p14:creationId xmlns:p14="http://schemas.microsoft.com/office/powerpoint/2010/main" val="427880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Estimating</a:t>
            </a:r>
            <a:r>
              <a:rPr lang="de-DE" dirty="0" smtClean="0"/>
              <a:t> Net Change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Net </a:t>
                </a:r>
                <a:r>
                  <a:rPr lang="en-GB" dirty="0"/>
                  <a:t>change as the difference of </a:t>
                </a:r>
                <a:r>
                  <a:rPr lang="en-GB" dirty="0" smtClean="0"/>
                  <a:t>statistic </a:t>
                </a:r>
                <a:r>
                  <a:rPr lang="en-GB" i="1" dirty="0" smtClean="0"/>
                  <a:t>θ (an annual average)</a:t>
                </a:r>
                <a:r>
                  <a:rPr lang="en-GB" dirty="0" smtClean="0"/>
                  <a:t> </a:t>
                </a:r>
                <a:r>
                  <a:rPr lang="en-GB" dirty="0"/>
                  <a:t>between years </a:t>
                </a:r>
                <a:r>
                  <a:rPr lang="en-GB" i="1" dirty="0"/>
                  <a:t>t</a:t>
                </a:r>
                <a:r>
                  <a:rPr lang="en-GB" dirty="0"/>
                  <a:t> and </a:t>
                </a:r>
                <a:r>
                  <a:rPr lang="en-GB" i="1" dirty="0"/>
                  <a:t>u</a:t>
                </a:r>
                <a:r>
                  <a:rPr lang="en-GB" dirty="0"/>
                  <a:t> by: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/>
                            </a:rPr>
                            <m:t> </m:t>
                          </m:r>
                          <m:acc>
                            <m:accPr>
                              <m:chr m:val="̂"/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∆</m:t>
                              </m:r>
                            </m:e>
                          </m:acc>
                        </m:e>
                        <m:sub>
                          <m:r>
                            <a:rPr lang="en-GB" i="1">
                              <a:latin typeface="Cambria Math"/>
                            </a:rPr>
                            <m:t>𝑡</m:t>
                          </m:r>
                          <m:r>
                            <a:rPr lang="en-GB" i="1">
                              <a:latin typeface="Cambria Math"/>
                            </a:rPr>
                            <m:t>,</m:t>
                          </m:r>
                          <m:r>
                            <a:rPr lang="en-GB" i="1">
                              <a:latin typeface="Cambria Math"/>
                            </a:rPr>
                            <m:t>𝑢</m:t>
                          </m:r>
                        </m:sub>
                      </m:sSub>
                      <m:r>
                        <a:rPr lang="en-GB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/>
                            </a:rPr>
                            <m:t> </m:t>
                          </m:r>
                          <m:acc>
                            <m:accPr>
                              <m:chr m:val="̂"/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𝜃</m:t>
                              </m:r>
                            </m:e>
                          </m:acc>
                        </m:e>
                        <m:sub>
                          <m:r>
                            <a:rPr lang="en-GB" i="1">
                              <a:latin typeface="Cambria Math"/>
                            </a:rPr>
                            <m:t>𝑢</m:t>
                          </m:r>
                        </m:sub>
                      </m:sSub>
                      <m:r>
                        <a:rPr lang="en-GB" i="1">
                          <a:latin typeface="Cambria Math"/>
                        </a:rPr>
                        <m:t>− </m:t>
                      </m:r>
                      <m:sSub>
                        <m:sSubPr>
                          <m:ctrlPr>
                            <a:rPr lang="en-GB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/>
                            </a:rPr>
                            <m:t> </m:t>
                          </m:r>
                          <m:acc>
                            <m:accPr>
                              <m:chr m:val="̂"/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𝜃</m:t>
                              </m:r>
                            </m:e>
                          </m:acc>
                        </m:e>
                        <m:sub>
                          <m:r>
                            <a:rPr lang="en-GB" i="1">
                              <a:latin typeface="Cambria Math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de-DE" dirty="0" smtClean="0"/>
              </a:p>
              <a:p>
                <a:pPr marL="0" indent="0">
                  <a:buNone/>
                </a:pPr>
                <a:r>
                  <a:rPr lang="en-GB" dirty="0"/>
                  <a:t>The variance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 </m:t>
                        </m:r>
                        <m:acc>
                          <m:accPr>
                            <m:chr m:val="̂"/>
                            <m:ctrlPr>
                              <a:rPr lang="en-GB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/>
                              </a:rPr>
                              <m:t>∆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/>
                          </a:rPr>
                          <m:t>𝑡</m:t>
                        </m:r>
                        <m:r>
                          <a:rPr lang="en-GB" i="1">
                            <a:latin typeface="Cambria Math"/>
                          </a:rPr>
                          <m:t>,</m:t>
                        </m:r>
                        <m:r>
                          <a:rPr lang="en-GB" i="1">
                            <a:latin typeface="Cambria Math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GB" dirty="0"/>
                  <a:t> is given by</a:t>
                </a:r>
                <a:r>
                  <a:rPr lang="en-GB" dirty="0" smtClean="0"/>
                  <a:t>:</a:t>
                </a: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 </m:t>
                              </m:r>
                              <m:acc>
                                <m:accPr>
                                  <m:chr m:val="̂"/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∆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GB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𝑢</m:t>
                              </m:r>
                            </m:sub>
                          </m:sSub>
                        </m:e>
                      </m:d>
                      <m:r>
                        <a:rPr lang="en-GB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GB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/>
                            </a:rPr>
                            <m:t>𝑣</m:t>
                          </m:r>
                          <m:r>
                            <a:rPr lang="en-GB" i="1">
                              <a:latin typeface="Cambria Math"/>
                            </a:rPr>
                            <m:t>∈{</m:t>
                          </m:r>
                          <m:r>
                            <a:rPr lang="en-GB" i="1">
                              <a:latin typeface="Cambria Math"/>
                            </a:rPr>
                            <m:t>𝑡</m:t>
                          </m:r>
                          <m:r>
                            <a:rPr lang="en-GB" i="1">
                              <a:latin typeface="Cambria Math"/>
                            </a:rPr>
                            <m:t>,</m:t>
                          </m:r>
                          <m:r>
                            <a:rPr lang="en-GB" i="1">
                              <a:latin typeface="Cambria Math"/>
                            </a:rPr>
                            <m:t>𝑢</m:t>
                          </m:r>
                          <m:r>
                            <a:rPr lang="en-GB" i="1">
                              <a:latin typeface="Cambria Math"/>
                            </a:rPr>
                            <m:t>}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GB" i="1">
                                  <a:latin typeface="Cambria Math"/>
                                </a:rPr>
                                <m:t>𝑤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∈{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}</m:t>
                              </m:r>
                            </m:sub>
                            <m:sup/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𝐶𝑜𝑣</m:t>
                              </m:r>
                              <m:d>
                                <m:d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GB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GB" i="1">
                                              <a:latin typeface="Cambria Math"/>
                                            </a:rPr>
                                            <m:t>𝜃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𝑣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GB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GB" i="1">
                                              <a:latin typeface="Cambria Math"/>
                                            </a:rPr>
                                            <m:t>𝜃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𝑤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de-DE" dirty="0" smtClean="0"/>
              </a:p>
              <a:p>
                <a:pPr marL="0" indent="0">
                  <a:buNone/>
                </a:pPr>
                <a:r>
                  <a:rPr lang="en-GB" dirty="0" smtClean="0"/>
                  <a:t>Problems with estimating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𝑉𝑎𝑟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 </m:t>
                            </m:r>
                            <m:acc>
                              <m:accPr>
                                <m:chr m:val="̂"/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∆</m:t>
                                </m:r>
                              </m:e>
                            </m:acc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𝑡</m:t>
                            </m:r>
                            <m:r>
                              <a:rPr lang="en-GB" i="1">
                                <a:latin typeface="Cambria Math"/>
                              </a:rPr>
                              <m:t>,</m:t>
                            </m:r>
                            <m:r>
                              <a:rPr lang="en-GB" i="1">
                                <a:latin typeface="Cambria Math"/>
                              </a:rPr>
                              <m:t>𝑢</m:t>
                            </m:r>
                          </m:sub>
                        </m:sSub>
                      </m:e>
                    </m:d>
                  </m:oMath>
                </a14:m>
                <a:endParaRPr lang="de-DE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GB" i="1" smtClean="0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de-DE" dirty="0" smtClean="0"/>
                  <a:t> </a:t>
                </a:r>
                <a:r>
                  <a:rPr lang="en-GB" dirty="0" smtClean="0"/>
                  <a:t>is a ratio between </a:t>
                </a:r>
                <a:r>
                  <a:rPr lang="en-GB" dirty="0" smtClean="0"/>
                  <a:t>t</a:t>
                </a:r>
                <a:r>
                  <a:rPr lang="en-GB" dirty="0"/>
                  <a:t>w</a:t>
                </a:r>
                <a:r>
                  <a:rPr lang="en-GB" dirty="0" smtClean="0"/>
                  <a:t>o </a:t>
                </a:r>
                <a:r>
                  <a:rPr lang="en-GB" dirty="0" smtClean="0"/>
                  <a:t>estimated population totals </a:t>
                </a:r>
                <a:r>
                  <a:rPr lang="en-GB" dirty="0"/>
                  <a:t>→ </a:t>
                </a:r>
                <a:r>
                  <a:rPr lang="en-GB" dirty="0" smtClean="0"/>
                  <a:t>Taylor-Series </a:t>
                </a:r>
                <a:r>
                  <a:rPr lang="en-GB" dirty="0" err="1" smtClean="0"/>
                  <a:t>linearisation</a:t>
                </a:r>
                <a:r>
                  <a:rPr lang="en-GB" dirty="0"/>
                  <a:t> </a:t>
                </a:r>
                <a:r>
                  <a:rPr lang="en-GB" dirty="0" smtClean="0"/>
                  <a:t>(</a:t>
                </a:r>
                <a:r>
                  <a:rPr lang="en-GB" dirty="0" err="1" smtClean="0"/>
                  <a:t>Andersson</a:t>
                </a:r>
                <a:r>
                  <a:rPr lang="en-GB" dirty="0" smtClean="0"/>
                  <a:t> &amp; Nordberg </a:t>
                </a:r>
                <a:r>
                  <a:rPr lang="en-GB" dirty="0"/>
                  <a:t>1994</a:t>
                </a:r>
                <a:r>
                  <a:rPr lang="en-GB" dirty="0" smtClean="0"/>
                  <a:t>)</a:t>
                </a:r>
              </a:p>
              <a:p>
                <a:r>
                  <a:rPr lang="en-GB" dirty="0" smtClean="0"/>
                  <a:t>Raking weights are used to estimate the two population totals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/>
                          </a:rPr>
                          <m:t>𝑣</m:t>
                        </m:r>
                      </m:sub>
                    </m:sSub>
                    <m:r>
                      <a:rPr lang="de-DE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GB" dirty="0" smtClean="0"/>
                  <a:t>→ residual variance estimation </a:t>
                </a:r>
                <a:r>
                  <a:rPr lang="en-GB" dirty="0"/>
                  <a:t>(</a:t>
                </a:r>
                <a:r>
                  <a:rPr lang="en-GB" dirty="0" err="1" smtClean="0"/>
                  <a:t>D’Arrigo</a:t>
                </a:r>
                <a:r>
                  <a:rPr lang="en-GB" dirty="0" smtClean="0"/>
                  <a:t> &amp; Skinner 2010)</a:t>
                </a:r>
              </a:p>
              <a:p>
                <a:r>
                  <a:rPr lang="en-GB" dirty="0" smtClean="0"/>
                  <a:t>Complex structure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𝐶𝑜𝑣</m:t>
                    </m:r>
                    <m:d>
                      <m:dPr>
                        <m:ctrlPr>
                          <a:rPr lang="en-GB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acc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𝑣</m:t>
                            </m:r>
                          </m:sub>
                        </m:sSub>
                        <m:r>
                          <a:rPr lang="en-GB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𝜃</m:t>
                                </m:r>
                              </m:e>
                            </m:acc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𝑤</m:t>
                            </m:r>
                          </m:sub>
                        </m:sSub>
                      </m:e>
                    </m:d>
                  </m:oMath>
                </a14:m>
                <a:r>
                  <a:rPr lang="de-DE" dirty="0" smtClean="0"/>
                  <a:t> </a:t>
                </a:r>
                <a:r>
                  <a:rPr lang="en-GB" dirty="0" smtClean="0"/>
                  <a:t>unfeasible for unbiased design-based </a:t>
                </a:r>
                <a:r>
                  <a:rPr lang="en-GB" dirty="0"/>
                  <a:t>estimation → </a:t>
                </a:r>
                <a:r>
                  <a:rPr lang="en-GB" dirty="0" smtClean="0"/>
                  <a:t>negligible sampling fraction and use multivariate regression to estimate </a:t>
                </a:r>
                <a:r>
                  <a:rPr lang="en-GB" dirty="0"/>
                  <a:t>the </a:t>
                </a:r>
                <a:r>
                  <a:rPr lang="en-GB" dirty="0" smtClean="0"/>
                  <a:t>covariance (Berger </a:t>
                </a:r>
                <a:r>
                  <a:rPr lang="en-GB" dirty="0"/>
                  <a:t>&amp; Priam </a:t>
                </a:r>
                <a:r>
                  <a:rPr lang="en-GB" dirty="0" smtClean="0"/>
                  <a:t>2016)</a:t>
                </a:r>
              </a:p>
              <a:p>
                <a:pPr marL="0" indent="0">
                  <a:buNone/>
                </a:pPr>
                <a:endParaRPr lang="de-DE" dirty="0" smtClean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18" t="-1208" r="-464" b="-4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963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Used for Our Estimation Approach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3764" y="2080379"/>
            <a:ext cx="7886700" cy="4542892"/>
          </a:xfrm>
        </p:spPr>
        <p:txBody>
          <a:bodyPr>
            <a:normAutofit/>
          </a:bodyPr>
          <a:lstStyle/>
          <a:p>
            <a:r>
              <a:rPr lang="en-GB" dirty="0" smtClean="0"/>
              <a:t>Regional aggregated stratum identifiers </a:t>
            </a:r>
            <a:r>
              <a:rPr lang="en-GB" dirty="0"/>
              <a:t>for the </a:t>
            </a:r>
            <a:r>
              <a:rPr lang="en-GB" dirty="0" smtClean="0"/>
              <a:t>PSUs </a:t>
            </a:r>
          </a:p>
          <a:p>
            <a:r>
              <a:rPr lang="de-DE" dirty="0" smtClean="0"/>
              <a:t>A </a:t>
            </a:r>
            <a:r>
              <a:rPr lang="en-GB" dirty="0" smtClean="0"/>
              <a:t>constant sampling fraction, ignoring that districts with small </a:t>
            </a:r>
            <a:r>
              <a:rPr lang="en-GB" dirty="0"/>
              <a:t>population density </a:t>
            </a:r>
            <a:r>
              <a:rPr lang="en-GB" dirty="0" smtClean="0"/>
              <a:t>had double the </a:t>
            </a:r>
            <a:r>
              <a:rPr lang="en-GB" dirty="0"/>
              <a:t>sampling </a:t>
            </a:r>
            <a:r>
              <a:rPr lang="en-GB" dirty="0" smtClean="0"/>
              <a:t>fraction (</a:t>
            </a:r>
            <a:r>
              <a:rPr lang="en-GB" dirty="0" err="1"/>
              <a:t>Meraner</a:t>
            </a:r>
            <a:r>
              <a:rPr lang="en-GB" dirty="0"/>
              <a:t> </a:t>
            </a:r>
            <a:r>
              <a:rPr lang="en-GB" dirty="0" smtClean="0"/>
              <a:t>et al. 2016)</a:t>
            </a:r>
            <a:endParaRPr lang="en-GB" dirty="0"/>
          </a:p>
          <a:p>
            <a:r>
              <a:rPr lang="en-GB" dirty="0" smtClean="0"/>
              <a:t>Substitutes for some of the auxiliary </a:t>
            </a:r>
            <a:r>
              <a:rPr lang="en-GB" dirty="0"/>
              <a:t>variables used for </a:t>
            </a:r>
            <a:r>
              <a:rPr lang="en-GB" dirty="0" smtClean="0"/>
              <a:t>weighting (aggregated </a:t>
            </a:r>
            <a:r>
              <a:rPr lang="en-GB" dirty="0" smtClean="0"/>
              <a:t>NUTS-2 </a:t>
            </a:r>
            <a:r>
              <a:rPr lang="en-GB" dirty="0" smtClean="0"/>
              <a:t>regions, less detailed </a:t>
            </a:r>
            <a:r>
              <a:rPr lang="en-GB" dirty="0"/>
              <a:t>citizenship </a:t>
            </a:r>
            <a:r>
              <a:rPr lang="en-GB" dirty="0" smtClean="0"/>
              <a:t>information, administrative job-seeker </a:t>
            </a:r>
            <a:r>
              <a:rPr lang="en-GB" dirty="0"/>
              <a:t>status as a </a:t>
            </a:r>
            <a:r>
              <a:rPr lang="en-GB" dirty="0" smtClean="0"/>
              <a:t>proxy for </a:t>
            </a:r>
            <a:r>
              <a:rPr lang="en-GB" dirty="0"/>
              <a:t>administrative employment </a:t>
            </a:r>
            <a:r>
              <a:rPr lang="en-GB" dirty="0" smtClean="0"/>
              <a:t>status)</a:t>
            </a:r>
          </a:p>
          <a:p>
            <a:r>
              <a:rPr lang="en-GB" dirty="0" smtClean="0"/>
              <a:t>Longitudinally </a:t>
            </a:r>
            <a:r>
              <a:rPr lang="en-GB" dirty="0"/>
              <a:t>consistent PSU </a:t>
            </a:r>
            <a:r>
              <a:rPr lang="en-GB" dirty="0" smtClean="0"/>
              <a:t>IDs from supplementary </a:t>
            </a:r>
            <a:r>
              <a:rPr lang="en-GB" dirty="0"/>
              <a:t>file for the Austrian MC. </a:t>
            </a:r>
            <a:endParaRPr lang="en-GB" dirty="0" smtClean="0"/>
          </a:p>
          <a:p>
            <a:r>
              <a:rPr lang="en-GB" dirty="0" smtClean="0"/>
              <a:t>Final </a:t>
            </a:r>
            <a:r>
              <a:rPr lang="en-GB" dirty="0"/>
              <a:t>weights </a:t>
            </a:r>
            <a:r>
              <a:rPr lang="en-GB" dirty="0" smtClean="0"/>
              <a:t>as included in Austrian LFS</a:t>
            </a:r>
          </a:p>
          <a:p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755703" y="1141111"/>
            <a:ext cx="7753508" cy="646331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true design information is not always available,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thus some coarsening had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be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accepted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30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for the Employment Rate</a:t>
            </a:r>
            <a:endParaRPr lang="en-GB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207569"/>
              </p:ext>
            </p:extLst>
          </p:nvPr>
        </p:nvGraphicFramePr>
        <p:xfrm>
          <a:off x="83128" y="1088211"/>
          <a:ext cx="8917289" cy="3786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kument" r:id="rId3" imgW="5929383" imgH="2182749" progId="Word.Document.12">
                  <p:embed/>
                </p:oleObj>
              </mc:Choice>
              <mc:Fallback>
                <p:oleObj name="Dokument" r:id="rId3" imgW="5929383" imgH="218274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128" y="1088211"/>
                        <a:ext cx="8917289" cy="3786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20913" y="4384037"/>
            <a:ext cx="84196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Lin: </a:t>
            </a:r>
            <a:r>
              <a:rPr lang="en-GB" dirty="0" err="1" smtClean="0"/>
              <a:t>Linearisation</a:t>
            </a:r>
            <a:r>
              <a:rPr lang="en-GB" dirty="0" smtClean="0"/>
              <a:t> method for variance estimation of cross-sectional estimators and </a:t>
            </a:r>
          </a:p>
          <a:p>
            <a:r>
              <a:rPr lang="en-GB" dirty="0" smtClean="0"/>
              <a:t>multivariate regression to estimate the correlation between cross-section estimators</a:t>
            </a:r>
          </a:p>
          <a:p>
            <a:r>
              <a:rPr lang="de-DE" dirty="0" smtClean="0"/>
              <a:t>w/o: </a:t>
            </a:r>
            <a:r>
              <a:rPr lang="en-GB" dirty="0" smtClean="0"/>
              <a:t>same as </a:t>
            </a:r>
            <a:r>
              <a:rPr lang="en-GB" i="1" dirty="0" err="1" smtClean="0"/>
              <a:t>lin</a:t>
            </a:r>
            <a:r>
              <a:rPr lang="de-DE" i="1" dirty="0" smtClean="0"/>
              <a:t>, </a:t>
            </a:r>
            <a:r>
              <a:rPr lang="en-GB" dirty="0" smtClean="0"/>
              <a:t>but assuming no correlation of cross-section estimators</a:t>
            </a:r>
            <a:r>
              <a:rPr lang="en-GB" i="1" dirty="0" smtClean="0"/>
              <a:t> between years</a:t>
            </a:r>
          </a:p>
          <a:p>
            <a:r>
              <a:rPr lang="de-DE" dirty="0" err="1" smtClean="0"/>
              <a:t>mzR</a:t>
            </a:r>
            <a:r>
              <a:rPr lang="de-DE" dirty="0" smtClean="0"/>
              <a:t>: </a:t>
            </a:r>
            <a:r>
              <a:rPr lang="en-GB" dirty="0" smtClean="0"/>
              <a:t>Variance estimation for net change with the bootstrap replicate weights </a:t>
            </a:r>
          </a:p>
          <a:p>
            <a:r>
              <a:rPr lang="en-GB" dirty="0" smtClean="0"/>
              <a:t>from Statistics Austria using the </a:t>
            </a:r>
            <a:r>
              <a:rPr lang="en-GB" i="1" dirty="0" smtClean="0"/>
              <a:t>R</a:t>
            </a:r>
            <a:r>
              <a:rPr lang="en-GB" dirty="0" smtClean="0"/>
              <a:t> package </a:t>
            </a:r>
            <a:r>
              <a:rPr lang="en-GB" i="1" dirty="0" err="1" smtClean="0"/>
              <a:t>mzR</a:t>
            </a:r>
            <a:endParaRPr lang="en-GB" i="1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20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for Tertiary Educational Attainment</a:t>
            </a:r>
            <a:endParaRPr lang="en-GB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645094"/>
              </p:ext>
            </p:extLst>
          </p:nvPr>
        </p:nvGraphicFramePr>
        <p:xfrm>
          <a:off x="128470" y="1080630"/>
          <a:ext cx="8826500" cy="386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Dokument" r:id="rId3" imgW="5791935" imgH="2208297" progId="Word.Document.12">
                  <p:embed/>
                </p:oleObj>
              </mc:Choice>
              <mc:Fallback>
                <p:oleObj name="Dokument" r:id="rId3" imgW="5791935" imgH="220829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470" y="1080630"/>
                        <a:ext cx="8826500" cy="3861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15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2000" y="1440000"/>
            <a:ext cx="7886700" cy="3559357"/>
          </a:xfrm>
        </p:spPr>
        <p:txBody>
          <a:bodyPr anchor="ctr" anchorCtr="1">
            <a:normAutofit/>
          </a:bodyPr>
          <a:lstStyle/>
          <a:p>
            <a:r>
              <a:rPr lang="en-GB" dirty="0" smtClean="0"/>
              <a:t>Potential </a:t>
            </a:r>
            <a:r>
              <a:rPr lang="en-GB" dirty="0"/>
              <a:t>statistical fallacies if assuming statistical independence due to household identifiers randomised for every </a:t>
            </a:r>
            <a:r>
              <a:rPr lang="en-GB" dirty="0" smtClean="0"/>
              <a:t>year</a:t>
            </a:r>
          </a:p>
          <a:p>
            <a:r>
              <a:rPr lang="en-GB" dirty="0" smtClean="0"/>
              <a:t>Design </a:t>
            </a:r>
            <a:r>
              <a:rPr lang="en-GB" dirty="0"/>
              <a:t>consistent </a:t>
            </a:r>
            <a:r>
              <a:rPr lang="en-GB" dirty="0" smtClean="0"/>
              <a:t>estimation </a:t>
            </a:r>
            <a:r>
              <a:rPr lang="en-GB" dirty="0"/>
              <a:t>methods can </a:t>
            </a:r>
            <a:r>
              <a:rPr lang="en-GB" dirty="0" smtClean="0"/>
              <a:t>be applied even with limited design information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But </a:t>
            </a:r>
            <a:r>
              <a:rPr lang="en-GB" dirty="0"/>
              <a:t>longitudinally consistent PSU </a:t>
            </a:r>
            <a:r>
              <a:rPr lang="en-GB" dirty="0" smtClean="0"/>
              <a:t>IDs are necessary</a:t>
            </a:r>
          </a:p>
          <a:p>
            <a:r>
              <a:rPr lang="en-GB" dirty="0" smtClean="0"/>
              <a:t>Using multivariate regression for the estimation of covariance's as proposed </a:t>
            </a:r>
            <a:r>
              <a:rPr lang="en-GB" dirty="0"/>
              <a:t>by </a:t>
            </a:r>
            <a:r>
              <a:rPr lang="en-GB" dirty="0" smtClean="0"/>
              <a:t>Berger &amp; Priam (2016)  is a method that can be adopted to handle the most common elements of complex rotational sampling designs (e.g. stratification</a:t>
            </a:r>
            <a:r>
              <a:rPr lang="en-GB" dirty="0"/>
              <a:t> </a:t>
            </a:r>
            <a:r>
              <a:rPr lang="en-GB" dirty="0" smtClean="0"/>
              <a:t>and cluster sampling of the cross-sectional design) and can it can easily </a:t>
            </a:r>
            <a:r>
              <a:rPr lang="en-GB" dirty="0"/>
              <a:t>be implement with </a:t>
            </a:r>
            <a:r>
              <a:rPr lang="en-GB" dirty="0" smtClean="0"/>
              <a:t>popular statistical software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52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1035</Words>
  <Application>Microsoft Office PowerPoint</Application>
  <PresentationFormat>Bildschirmpräsentation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Motyw pakietu Office</vt:lpstr>
      <vt:lpstr>Dokument</vt:lpstr>
      <vt:lpstr>Estimation of the standard error for net changes with the EU Labour Force Survey – How can users independently and appropriately calculate standard errors and confidence intervals?</vt:lpstr>
      <vt:lpstr>Outline</vt:lpstr>
      <vt:lpstr>Statistics of Interest</vt:lpstr>
      <vt:lpstr>Sampling Design Austrian LFS and MC</vt:lpstr>
      <vt:lpstr>Estimating Net Change</vt:lpstr>
      <vt:lpstr>Information Used for Our Estimation Approach</vt:lpstr>
      <vt:lpstr>Results for the Employment Rate</vt:lpstr>
      <vt:lpstr>Results for Tertiary Educational Attainment</vt:lpstr>
      <vt:lpstr>Conclusions</vt:lpstr>
      <vt:lpstr>Recommendations</vt:lpstr>
      <vt:lpstr>References</vt:lpstr>
      <vt:lpstr>Estimation of the standard error for net changes with the EU Labour Force Survey – How can users independently and appropriately calculate standard errors and confidence intervals?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Stefan Zins</cp:lastModifiedBy>
  <cp:revision>68</cp:revision>
  <dcterms:created xsi:type="dcterms:W3CDTF">2018-02-27T07:40:59Z</dcterms:created>
  <dcterms:modified xsi:type="dcterms:W3CDTF">2018-05-19T13:33:23Z</dcterms:modified>
</cp:coreProperties>
</file>