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5" r:id="rId4"/>
    <p:sldId id="271" r:id="rId5"/>
    <p:sldId id="273" r:id="rId6"/>
    <p:sldId id="274" r:id="rId7"/>
    <p:sldId id="278" r:id="rId8"/>
    <p:sldId id="260" r:id="rId9"/>
    <p:sldId id="261" r:id="rId10"/>
    <p:sldId id="269" r:id="rId11"/>
    <p:sldId id="270" r:id="rId12"/>
    <p:sldId id="279" r:id="rId13"/>
    <p:sldId id="262" r:id="rId14"/>
    <p:sldId id="275" r:id="rId15"/>
    <p:sldId id="276" r:id="rId16"/>
    <p:sldId id="263" r:id="rId17"/>
    <p:sldId id="277" r:id="rId18"/>
    <p:sldId id="258" r:id="rId19"/>
    <p:sldId id="281" r:id="rId20"/>
    <p:sldId id="280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5800" y="4270075"/>
            <a:ext cx="7886700" cy="987737"/>
          </a:xfrm>
        </p:spPr>
        <p:txBody>
          <a:bodyPr>
            <a:normAutofit/>
          </a:bodyPr>
          <a:lstStyle/>
          <a:p>
            <a:r>
              <a:rPr lang="de-DE" dirty="0"/>
              <a:t>Joachim Schork, STATEC Luxembourg, joachim.schork@statec.etat.lu</a:t>
            </a:r>
          </a:p>
          <a:p>
            <a:r>
              <a:rPr lang="pl-PL" dirty="0"/>
              <a:t>Cesare A. F. Riillo, STATEC Luxembourg, cesare.riillo@statec.etat.lu</a:t>
            </a:r>
          </a:p>
          <a:p>
            <a:r>
              <a:rPr lang="pl-PL" dirty="0"/>
              <a:t>Johann Neumayr, STATEC Luxembourg, johann.neumayr@statec.etat.lu</a:t>
            </a:r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Mixed Mode Effects of Web and Telephone Surveys on Measuring Employment Status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27.06.2018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Session 26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Effects on Employment Status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99804" y="1532467"/>
            <a:ext cx="4244196" cy="4597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err="1" smtClean="0"/>
              <a:t>Before</a:t>
            </a:r>
            <a:r>
              <a:rPr lang="de-DE" sz="2000" dirty="0"/>
              <a:t> </a:t>
            </a:r>
            <a:r>
              <a:rPr lang="de-DE" sz="2000" dirty="0" err="1" smtClean="0"/>
              <a:t>matching</a:t>
            </a:r>
            <a:r>
              <a:rPr lang="de-DE" sz="2000" dirty="0" smtClean="0"/>
              <a:t>:</a:t>
            </a:r>
          </a:p>
          <a:p>
            <a:r>
              <a:rPr lang="de-DE" sz="1600" dirty="0" smtClean="0"/>
              <a:t>Web sample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more</a:t>
            </a:r>
            <a:r>
              <a:rPr lang="de-DE" sz="1600" dirty="0" smtClean="0"/>
              <a:t> </a:t>
            </a:r>
            <a:r>
              <a:rPr lang="de-DE" sz="1600" dirty="0" err="1" smtClean="0"/>
              <a:t>often</a:t>
            </a:r>
            <a:r>
              <a:rPr lang="de-DE" sz="1600" dirty="0" smtClean="0"/>
              <a:t> </a:t>
            </a:r>
            <a:r>
              <a:rPr lang="de-DE" sz="1600" dirty="0" err="1" smtClean="0"/>
              <a:t>active</a:t>
            </a:r>
            <a:endParaRPr lang="de-DE" sz="1600" dirty="0" smtClean="0"/>
          </a:p>
          <a:p>
            <a:r>
              <a:rPr lang="de-DE" sz="1600" dirty="0" smtClean="0"/>
              <a:t>Web sample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more</a:t>
            </a:r>
            <a:r>
              <a:rPr lang="de-DE" sz="1600" dirty="0" smtClean="0"/>
              <a:t> </a:t>
            </a:r>
            <a:r>
              <a:rPr lang="de-DE" sz="1600" dirty="0" err="1" smtClean="0"/>
              <a:t>often</a:t>
            </a:r>
            <a:r>
              <a:rPr lang="de-DE" sz="1600" dirty="0" smtClean="0"/>
              <a:t> </a:t>
            </a:r>
            <a:r>
              <a:rPr lang="de-DE" sz="1600" dirty="0" err="1" smtClean="0"/>
              <a:t>unemployed</a:t>
            </a:r>
            <a:endParaRPr lang="de-DE" sz="1600" dirty="0" smtClean="0"/>
          </a:p>
          <a:p>
            <a:r>
              <a:rPr lang="de-DE" sz="1600" dirty="0" smtClean="0"/>
              <a:t>Web sample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less</a:t>
            </a:r>
            <a:r>
              <a:rPr lang="de-DE" sz="1600" dirty="0" smtClean="0"/>
              <a:t> </a:t>
            </a:r>
            <a:r>
              <a:rPr lang="de-DE" sz="1600" dirty="0" err="1" smtClean="0"/>
              <a:t>often</a:t>
            </a:r>
            <a:r>
              <a:rPr lang="de-DE" sz="1600" dirty="0" smtClean="0"/>
              <a:t> </a:t>
            </a:r>
            <a:r>
              <a:rPr lang="de-DE" sz="1600" dirty="0" err="1" smtClean="0"/>
              <a:t>inactive</a:t>
            </a:r>
            <a:endParaRPr lang="de-DE" sz="1600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sz="2000" dirty="0" smtClean="0"/>
              <a:t>After </a:t>
            </a:r>
            <a:r>
              <a:rPr lang="de-DE" sz="2000" dirty="0" err="1" smtClean="0"/>
              <a:t>matching</a:t>
            </a:r>
            <a:r>
              <a:rPr lang="de-DE" sz="2000" dirty="0" smtClean="0"/>
              <a:t>:</a:t>
            </a:r>
          </a:p>
          <a:p>
            <a:r>
              <a:rPr lang="de-DE" sz="1600" dirty="0" err="1" smtClean="0"/>
              <a:t>No</a:t>
            </a:r>
            <a:r>
              <a:rPr lang="de-DE" sz="1600" dirty="0" smtClean="0"/>
              <a:t> </a:t>
            </a:r>
            <a:r>
              <a:rPr lang="de-DE" sz="1600" dirty="0" err="1" smtClean="0"/>
              <a:t>differences</a:t>
            </a:r>
            <a:r>
              <a:rPr lang="de-DE" sz="1600" dirty="0" smtClean="0"/>
              <a:t> </a:t>
            </a:r>
            <a:r>
              <a:rPr lang="de-DE" sz="1600" dirty="0" err="1" smtClean="0"/>
              <a:t>between</a:t>
            </a:r>
            <a:r>
              <a:rPr lang="de-DE" sz="1600" dirty="0" smtClean="0"/>
              <a:t> web &amp; </a:t>
            </a:r>
            <a:r>
              <a:rPr lang="de-DE" sz="1600" dirty="0" err="1" smtClean="0"/>
              <a:t>telephone</a:t>
            </a:r>
            <a:endParaRPr lang="de-DE" sz="1600" dirty="0" smtClean="0"/>
          </a:p>
          <a:p>
            <a:endParaRPr lang="de-DE" dirty="0" smtClean="0"/>
          </a:p>
          <a:p>
            <a:pPr marL="0" indent="0">
              <a:buNone/>
            </a:pPr>
            <a:r>
              <a:rPr lang="de-DE" sz="1600" dirty="0" smtClean="0">
                <a:sym typeface="Wingdings" panose="05000000000000000000" pitchFamily="2" charset="2"/>
              </a:rPr>
              <a:t> </a:t>
            </a:r>
            <a:r>
              <a:rPr lang="de-DE" sz="1600" dirty="0" err="1" smtClean="0">
                <a:sym typeface="Wingdings" panose="05000000000000000000" pitchFamily="2" charset="2"/>
              </a:rPr>
              <a:t>Differences</a:t>
            </a:r>
            <a:r>
              <a:rPr lang="de-DE" sz="1600" dirty="0" smtClean="0">
                <a:sym typeface="Wingdings" panose="05000000000000000000" pitchFamily="2" charset="2"/>
              </a:rPr>
              <a:t> due </a:t>
            </a:r>
            <a:r>
              <a:rPr lang="de-DE" sz="1600" dirty="0" err="1" smtClean="0">
                <a:sym typeface="Wingdings" panose="05000000000000000000" pitchFamily="2" charset="2"/>
              </a:rPr>
              <a:t>to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coverage</a:t>
            </a:r>
            <a:r>
              <a:rPr lang="de-DE" sz="1600" dirty="0">
                <a:sym typeface="Wingdings" panose="05000000000000000000" pitchFamily="2" charset="2"/>
              </a:rPr>
              <a:t>/</a:t>
            </a:r>
            <a:r>
              <a:rPr lang="de-DE" sz="1600" dirty="0" err="1" smtClean="0">
                <a:sym typeface="Wingdings" panose="05000000000000000000" pitchFamily="2" charset="2"/>
              </a:rPr>
              <a:t>nonresponse</a:t>
            </a:r>
            <a:endParaRPr lang="de-DE" dirty="0"/>
          </a:p>
          <a:p>
            <a:pPr marL="0" indent="0">
              <a:buNone/>
            </a:pPr>
            <a:r>
              <a:rPr lang="de-DE" sz="1600" dirty="0" smtClean="0">
                <a:sym typeface="Wingdings" panose="05000000000000000000" pitchFamily="2" charset="2"/>
              </a:rPr>
              <a:t> </a:t>
            </a:r>
            <a:r>
              <a:rPr lang="de-DE" sz="1600" dirty="0" err="1" smtClean="0">
                <a:sym typeface="Wingdings" panose="05000000000000000000" pitchFamily="2" charset="2"/>
              </a:rPr>
              <a:t>No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measurement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bias</a:t>
            </a:r>
            <a:endParaRPr lang="pl-PL" sz="1600" dirty="0"/>
          </a:p>
        </p:txBody>
      </p:sp>
      <p:pic>
        <p:nvPicPr>
          <p:cNvPr id="2053" name="Picture 5" descr="S:\Projets\Mixed mode\Presentations &amp; Conference Papers\Krakow Presentation\Graphics\ilo3_present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5" y="1293964"/>
            <a:ext cx="4727208" cy="456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17056" y="1377350"/>
            <a:ext cx="4166559" cy="17166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4233" y="1377350"/>
            <a:ext cx="465826" cy="14664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6362" y="4735902"/>
            <a:ext cx="465826" cy="4917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276" y="2235678"/>
            <a:ext cx="465826" cy="173534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7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Effects on Employment Status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99804" y="1532467"/>
            <a:ext cx="4244196" cy="4597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err="1" smtClean="0"/>
              <a:t>Before</a:t>
            </a:r>
            <a:r>
              <a:rPr lang="de-DE" sz="2000" dirty="0"/>
              <a:t> </a:t>
            </a:r>
            <a:r>
              <a:rPr lang="de-DE" sz="2000" dirty="0" err="1" smtClean="0"/>
              <a:t>matching</a:t>
            </a:r>
            <a:r>
              <a:rPr lang="de-DE" sz="2000" dirty="0" smtClean="0"/>
              <a:t>:</a:t>
            </a:r>
          </a:p>
          <a:p>
            <a:r>
              <a:rPr lang="de-DE" sz="1600" dirty="0" smtClean="0"/>
              <a:t>Web sample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more</a:t>
            </a:r>
            <a:r>
              <a:rPr lang="de-DE" sz="1600" dirty="0" smtClean="0"/>
              <a:t> </a:t>
            </a:r>
            <a:r>
              <a:rPr lang="de-DE" sz="1600" dirty="0" err="1" smtClean="0"/>
              <a:t>often</a:t>
            </a:r>
            <a:r>
              <a:rPr lang="de-DE" sz="1600" dirty="0" smtClean="0"/>
              <a:t> </a:t>
            </a:r>
            <a:r>
              <a:rPr lang="de-DE" sz="1600" dirty="0" err="1" smtClean="0"/>
              <a:t>active</a:t>
            </a:r>
            <a:endParaRPr lang="de-DE" sz="1600" dirty="0" smtClean="0"/>
          </a:p>
          <a:p>
            <a:r>
              <a:rPr lang="de-DE" sz="1600" dirty="0" smtClean="0"/>
              <a:t>Web sample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more</a:t>
            </a:r>
            <a:r>
              <a:rPr lang="de-DE" sz="1600" dirty="0" smtClean="0"/>
              <a:t> </a:t>
            </a:r>
            <a:r>
              <a:rPr lang="de-DE" sz="1600" dirty="0" err="1" smtClean="0"/>
              <a:t>often</a:t>
            </a:r>
            <a:r>
              <a:rPr lang="de-DE" sz="1600" dirty="0" smtClean="0"/>
              <a:t> </a:t>
            </a:r>
            <a:r>
              <a:rPr lang="de-DE" sz="1600" dirty="0" err="1" smtClean="0"/>
              <a:t>unemployed</a:t>
            </a:r>
            <a:endParaRPr lang="de-DE" sz="1600" dirty="0" smtClean="0"/>
          </a:p>
          <a:p>
            <a:r>
              <a:rPr lang="de-DE" sz="1600" dirty="0" smtClean="0"/>
              <a:t>Web sample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less</a:t>
            </a:r>
            <a:r>
              <a:rPr lang="de-DE" sz="1600" dirty="0" smtClean="0"/>
              <a:t> </a:t>
            </a:r>
            <a:r>
              <a:rPr lang="de-DE" sz="1600" dirty="0" err="1" smtClean="0"/>
              <a:t>often</a:t>
            </a:r>
            <a:r>
              <a:rPr lang="de-DE" sz="1600" dirty="0" smtClean="0"/>
              <a:t> </a:t>
            </a:r>
            <a:r>
              <a:rPr lang="de-DE" sz="1600" dirty="0" err="1" smtClean="0"/>
              <a:t>inactive</a:t>
            </a:r>
            <a:endParaRPr lang="de-DE" sz="1600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sz="2000" dirty="0" smtClean="0"/>
              <a:t>After </a:t>
            </a:r>
            <a:r>
              <a:rPr lang="de-DE" sz="2000" dirty="0" err="1" smtClean="0"/>
              <a:t>matching</a:t>
            </a:r>
            <a:r>
              <a:rPr lang="de-DE" sz="2000" dirty="0" smtClean="0"/>
              <a:t>:</a:t>
            </a:r>
          </a:p>
          <a:p>
            <a:r>
              <a:rPr lang="de-DE" sz="1600" dirty="0" err="1" smtClean="0"/>
              <a:t>No</a:t>
            </a:r>
            <a:r>
              <a:rPr lang="de-DE" sz="1600" dirty="0" smtClean="0"/>
              <a:t> </a:t>
            </a:r>
            <a:r>
              <a:rPr lang="de-DE" sz="1600" dirty="0" err="1" smtClean="0"/>
              <a:t>differences</a:t>
            </a:r>
            <a:r>
              <a:rPr lang="de-DE" sz="1600" dirty="0" smtClean="0"/>
              <a:t> </a:t>
            </a:r>
            <a:r>
              <a:rPr lang="de-DE" sz="1600" dirty="0" err="1" smtClean="0"/>
              <a:t>between</a:t>
            </a:r>
            <a:r>
              <a:rPr lang="de-DE" sz="1600" dirty="0" smtClean="0"/>
              <a:t> web &amp; </a:t>
            </a:r>
            <a:r>
              <a:rPr lang="de-DE" sz="1600" dirty="0" err="1" smtClean="0"/>
              <a:t>telephone</a:t>
            </a:r>
            <a:endParaRPr lang="de-DE" sz="1600" dirty="0" smtClean="0"/>
          </a:p>
          <a:p>
            <a:endParaRPr lang="de-DE" dirty="0" smtClean="0"/>
          </a:p>
          <a:p>
            <a:pPr marL="0" indent="0">
              <a:buNone/>
            </a:pPr>
            <a:r>
              <a:rPr lang="de-DE" sz="1600" dirty="0" smtClean="0">
                <a:sym typeface="Wingdings" panose="05000000000000000000" pitchFamily="2" charset="2"/>
              </a:rPr>
              <a:t> </a:t>
            </a:r>
            <a:r>
              <a:rPr lang="de-DE" sz="1600" dirty="0" err="1" smtClean="0">
                <a:sym typeface="Wingdings" panose="05000000000000000000" pitchFamily="2" charset="2"/>
              </a:rPr>
              <a:t>Differences</a:t>
            </a:r>
            <a:r>
              <a:rPr lang="de-DE" sz="1600" dirty="0" smtClean="0">
                <a:sym typeface="Wingdings" panose="05000000000000000000" pitchFamily="2" charset="2"/>
              </a:rPr>
              <a:t> due </a:t>
            </a:r>
            <a:r>
              <a:rPr lang="de-DE" sz="1600" dirty="0" err="1" smtClean="0">
                <a:sym typeface="Wingdings" panose="05000000000000000000" pitchFamily="2" charset="2"/>
              </a:rPr>
              <a:t>to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coverage</a:t>
            </a:r>
            <a:r>
              <a:rPr lang="de-DE" sz="1600" dirty="0">
                <a:sym typeface="Wingdings" panose="05000000000000000000" pitchFamily="2" charset="2"/>
              </a:rPr>
              <a:t>/</a:t>
            </a:r>
            <a:r>
              <a:rPr lang="de-DE" sz="1600" dirty="0" err="1" smtClean="0">
                <a:sym typeface="Wingdings" panose="05000000000000000000" pitchFamily="2" charset="2"/>
              </a:rPr>
              <a:t>nonresponse</a:t>
            </a:r>
            <a:endParaRPr lang="de-DE" dirty="0"/>
          </a:p>
          <a:p>
            <a:pPr marL="0" indent="0">
              <a:buNone/>
            </a:pPr>
            <a:r>
              <a:rPr lang="de-DE" sz="1600" dirty="0" smtClean="0">
                <a:sym typeface="Wingdings" panose="05000000000000000000" pitchFamily="2" charset="2"/>
              </a:rPr>
              <a:t> </a:t>
            </a:r>
            <a:r>
              <a:rPr lang="de-DE" sz="1600" dirty="0" err="1" smtClean="0">
                <a:sym typeface="Wingdings" panose="05000000000000000000" pitchFamily="2" charset="2"/>
              </a:rPr>
              <a:t>No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measurement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bias</a:t>
            </a:r>
            <a:endParaRPr lang="pl-PL" sz="1600" dirty="0"/>
          </a:p>
        </p:txBody>
      </p:sp>
      <p:pic>
        <p:nvPicPr>
          <p:cNvPr id="2053" name="Picture 5" descr="S:\Projets\Mixed mode\Presentations &amp; Conference Papers\Krakow Presentation\Graphics\ilo3_present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5" y="1293964"/>
            <a:ext cx="4727208" cy="456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17055" y="3217653"/>
            <a:ext cx="4166559" cy="20013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6542" y="2027208"/>
            <a:ext cx="465826" cy="5635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8671" y="4655388"/>
            <a:ext cx="465826" cy="5635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85048" y="2461404"/>
            <a:ext cx="465826" cy="5635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7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Objective</a:t>
            </a:r>
            <a:r>
              <a:rPr lang="de-DE" dirty="0" smtClean="0"/>
              <a:t> vs. </a:t>
            </a:r>
            <a:r>
              <a:rPr lang="de-DE" dirty="0" err="1" smtClean="0"/>
              <a:t>Subjective</a:t>
            </a:r>
            <a:r>
              <a:rPr lang="de-DE" dirty="0" smtClean="0"/>
              <a:t> Variables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de-DE" sz="2000" dirty="0" err="1" smtClean="0"/>
              <a:t>Employment</a:t>
            </a:r>
            <a:r>
              <a:rPr lang="de-DE" sz="2000" dirty="0" smtClean="0"/>
              <a:t> </a:t>
            </a:r>
            <a:r>
              <a:rPr lang="de-DE" sz="2000" dirty="0" err="1" smtClean="0"/>
              <a:t>status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an </a:t>
            </a:r>
            <a:r>
              <a:rPr lang="de-DE" sz="2000" dirty="0" err="1" smtClean="0"/>
              <a:t>objective</a:t>
            </a:r>
            <a:r>
              <a:rPr lang="de-DE" sz="2000" dirty="0" smtClean="0"/>
              <a:t> variable</a:t>
            </a:r>
          </a:p>
          <a:p>
            <a:pPr lvl="1"/>
            <a:r>
              <a:rPr lang="en-US" sz="1600" dirty="0" smtClean="0"/>
              <a:t>Clear </a:t>
            </a:r>
            <a:r>
              <a:rPr lang="en-US" sz="1600" dirty="0"/>
              <a:t>definition according to the ILO-classification of </a:t>
            </a:r>
            <a:r>
              <a:rPr lang="en-US" sz="1600" dirty="0" smtClean="0"/>
              <a:t>employment</a:t>
            </a:r>
          </a:p>
          <a:p>
            <a:pPr lvl="1"/>
            <a:endParaRPr lang="de-DE" sz="1600" dirty="0" smtClean="0"/>
          </a:p>
          <a:p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there</a:t>
            </a:r>
            <a:r>
              <a:rPr lang="de-DE" sz="2000" dirty="0" smtClean="0"/>
              <a:t> </a:t>
            </a:r>
            <a:r>
              <a:rPr lang="de-DE" sz="2000" dirty="0" err="1" smtClean="0"/>
              <a:t>measurement</a:t>
            </a:r>
            <a:r>
              <a:rPr lang="de-DE" sz="2000" dirty="0" smtClean="0"/>
              <a:t> </a:t>
            </a:r>
            <a:r>
              <a:rPr lang="de-DE" sz="2000" dirty="0" err="1" smtClean="0"/>
              <a:t>bias</a:t>
            </a:r>
            <a:r>
              <a:rPr lang="de-DE" sz="2000" dirty="0" smtClean="0"/>
              <a:t> in </a:t>
            </a:r>
            <a:r>
              <a:rPr lang="de-DE" sz="2000" dirty="0" err="1" smtClean="0"/>
              <a:t>subjective</a:t>
            </a:r>
            <a:r>
              <a:rPr lang="de-DE" sz="2000" dirty="0" smtClean="0"/>
              <a:t> </a:t>
            </a:r>
            <a:r>
              <a:rPr lang="de-DE" sz="2000" dirty="0"/>
              <a:t>variables</a:t>
            </a:r>
            <a:r>
              <a:rPr lang="de-DE" sz="2000" dirty="0" smtClean="0"/>
              <a:t>?</a:t>
            </a:r>
          </a:p>
          <a:p>
            <a:pPr lvl="1"/>
            <a:r>
              <a:rPr lang="de-DE" sz="1600" dirty="0" err="1" smtClean="0"/>
              <a:t>Self</a:t>
            </a:r>
            <a:r>
              <a:rPr lang="de-DE" sz="1600" dirty="0" err="1"/>
              <a:t>-</a:t>
            </a:r>
            <a:r>
              <a:rPr lang="de-DE" sz="1600" dirty="0" err="1" smtClean="0"/>
              <a:t>assessment</a:t>
            </a:r>
            <a:endParaRPr lang="de-DE" sz="1600" dirty="0" smtClean="0"/>
          </a:p>
          <a:p>
            <a:pPr marL="0" indent="0">
              <a:buNone/>
            </a:pPr>
            <a:endParaRPr lang="de-DE" sz="2000" dirty="0" smtClean="0"/>
          </a:p>
          <a:p>
            <a:r>
              <a:rPr lang="de-DE" sz="2000" dirty="0" smtClean="0"/>
              <a:t>Investigation on 2 </a:t>
            </a:r>
            <a:r>
              <a:rPr lang="de-DE" sz="2000" dirty="0" err="1" smtClean="0"/>
              <a:t>subjective</a:t>
            </a:r>
            <a:r>
              <a:rPr lang="de-DE" sz="2000" dirty="0" smtClean="0"/>
              <a:t> variables:</a:t>
            </a:r>
          </a:p>
          <a:p>
            <a:pPr lvl="1"/>
            <a:r>
              <a:rPr lang="de-DE" sz="1600" dirty="0" smtClean="0"/>
              <a:t>Wage </a:t>
            </a:r>
            <a:r>
              <a:rPr lang="de-DE" sz="1600" dirty="0" err="1" smtClean="0"/>
              <a:t>adequacy</a:t>
            </a:r>
            <a:r>
              <a:rPr lang="de-DE" sz="1600" smtClean="0"/>
              <a:t>: </a:t>
            </a:r>
            <a:r>
              <a:rPr lang="en-US" sz="1600" i="1" smtClean="0"/>
              <a:t>My </a:t>
            </a:r>
            <a:r>
              <a:rPr lang="en-US" sz="1600" i="1" dirty="0" smtClean="0"/>
              <a:t>salary is adequate for the </a:t>
            </a:r>
            <a:r>
              <a:rPr lang="en-US" sz="1600" i="1" dirty="0"/>
              <a:t>work </a:t>
            </a:r>
            <a:r>
              <a:rPr lang="en-US" sz="1600" i="1" dirty="0" smtClean="0"/>
              <a:t>I do.</a:t>
            </a:r>
          </a:p>
          <a:p>
            <a:pPr lvl="1"/>
            <a:r>
              <a:rPr lang="de-DE" sz="1600" dirty="0" smtClean="0"/>
              <a:t>Job </a:t>
            </a:r>
            <a:r>
              <a:rPr lang="de-DE" sz="1600" dirty="0" err="1" smtClean="0"/>
              <a:t>satisfaction</a:t>
            </a:r>
            <a:r>
              <a:rPr lang="de-DE" sz="1600" dirty="0" smtClean="0"/>
              <a:t>: </a:t>
            </a:r>
            <a:r>
              <a:rPr lang="en-US" sz="1600" i="1" dirty="0"/>
              <a:t>I am satisfied with the situation at my current work</a:t>
            </a:r>
            <a:r>
              <a:rPr lang="en-US" sz="1600" i="1" dirty="0" smtClean="0"/>
              <a:t>.</a:t>
            </a:r>
            <a:endParaRPr lang="de-DE" sz="1600" i="1" dirty="0" smtClean="0"/>
          </a:p>
          <a:p>
            <a:endParaRPr lang="de-DE" sz="2000" dirty="0" smtClean="0"/>
          </a:p>
          <a:p>
            <a:pPr lvl="1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08453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Effects on </a:t>
            </a:r>
            <a:r>
              <a:rPr lang="en-US" dirty="0" smtClean="0"/>
              <a:t>Subjective Variables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endParaRPr lang="pl-PL" sz="2400" dirty="0"/>
          </a:p>
        </p:txBody>
      </p:sp>
      <p:pic>
        <p:nvPicPr>
          <p:cNvPr id="3076" name="Picture 4" descr="S:\Projets\Mixed mode\Presentations &amp; Conference Papers\Krakow Presentation\Graphics\C8b_C8c_Combined_present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44" y="1082530"/>
            <a:ext cx="8954218" cy="577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58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Effects on </a:t>
            </a:r>
            <a:r>
              <a:rPr lang="en-US" dirty="0" smtClean="0"/>
              <a:t>Subjective Variables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endParaRPr lang="pl-PL" sz="2400" dirty="0"/>
          </a:p>
        </p:txBody>
      </p:sp>
      <p:pic>
        <p:nvPicPr>
          <p:cNvPr id="3076" name="Picture 4" descr="S:\Projets\Mixed mode\Presentations &amp; Conference Papers\Krakow Presentation\Graphics\C8b_C8c_Combined_present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44" y="1082530"/>
            <a:ext cx="8954218" cy="577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7750" y="3407434"/>
            <a:ext cx="405439" cy="7274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9275" y="1742536"/>
            <a:ext cx="405439" cy="10092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10927" y="3510951"/>
            <a:ext cx="405439" cy="11128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25328" y="4710023"/>
            <a:ext cx="405439" cy="7246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85116" y="2346384"/>
            <a:ext cx="405439" cy="17209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08142" y="1259457"/>
            <a:ext cx="405439" cy="10869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22542" y="4416725"/>
            <a:ext cx="405439" cy="9345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45569" y="5158596"/>
            <a:ext cx="405439" cy="6412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Effects on </a:t>
            </a:r>
            <a:r>
              <a:rPr lang="en-US" dirty="0" smtClean="0"/>
              <a:t>Subjective Variables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endParaRPr lang="pl-PL" sz="2400" dirty="0"/>
          </a:p>
        </p:txBody>
      </p:sp>
      <p:pic>
        <p:nvPicPr>
          <p:cNvPr id="3076" name="Picture 4" descr="S:\Projets\Mixed mode\Presentations &amp; Conference Papers\Krakow Presentation\Graphics\C8b_C8c_Combined_present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44" y="1082530"/>
            <a:ext cx="8954218" cy="577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73189" y="2941608"/>
            <a:ext cx="405439" cy="10898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04845" y="1742536"/>
            <a:ext cx="405439" cy="8913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7870" y="3579962"/>
            <a:ext cx="405439" cy="12738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0897" y="4836543"/>
            <a:ext cx="405439" cy="7274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93433" y="2346385"/>
            <a:ext cx="405439" cy="15038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25085" y="1199072"/>
            <a:ext cx="405439" cy="11473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48113" y="4347712"/>
            <a:ext cx="405439" cy="9862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453886" y="5080958"/>
            <a:ext cx="405439" cy="7274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Conclusion &amp; </a:t>
            </a:r>
            <a:r>
              <a:rPr lang="pl-PL" dirty="0" smtClean="0"/>
              <a:t>Outlook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en-US" sz="2000" smtClean="0"/>
              <a:t>Support for </a:t>
            </a:r>
            <a:r>
              <a:rPr lang="en-US" sz="2000" dirty="0" smtClean="0"/>
              <a:t>collecting employment status via mixed mode</a:t>
            </a:r>
          </a:p>
          <a:p>
            <a:r>
              <a:rPr lang="en-US" sz="2000" dirty="0" smtClean="0"/>
              <a:t>Subjective variables </a:t>
            </a:r>
            <a:r>
              <a:rPr lang="en-US" sz="2000" dirty="0"/>
              <a:t>seem to be </a:t>
            </a:r>
            <a:r>
              <a:rPr lang="en-US" sz="2000" dirty="0" smtClean="0"/>
              <a:t>affected </a:t>
            </a:r>
            <a:r>
              <a:rPr lang="en-US" sz="2000" dirty="0"/>
              <a:t>by measurement </a:t>
            </a:r>
            <a:r>
              <a:rPr lang="en-US" sz="2000" dirty="0" smtClean="0"/>
              <a:t>bias</a:t>
            </a:r>
          </a:p>
          <a:p>
            <a:endParaRPr lang="en-US" sz="2000" dirty="0" smtClean="0"/>
          </a:p>
          <a:p>
            <a:r>
              <a:rPr lang="en-US" sz="2000" dirty="0" smtClean="0"/>
              <a:t>Broader overview is needed</a:t>
            </a:r>
          </a:p>
          <a:p>
            <a:pPr marL="457200" lvl="1" indent="0">
              <a:buNone/>
            </a:pPr>
            <a:r>
              <a:rPr lang="en-US" sz="1600" dirty="0">
                <a:sym typeface="Wingdings" panose="05000000000000000000" pitchFamily="2" charset="2"/>
              </a:rPr>
              <a:t> Investigation </a:t>
            </a:r>
            <a:r>
              <a:rPr lang="en-US" sz="1600" dirty="0" smtClean="0">
                <a:sym typeface="Wingdings" panose="05000000000000000000" pitchFamily="2" charset="2"/>
              </a:rPr>
              <a:t>on </a:t>
            </a:r>
            <a:r>
              <a:rPr lang="en-US" sz="1600" dirty="0">
                <a:sym typeface="Wingdings" panose="05000000000000000000" pitchFamily="2" charset="2"/>
              </a:rPr>
              <a:t>other surveys (Tourism, ICT)</a:t>
            </a:r>
            <a:endParaRPr lang="en-US" sz="1600" dirty="0"/>
          </a:p>
          <a:p>
            <a:endParaRPr lang="de-DE" sz="2000" dirty="0" smtClean="0"/>
          </a:p>
          <a:p>
            <a:r>
              <a:rPr lang="de-DE" sz="2000" dirty="0"/>
              <a:t>Open </a:t>
            </a:r>
            <a:r>
              <a:rPr lang="de-DE" sz="2000" dirty="0" err="1"/>
              <a:t>questions</a:t>
            </a:r>
            <a:r>
              <a:rPr lang="de-DE" sz="2000" dirty="0"/>
              <a:t>:</a:t>
            </a:r>
            <a:endParaRPr lang="de-DE" sz="2000" dirty="0" smtClean="0"/>
          </a:p>
          <a:p>
            <a:pPr lvl="1"/>
            <a:r>
              <a:rPr lang="en-US" sz="1600" dirty="0"/>
              <a:t>Which mode leads to the smallest measurement bias</a:t>
            </a:r>
            <a:r>
              <a:rPr lang="en-US" sz="1600" dirty="0" smtClean="0"/>
              <a:t>?</a:t>
            </a:r>
          </a:p>
          <a:p>
            <a:pPr lvl="1"/>
            <a:r>
              <a:rPr lang="en-US" sz="1600" dirty="0"/>
              <a:t>How could mode </a:t>
            </a:r>
            <a:r>
              <a:rPr lang="en-US" sz="1600" dirty="0" smtClean="0"/>
              <a:t>effects </a:t>
            </a:r>
            <a:r>
              <a:rPr lang="en-US" sz="1600" dirty="0"/>
              <a:t>be reduced</a:t>
            </a:r>
            <a:r>
              <a:rPr lang="en-US" sz="1600" dirty="0" smtClean="0"/>
              <a:t>?</a:t>
            </a:r>
          </a:p>
          <a:p>
            <a:pPr lvl="1"/>
            <a:r>
              <a:rPr lang="en-US" sz="1600" dirty="0"/>
              <a:t>What is the impact of </a:t>
            </a:r>
            <a:r>
              <a:rPr lang="en-US" sz="1600" dirty="0" smtClean="0"/>
              <a:t>different </a:t>
            </a:r>
            <a:r>
              <a:rPr lang="en-US" sz="1600" dirty="0"/>
              <a:t>weighting schemes?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67458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en-US" sz="1600" dirty="0" err="1"/>
              <a:t>Iacus</a:t>
            </a:r>
            <a:r>
              <a:rPr lang="en-US" sz="1600" dirty="0"/>
              <a:t>, S. M., King, G., and </a:t>
            </a:r>
            <a:r>
              <a:rPr lang="en-US" sz="1600" dirty="0" err="1"/>
              <a:t>Porro</a:t>
            </a:r>
            <a:r>
              <a:rPr lang="en-US" sz="1600" dirty="0"/>
              <a:t>, G. (2012). Causal inference without balance </a:t>
            </a:r>
            <a:r>
              <a:rPr lang="en-US" sz="1600" dirty="0" smtClean="0"/>
              <a:t>checking: Coarsened </a:t>
            </a:r>
            <a:r>
              <a:rPr lang="en-US" sz="1600" dirty="0"/>
              <a:t>exact matching. </a:t>
            </a:r>
            <a:r>
              <a:rPr lang="en-US" sz="1600" i="1" dirty="0"/>
              <a:t>Political Analysis</a:t>
            </a:r>
            <a:r>
              <a:rPr lang="en-US" sz="1600" dirty="0"/>
              <a:t>, 20(1):</a:t>
            </a:r>
            <a:r>
              <a:rPr lang="en-US" sz="1600" dirty="0" smtClean="0"/>
              <a:t>1-24.</a:t>
            </a:r>
          </a:p>
          <a:p>
            <a:endParaRPr lang="en-US" sz="1600" dirty="0"/>
          </a:p>
          <a:p>
            <a:r>
              <a:rPr lang="fr-LU" sz="1600" dirty="0" err="1" smtClean="0"/>
              <a:t>Schouten</a:t>
            </a:r>
            <a:r>
              <a:rPr lang="fr-LU" sz="1600" dirty="0"/>
              <a:t>, B. and van der </a:t>
            </a:r>
            <a:r>
              <a:rPr lang="fr-LU" sz="1600" dirty="0" err="1"/>
              <a:t>Laan</a:t>
            </a:r>
            <a:r>
              <a:rPr lang="fr-LU" sz="1600" dirty="0"/>
              <a:t>, J. (2014). </a:t>
            </a:r>
            <a:r>
              <a:rPr lang="fr-LU" sz="1600" dirty="0" err="1"/>
              <a:t>ESSnet</a:t>
            </a:r>
            <a:r>
              <a:rPr lang="fr-LU" sz="1600" dirty="0"/>
              <a:t> </a:t>
            </a:r>
            <a:r>
              <a:rPr lang="fr-LU" sz="1600" dirty="0" err="1"/>
              <a:t>deliverable</a:t>
            </a:r>
            <a:r>
              <a:rPr lang="fr-LU" sz="1600" dirty="0"/>
              <a:t> WPIII: Mode </a:t>
            </a:r>
            <a:r>
              <a:rPr lang="fr-LU" sz="1600" dirty="0" err="1" smtClean="0"/>
              <a:t>effect</a:t>
            </a:r>
            <a:r>
              <a:rPr lang="fr-LU" sz="1600" dirty="0" smtClean="0"/>
              <a:t> </a:t>
            </a:r>
            <a:r>
              <a:rPr lang="fr-LU" sz="1600" dirty="0" err="1" smtClean="0"/>
              <a:t>decompositions</a:t>
            </a:r>
            <a:r>
              <a:rPr lang="fr-LU" sz="1600" dirty="0" smtClean="0"/>
              <a:t> </a:t>
            </a:r>
            <a:r>
              <a:rPr lang="en-US" sz="1600" dirty="0" smtClean="0"/>
              <a:t>for </a:t>
            </a:r>
            <a:r>
              <a:rPr lang="en-US" sz="1600" dirty="0"/>
              <a:t>the Dutch </a:t>
            </a:r>
            <a:r>
              <a:rPr lang="en-US" sz="1600" dirty="0" err="1"/>
              <a:t>Labour</a:t>
            </a:r>
            <a:r>
              <a:rPr lang="en-US" sz="1600" dirty="0"/>
              <a:t> Force Survey. </a:t>
            </a:r>
            <a:r>
              <a:rPr lang="en-US" sz="1600" i="1" dirty="0"/>
              <a:t>Deliverable for work </a:t>
            </a:r>
            <a:r>
              <a:rPr lang="en-US" sz="1600" i="1" dirty="0" smtClean="0"/>
              <a:t>package </a:t>
            </a:r>
            <a:r>
              <a:rPr lang="en-US" sz="1600" i="1" dirty="0"/>
              <a:t>III of the </a:t>
            </a:r>
            <a:r>
              <a:rPr lang="en-US" sz="1600" i="1" dirty="0" err="1" smtClean="0"/>
              <a:t>ESSnet</a:t>
            </a:r>
            <a:r>
              <a:rPr lang="en-US" sz="1600" i="1" dirty="0" smtClean="0"/>
              <a:t> </a:t>
            </a:r>
            <a:r>
              <a:rPr lang="fr-LU" sz="1600" i="1" dirty="0" smtClean="0"/>
              <a:t>on </a:t>
            </a:r>
            <a:r>
              <a:rPr lang="fr-LU" sz="1600" i="1" dirty="0"/>
              <a:t>Data Collection for Social </a:t>
            </a:r>
            <a:r>
              <a:rPr lang="fr-LU" sz="1600" i="1" dirty="0" err="1"/>
              <a:t>Surveys</a:t>
            </a:r>
            <a:r>
              <a:rPr lang="fr-LU" sz="1600" i="1" dirty="0"/>
              <a:t> </a:t>
            </a:r>
            <a:r>
              <a:rPr lang="fr-LU" sz="1600" i="1" dirty="0" err="1"/>
              <a:t>Using</a:t>
            </a:r>
            <a:r>
              <a:rPr lang="fr-LU" sz="1600" i="1" dirty="0"/>
              <a:t> </a:t>
            </a:r>
            <a:r>
              <a:rPr lang="fr-LU" sz="1600" i="1" dirty="0" smtClean="0"/>
              <a:t>Multiple </a:t>
            </a:r>
            <a:r>
              <a:rPr lang="fr-LU" sz="1600" i="1" dirty="0"/>
              <a:t>Modes</a:t>
            </a:r>
            <a:r>
              <a:rPr lang="fr-LU" sz="1600" dirty="0" smtClean="0"/>
              <a:t>.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6205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Mixed Mode Effects of Web and Telephone Surveys on Measuring Employment Status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Joachim Schork, STATEC Luxembourg, </a:t>
            </a:r>
            <a:r>
              <a:rPr lang="de-DE" dirty="0" smtClean="0"/>
              <a:t>joachim.schork@statec.etat.lu</a:t>
            </a:r>
          </a:p>
          <a:p>
            <a:r>
              <a:rPr lang="pl-PL" dirty="0"/>
              <a:t>Cesare A. F. Riillo, STATEC Luxembourg, cesare.riillo@statec.etat.lu</a:t>
            </a:r>
          </a:p>
          <a:p>
            <a:r>
              <a:rPr lang="pl-PL" dirty="0"/>
              <a:t>Johann Neumayr, STATEC Luxembourg, johann.neumayr@statec.etat.lu</a:t>
            </a:r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Thank you for your </a:t>
            </a:r>
            <a:r>
              <a:rPr lang="en-US" dirty="0" smtClean="0"/>
              <a:t>attention!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LFS Data Collection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pl-PL" sz="1600" dirty="0"/>
          </a:p>
        </p:txBody>
      </p:sp>
      <p:pic>
        <p:nvPicPr>
          <p:cNvPr id="1026" name="Picture 2" descr="S:\Projets\Mixed mode\Presentations &amp; Conference Papers\Krakow Presentation\Graphics\Workflow LF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91" y="1264279"/>
            <a:ext cx="8222173" cy="556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3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Increasing challenges for </a:t>
            </a:r>
            <a:r>
              <a:rPr lang="en-US" sz="2000" dirty="0"/>
              <a:t>traditional </a:t>
            </a:r>
            <a:r>
              <a:rPr lang="en-US" sz="2000" dirty="0" smtClean="0"/>
              <a:t>data collection</a:t>
            </a:r>
          </a:p>
          <a:p>
            <a:pPr lvl="1"/>
            <a:r>
              <a:rPr lang="en-US" sz="1600" dirty="0" smtClean="0"/>
              <a:t>Less fixed-line telephone numbers</a:t>
            </a:r>
          </a:p>
          <a:p>
            <a:pPr lvl="1"/>
            <a:r>
              <a:rPr lang="en-US" sz="1600" dirty="0"/>
              <a:t>Decreasing </a:t>
            </a:r>
            <a:r>
              <a:rPr lang="en-US" sz="1600" dirty="0" smtClean="0"/>
              <a:t>response rates</a:t>
            </a:r>
          </a:p>
          <a:p>
            <a:pPr lvl="1"/>
            <a:r>
              <a:rPr lang="en-US" sz="1600" dirty="0"/>
              <a:t>High </a:t>
            </a:r>
            <a:r>
              <a:rPr lang="en-US" sz="1600" dirty="0" smtClean="0"/>
              <a:t>response burden </a:t>
            </a:r>
            <a:r>
              <a:rPr lang="en-US" sz="1600" dirty="0"/>
              <a:t>for </a:t>
            </a:r>
            <a:r>
              <a:rPr lang="en-US" sz="1600" dirty="0" smtClean="0"/>
              <a:t>small Luxembourgish population</a:t>
            </a:r>
          </a:p>
          <a:p>
            <a:pPr lvl="1"/>
            <a:endParaRPr lang="en-US" dirty="0" smtClean="0"/>
          </a:p>
          <a:p>
            <a:r>
              <a:rPr lang="en-US" sz="2000" dirty="0" smtClean="0"/>
              <a:t>Implementation of mixed mode (web/phone) in </a:t>
            </a:r>
            <a:r>
              <a:rPr lang="en-US" sz="2000" dirty="0"/>
              <a:t>STATEC surveys</a:t>
            </a:r>
          </a:p>
          <a:p>
            <a:pPr lvl="1"/>
            <a:r>
              <a:rPr lang="en-US" sz="1600" dirty="0"/>
              <a:t>LFS since 2015</a:t>
            </a:r>
          </a:p>
          <a:p>
            <a:pPr lvl="1"/>
            <a:r>
              <a:rPr lang="en-US" sz="1600" dirty="0"/>
              <a:t>Tourism since 2017</a:t>
            </a:r>
          </a:p>
          <a:p>
            <a:pPr lvl="1"/>
            <a:r>
              <a:rPr lang="en-US" sz="1600" dirty="0"/>
              <a:t>ICT since </a:t>
            </a:r>
            <a:r>
              <a:rPr lang="en-US" sz="1600" dirty="0" smtClean="0"/>
              <a:t>2018</a:t>
            </a:r>
          </a:p>
          <a:p>
            <a:endParaRPr lang="en-US" sz="2000" dirty="0"/>
          </a:p>
          <a:p>
            <a:r>
              <a:rPr lang="en-US" sz="2000" dirty="0" smtClean="0"/>
              <a:t>Differences </a:t>
            </a:r>
            <a:r>
              <a:rPr lang="en-US" sz="2000" dirty="0"/>
              <a:t>in </a:t>
            </a:r>
            <a:r>
              <a:rPr lang="en-US" sz="2000" dirty="0" smtClean="0"/>
              <a:t>composition </a:t>
            </a:r>
            <a:r>
              <a:rPr lang="en-US" sz="2000" dirty="0"/>
              <a:t>of </a:t>
            </a:r>
            <a:r>
              <a:rPr lang="en-US" sz="2000" dirty="0" smtClean="0"/>
              <a:t>web </a:t>
            </a:r>
            <a:r>
              <a:rPr lang="en-US" sz="2000" dirty="0"/>
              <a:t>and telephone </a:t>
            </a:r>
            <a:r>
              <a:rPr lang="en-US" sz="2000" dirty="0" smtClean="0"/>
              <a:t>samples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Matching</a:t>
            </a:r>
            <a:r>
              <a:rPr lang="de-DE" dirty="0" smtClean="0"/>
              <a:t> Variables </a:t>
            </a:r>
            <a:r>
              <a:rPr lang="de-DE" dirty="0" err="1" smtClean="0"/>
              <a:t>Pre</a:t>
            </a:r>
            <a:r>
              <a:rPr lang="de-DE" dirty="0" smtClean="0"/>
              <a:t>/</a:t>
            </a:r>
            <a:r>
              <a:rPr lang="de-DE" dirty="0"/>
              <a:t>P</a:t>
            </a:r>
            <a:r>
              <a:rPr lang="de-DE" dirty="0" smtClean="0"/>
              <a:t>ost </a:t>
            </a:r>
            <a:r>
              <a:rPr lang="de-DE" dirty="0" err="1" smtClean="0"/>
              <a:t>Matching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endParaRPr lang="pl-PL" sz="1600" dirty="0"/>
          </a:p>
        </p:txBody>
      </p:sp>
      <p:pic>
        <p:nvPicPr>
          <p:cNvPr id="1026" name="Picture 2" descr="S:\Projets\Mixed mode\Presentations &amp; Conference Papers\Krakow Presentation\Graphics\Table pre_post C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40" y="1518921"/>
            <a:ext cx="8685312" cy="415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53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Composition LFS 2017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LU"/>
          </a:p>
        </p:txBody>
      </p:sp>
      <p:pic>
        <p:nvPicPr>
          <p:cNvPr id="1026" name="Picture 2" descr="S:\Projets\Mixed mode\Presentations &amp; Conference Papers\Krakow Presentation\Graphics\crosstabulation_2017_present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12" y="1255655"/>
            <a:ext cx="8087072" cy="552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26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Composition LFS 2017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LU"/>
          </a:p>
        </p:txBody>
      </p:sp>
      <p:pic>
        <p:nvPicPr>
          <p:cNvPr id="1026" name="Picture 2" descr="S:\Projets\Mixed mode\Presentations &amp; Conference Papers\Krakow Presentation\Graphics\crosstabulation_2017_present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12" y="1255655"/>
            <a:ext cx="8087072" cy="552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65826" y="1897811"/>
            <a:ext cx="8147458" cy="3105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Composition LFS 2017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LU"/>
          </a:p>
        </p:txBody>
      </p:sp>
      <p:pic>
        <p:nvPicPr>
          <p:cNvPr id="1026" name="Picture 2" descr="S:\Projets\Mixed mode\Presentations &amp; Conference Papers\Krakow Presentation\Graphics\crosstabulation_2017_present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12" y="1255655"/>
            <a:ext cx="8087072" cy="552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65826" y="2743199"/>
            <a:ext cx="8147458" cy="16735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4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Composition LFS 2017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LU"/>
          </a:p>
        </p:txBody>
      </p:sp>
      <p:pic>
        <p:nvPicPr>
          <p:cNvPr id="1026" name="Picture 2" descr="S:\Projets\Mixed mode\Presentations &amp; Conference Papers\Krakow Presentation\Graphics\crosstabulation_2017_present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12" y="1255655"/>
            <a:ext cx="8087072" cy="552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65826" y="4339087"/>
            <a:ext cx="8147458" cy="174253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Mode-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 smtClean="0"/>
              <a:t>Differences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Three sources of differences </a:t>
            </a:r>
            <a:r>
              <a:rPr lang="nl-NL" sz="2000" dirty="0"/>
              <a:t>(Schouten &amp; van der Laan, 2014)</a:t>
            </a:r>
            <a:endParaRPr lang="en-US" sz="2000" dirty="0"/>
          </a:p>
          <a:p>
            <a:pPr marL="800100" lvl="1" indent="-342900">
              <a:buFont typeface="+mj-lt"/>
              <a:buAutoNum type="arabicParenR"/>
            </a:pPr>
            <a:r>
              <a:rPr lang="en-US" sz="1600" dirty="0" smtClean="0"/>
              <a:t>Mode-specific </a:t>
            </a:r>
            <a:r>
              <a:rPr lang="en-US" sz="1600" dirty="0"/>
              <a:t>coverage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600" dirty="0" smtClean="0"/>
              <a:t>Mode-specific </a:t>
            </a:r>
            <a:r>
              <a:rPr lang="en-US" sz="1600" dirty="0"/>
              <a:t>nonresponse </a:t>
            </a:r>
            <a:r>
              <a:rPr lang="en-US" sz="1600" dirty="0" smtClean="0"/>
              <a:t>rates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600" dirty="0" smtClean="0"/>
              <a:t>Mode-specific measurement bias</a:t>
            </a:r>
          </a:p>
          <a:p>
            <a:endParaRPr lang="en-US" sz="1600" dirty="0" smtClean="0"/>
          </a:p>
          <a:p>
            <a:r>
              <a:rPr lang="en-US" sz="2000" dirty="0" smtClean="0"/>
              <a:t>1) and 2) are handled by weighting</a:t>
            </a:r>
          </a:p>
          <a:p>
            <a:pPr lvl="1"/>
            <a:endParaRPr lang="en-US" dirty="0"/>
          </a:p>
          <a:p>
            <a:r>
              <a:rPr lang="en-US" sz="2000" dirty="0"/>
              <a:t>Is there </a:t>
            </a:r>
            <a:r>
              <a:rPr lang="en-US" sz="2000" dirty="0" smtClean="0"/>
              <a:t>mode-specific </a:t>
            </a:r>
            <a:r>
              <a:rPr lang="en-US" sz="2000" dirty="0"/>
              <a:t>measurement bias?</a:t>
            </a:r>
          </a:p>
          <a:p>
            <a:pPr lvl="1"/>
            <a:endParaRPr lang="en-US" sz="2000" dirty="0" smtClean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549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Coarsened Exact </a:t>
            </a:r>
            <a:r>
              <a:rPr lang="pl-PL" dirty="0" smtClean="0"/>
              <a:t>Matchin</a:t>
            </a:r>
            <a:r>
              <a:rPr lang="de-DE" dirty="0" smtClean="0"/>
              <a:t>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Autofit/>
          </a:bodyPr>
          <a:lstStyle/>
          <a:p>
            <a:r>
              <a:rPr lang="en-US" sz="2000" dirty="0"/>
              <a:t>Coarsened Exact Matching (</a:t>
            </a:r>
            <a:r>
              <a:rPr lang="en-US" sz="2000" dirty="0" err="1"/>
              <a:t>Iacus</a:t>
            </a:r>
            <a:r>
              <a:rPr lang="en-US" sz="2000" dirty="0"/>
              <a:t> et al., 2012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smtClean="0"/>
              <a:t>Creates strata based on coarsened auxiliary variables</a:t>
            </a:r>
          </a:p>
          <a:p>
            <a:pPr lvl="1"/>
            <a:r>
              <a:rPr lang="en-US" sz="1600" dirty="0" smtClean="0"/>
              <a:t>Retains units of strata, in which both web and phone respondents are present</a:t>
            </a:r>
          </a:p>
          <a:p>
            <a:pPr lvl="1"/>
            <a:r>
              <a:rPr lang="en-US" sz="1600" dirty="0" smtClean="0"/>
              <a:t>Assigns weights to adjust for unequal sample sizes within strata</a:t>
            </a:r>
          </a:p>
          <a:p>
            <a:pPr marL="457200" lvl="1" indent="0">
              <a:buNone/>
            </a:pP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dirty="0" smtClean="0"/>
              <a:t>Approximation of randomized experiment</a:t>
            </a:r>
          </a:p>
          <a:p>
            <a:pPr marL="457200" lvl="1" indent="0">
              <a:buNone/>
            </a:pPr>
            <a:endParaRPr lang="de-DE" sz="1600" dirty="0"/>
          </a:p>
          <a:p>
            <a:pPr marL="457200" lvl="1" indent="0">
              <a:buNone/>
            </a:pPr>
            <a:r>
              <a:rPr lang="de-DE" sz="1600" b="1" dirty="0" smtClean="0">
                <a:solidFill>
                  <a:srgbClr val="FF0000"/>
                </a:solidFill>
              </a:rPr>
              <a:t>–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en-US" sz="1600" i="1" dirty="0" smtClean="0">
                <a:solidFill>
                  <a:srgbClr val="FF0000"/>
                </a:solidFill>
              </a:rPr>
              <a:t>Sample </a:t>
            </a:r>
            <a:r>
              <a:rPr lang="en-US" sz="1600" i="1" dirty="0">
                <a:solidFill>
                  <a:srgbClr val="FF0000"/>
                </a:solidFill>
              </a:rPr>
              <a:t>size is reduced</a:t>
            </a:r>
          </a:p>
          <a:p>
            <a:pPr marL="457200" lvl="1" indent="0">
              <a:buNone/>
            </a:pPr>
            <a:r>
              <a:rPr lang="de-DE" sz="1600" b="1" dirty="0" smtClean="0">
                <a:solidFill>
                  <a:srgbClr val="FF0000"/>
                </a:solidFill>
              </a:rPr>
              <a:t>–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en-US" sz="1600" i="1" dirty="0" smtClean="0">
                <a:solidFill>
                  <a:srgbClr val="FF0000"/>
                </a:solidFill>
              </a:rPr>
              <a:t>Matched </a:t>
            </a:r>
            <a:r>
              <a:rPr lang="en-US" sz="1600" i="1" dirty="0">
                <a:solidFill>
                  <a:srgbClr val="FF0000"/>
                </a:solidFill>
              </a:rPr>
              <a:t>sample is not </a:t>
            </a:r>
            <a:r>
              <a:rPr lang="en-US" sz="1600" i="1" dirty="0" smtClean="0">
                <a:solidFill>
                  <a:srgbClr val="FF0000"/>
                </a:solidFill>
              </a:rPr>
              <a:t>representative</a:t>
            </a:r>
          </a:p>
          <a:p>
            <a:pPr marL="457200" lvl="1" indent="0">
              <a:buNone/>
            </a:pPr>
            <a:r>
              <a:rPr lang="en-US" sz="1600" b="1" i="1" dirty="0" smtClean="0">
                <a:solidFill>
                  <a:srgbClr val="00B050"/>
                </a:solidFill>
              </a:rPr>
              <a:t>+ </a:t>
            </a:r>
            <a:r>
              <a:rPr lang="en-US" sz="1600" i="1" dirty="0" smtClean="0">
                <a:solidFill>
                  <a:srgbClr val="00B050"/>
                </a:solidFill>
              </a:rPr>
              <a:t>Sample </a:t>
            </a:r>
            <a:r>
              <a:rPr lang="en-US" sz="1600" i="1" dirty="0">
                <a:solidFill>
                  <a:srgbClr val="00B050"/>
                </a:solidFill>
              </a:rPr>
              <a:t>composition is harmonized across </a:t>
            </a:r>
            <a:r>
              <a:rPr lang="en-US" sz="1600" i="1" dirty="0" smtClean="0">
                <a:solidFill>
                  <a:srgbClr val="00B050"/>
                </a:solidFill>
              </a:rPr>
              <a:t>modes</a:t>
            </a:r>
          </a:p>
          <a:p>
            <a:pPr lvl="1">
              <a:buFont typeface="Wingdings"/>
              <a:buChar char="à"/>
            </a:pPr>
            <a:r>
              <a:rPr lang="en-US" sz="1600" i="1" dirty="0" smtClean="0">
                <a:solidFill>
                  <a:srgbClr val="00B050"/>
                </a:solidFill>
              </a:rPr>
              <a:t>Differences </a:t>
            </a:r>
            <a:r>
              <a:rPr lang="en-US" sz="1600" i="1" dirty="0">
                <a:solidFill>
                  <a:srgbClr val="00B050"/>
                </a:solidFill>
              </a:rPr>
              <a:t>of samples can be interpreted </a:t>
            </a:r>
            <a:r>
              <a:rPr lang="en-US" sz="1600" i="1" dirty="0" smtClean="0">
                <a:solidFill>
                  <a:srgbClr val="00B050"/>
                </a:solidFill>
              </a:rPr>
              <a:t>as measurement bias</a:t>
            </a:r>
          </a:p>
          <a:p>
            <a:pPr lvl="1"/>
            <a:endParaRPr lang="en-US" dirty="0" smtClean="0"/>
          </a:p>
          <a:p>
            <a:r>
              <a:rPr lang="en-US" sz="2000" dirty="0" smtClean="0"/>
              <a:t>Application to combined data of LFS 2015, 2016 &amp; 2017</a:t>
            </a:r>
          </a:p>
          <a:p>
            <a:pPr lvl="1"/>
            <a:r>
              <a:rPr lang="en-US" sz="1600" dirty="0"/>
              <a:t>n = </a:t>
            </a:r>
            <a:r>
              <a:rPr lang="en-US" sz="1600" dirty="0" smtClean="0"/>
              <a:t>57,566</a:t>
            </a:r>
          </a:p>
          <a:p>
            <a:pPr lvl="1"/>
            <a:r>
              <a:rPr lang="en-US" sz="1600" dirty="0" smtClean="0"/>
              <a:t>60</a:t>
            </a:r>
            <a:r>
              <a:rPr lang="en-US" sz="1600" dirty="0"/>
              <a:t>% </a:t>
            </a:r>
            <a:r>
              <a:rPr lang="en-US" sz="1600" dirty="0" smtClean="0"/>
              <a:t>web; 40% telephone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8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Effects on Employment Status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99804" y="1532467"/>
            <a:ext cx="4244196" cy="4597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err="1" smtClean="0"/>
              <a:t>Before</a:t>
            </a:r>
            <a:r>
              <a:rPr lang="de-DE" sz="2000" dirty="0"/>
              <a:t> </a:t>
            </a:r>
            <a:r>
              <a:rPr lang="de-DE" sz="2000" dirty="0" err="1" smtClean="0"/>
              <a:t>matching</a:t>
            </a:r>
            <a:r>
              <a:rPr lang="de-DE" sz="2000" dirty="0" smtClean="0"/>
              <a:t>:</a:t>
            </a:r>
          </a:p>
          <a:p>
            <a:r>
              <a:rPr lang="de-DE" sz="1600" dirty="0" smtClean="0"/>
              <a:t>Web sample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more</a:t>
            </a:r>
            <a:r>
              <a:rPr lang="de-DE" sz="1600" dirty="0" smtClean="0"/>
              <a:t> </a:t>
            </a:r>
            <a:r>
              <a:rPr lang="de-DE" sz="1600" dirty="0" err="1" smtClean="0"/>
              <a:t>often</a:t>
            </a:r>
            <a:r>
              <a:rPr lang="de-DE" sz="1600" dirty="0" smtClean="0"/>
              <a:t> </a:t>
            </a:r>
            <a:r>
              <a:rPr lang="de-DE" sz="1600" dirty="0" err="1" smtClean="0"/>
              <a:t>active</a:t>
            </a:r>
            <a:endParaRPr lang="de-DE" sz="1600" dirty="0" smtClean="0"/>
          </a:p>
          <a:p>
            <a:r>
              <a:rPr lang="de-DE" sz="1600" dirty="0" smtClean="0"/>
              <a:t>Web sample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more</a:t>
            </a:r>
            <a:r>
              <a:rPr lang="de-DE" sz="1600" dirty="0" smtClean="0"/>
              <a:t> </a:t>
            </a:r>
            <a:r>
              <a:rPr lang="de-DE" sz="1600" dirty="0" err="1" smtClean="0"/>
              <a:t>often</a:t>
            </a:r>
            <a:r>
              <a:rPr lang="de-DE" sz="1600" dirty="0" smtClean="0"/>
              <a:t> </a:t>
            </a:r>
            <a:r>
              <a:rPr lang="de-DE" sz="1600" dirty="0" err="1" smtClean="0"/>
              <a:t>unemployed</a:t>
            </a:r>
            <a:endParaRPr lang="de-DE" sz="1600" dirty="0" smtClean="0"/>
          </a:p>
          <a:p>
            <a:r>
              <a:rPr lang="de-DE" sz="1600" dirty="0" smtClean="0"/>
              <a:t>Web sample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less</a:t>
            </a:r>
            <a:r>
              <a:rPr lang="de-DE" sz="1600" dirty="0" smtClean="0"/>
              <a:t> </a:t>
            </a:r>
            <a:r>
              <a:rPr lang="de-DE" sz="1600" dirty="0" err="1" smtClean="0"/>
              <a:t>often</a:t>
            </a:r>
            <a:r>
              <a:rPr lang="de-DE" sz="1600" dirty="0" smtClean="0"/>
              <a:t> </a:t>
            </a:r>
            <a:r>
              <a:rPr lang="de-DE" sz="1600" dirty="0" err="1" smtClean="0"/>
              <a:t>inactive</a:t>
            </a:r>
            <a:endParaRPr lang="de-DE" sz="1600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sz="2000" dirty="0" smtClean="0"/>
              <a:t>After </a:t>
            </a:r>
            <a:r>
              <a:rPr lang="de-DE" sz="2000" dirty="0" err="1" smtClean="0"/>
              <a:t>matching</a:t>
            </a:r>
            <a:r>
              <a:rPr lang="de-DE" sz="2000" dirty="0" smtClean="0"/>
              <a:t>:</a:t>
            </a:r>
          </a:p>
          <a:p>
            <a:r>
              <a:rPr lang="de-DE" sz="1600" dirty="0" err="1" smtClean="0"/>
              <a:t>No</a:t>
            </a:r>
            <a:r>
              <a:rPr lang="de-DE" sz="1600" dirty="0" smtClean="0"/>
              <a:t> </a:t>
            </a:r>
            <a:r>
              <a:rPr lang="de-DE" sz="1600" dirty="0" err="1" smtClean="0"/>
              <a:t>differences</a:t>
            </a:r>
            <a:r>
              <a:rPr lang="de-DE" sz="1600" dirty="0" smtClean="0"/>
              <a:t> </a:t>
            </a:r>
            <a:r>
              <a:rPr lang="de-DE" sz="1600" dirty="0" err="1" smtClean="0"/>
              <a:t>between</a:t>
            </a:r>
            <a:r>
              <a:rPr lang="de-DE" sz="1600" dirty="0" smtClean="0"/>
              <a:t> web &amp; </a:t>
            </a:r>
            <a:r>
              <a:rPr lang="de-DE" sz="1600" dirty="0" err="1" smtClean="0"/>
              <a:t>telephone</a:t>
            </a:r>
            <a:endParaRPr lang="de-DE" sz="1600" dirty="0" smtClean="0"/>
          </a:p>
          <a:p>
            <a:endParaRPr lang="de-DE" dirty="0" smtClean="0"/>
          </a:p>
          <a:p>
            <a:pPr marL="0" indent="0">
              <a:buNone/>
            </a:pPr>
            <a:r>
              <a:rPr lang="de-DE" sz="1600" dirty="0" smtClean="0">
                <a:sym typeface="Wingdings" panose="05000000000000000000" pitchFamily="2" charset="2"/>
              </a:rPr>
              <a:t> </a:t>
            </a:r>
            <a:r>
              <a:rPr lang="de-DE" sz="1600" dirty="0" err="1" smtClean="0">
                <a:sym typeface="Wingdings" panose="05000000000000000000" pitchFamily="2" charset="2"/>
              </a:rPr>
              <a:t>Differences</a:t>
            </a:r>
            <a:r>
              <a:rPr lang="de-DE" sz="1600" dirty="0" smtClean="0">
                <a:sym typeface="Wingdings" panose="05000000000000000000" pitchFamily="2" charset="2"/>
              </a:rPr>
              <a:t> due </a:t>
            </a:r>
            <a:r>
              <a:rPr lang="de-DE" sz="1600" dirty="0" err="1" smtClean="0">
                <a:sym typeface="Wingdings" panose="05000000000000000000" pitchFamily="2" charset="2"/>
              </a:rPr>
              <a:t>to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coverage</a:t>
            </a:r>
            <a:r>
              <a:rPr lang="de-DE" sz="1600" dirty="0">
                <a:sym typeface="Wingdings" panose="05000000000000000000" pitchFamily="2" charset="2"/>
              </a:rPr>
              <a:t>/</a:t>
            </a:r>
            <a:r>
              <a:rPr lang="de-DE" sz="1600" dirty="0" err="1" smtClean="0">
                <a:sym typeface="Wingdings" panose="05000000000000000000" pitchFamily="2" charset="2"/>
              </a:rPr>
              <a:t>nonresponse</a:t>
            </a:r>
            <a:endParaRPr lang="de-DE" dirty="0"/>
          </a:p>
          <a:p>
            <a:pPr marL="0" indent="0">
              <a:buNone/>
            </a:pPr>
            <a:r>
              <a:rPr lang="de-DE" sz="1600" dirty="0" smtClean="0">
                <a:sym typeface="Wingdings" panose="05000000000000000000" pitchFamily="2" charset="2"/>
              </a:rPr>
              <a:t> </a:t>
            </a:r>
            <a:r>
              <a:rPr lang="de-DE" sz="1600" dirty="0" err="1" smtClean="0">
                <a:sym typeface="Wingdings" panose="05000000000000000000" pitchFamily="2" charset="2"/>
              </a:rPr>
              <a:t>No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measurement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bias</a:t>
            </a:r>
            <a:endParaRPr lang="pl-PL" sz="1600" dirty="0"/>
          </a:p>
        </p:txBody>
      </p:sp>
      <p:pic>
        <p:nvPicPr>
          <p:cNvPr id="2053" name="Picture 5" descr="S:\Projets\Mixed mode\Presentations &amp; Conference Papers\Krakow Presentation\Graphics\ilo3_present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5" y="1293964"/>
            <a:ext cx="4727208" cy="456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58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1333</TotalTime>
  <Words>648</Words>
  <Application>Microsoft Office PowerPoint</Application>
  <PresentationFormat>Pokaz na ekranie (4:3)</PresentationFormat>
  <Paragraphs>114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Motyw pakietu Office</vt:lpstr>
      <vt:lpstr>Mixed Mode Effects of Web and Telephone Surveys on Measuring Employment Status</vt:lpstr>
      <vt:lpstr>Motivation</vt:lpstr>
      <vt:lpstr>Sample Composition LFS 2017</vt:lpstr>
      <vt:lpstr>Sample Composition LFS 2017</vt:lpstr>
      <vt:lpstr>Sample Composition LFS 2017</vt:lpstr>
      <vt:lpstr>Sample Composition LFS 2017</vt:lpstr>
      <vt:lpstr>Mode-specific Differences</vt:lpstr>
      <vt:lpstr>Coarsened Exact Matching</vt:lpstr>
      <vt:lpstr>Mixed Mode Effects on Employment Status</vt:lpstr>
      <vt:lpstr>Mixed Mode Effects on Employment Status</vt:lpstr>
      <vt:lpstr>Mixed Mode Effects on Employment Status</vt:lpstr>
      <vt:lpstr>Objective vs. Subjective Variables</vt:lpstr>
      <vt:lpstr>Mixed Mode Effects on Subjective Variables</vt:lpstr>
      <vt:lpstr>Mixed Mode Effects on Subjective Variables</vt:lpstr>
      <vt:lpstr>Mixed Mode Effects on Subjective Variables</vt:lpstr>
      <vt:lpstr>Conclusion &amp; Outlook</vt:lpstr>
      <vt:lpstr>References</vt:lpstr>
      <vt:lpstr>Mixed Mode Effects of Web and Telephone Surveys on Measuring Employment Status</vt:lpstr>
      <vt:lpstr>LFS Data Collection</vt:lpstr>
      <vt:lpstr>Matching Variables Pre/Post Matching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Nowak Anna Natalia</cp:lastModifiedBy>
  <cp:revision>103</cp:revision>
  <dcterms:created xsi:type="dcterms:W3CDTF">2018-02-27T07:40:59Z</dcterms:created>
  <dcterms:modified xsi:type="dcterms:W3CDTF">2018-05-21T10:36:13Z</dcterms:modified>
</cp:coreProperties>
</file>