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9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58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678" autoAdjust="0"/>
  </p:normalViewPr>
  <p:slideViewPr>
    <p:cSldViewPr snapToGrid="0">
      <p:cViewPr varScale="1">
        <p:scale>
          <a:sx n="113" d="100"/>
          <a:sy n="113" d="100"/>
        </p:scale>
        <p:origin x="-9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2018-05-28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‹N›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2018-05-28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‹N›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45863" algn="l"/>
                <a:tab pos="1491726" algn="l"/>
                <a:tab pos="2237589" algn="l"/>
                <a:tab pos="2983452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eaLnBrk="0">
              <a:tabLst>
                <a:tab pos="745863" algn="l"/>
                <a:tab pos="1491726" algn="l"/>
                <a:tab pos="2237589" algn="l"/>
                <a:tab pos="2983452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eaLnBrk="0">
              <a:tabLst>
                <a:tab pos="745863" algn="l"/>
                <a:tab pos="1491726" algn="l"/>
                <a:tab pos="2237589" algn="l"/>
                <a:tab pos="2983452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eaLnBrk="0">
              <a:tabLst>
                <a:tab pos="745863" algn="l"/>
                <a:tab pos="1491726" algn="l"/>
                <a:tab pos="2237589" algn="l"/>
                <a:tab pos="2983452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eaLnBrk="0">
              <a:tabLst>
                <a:tab pos="745863" algn="l"/>
                <a:tab pos="1491726" algn="l"/>
                <a:tab pos="2237589" algn="l"/>
                <a:tab pos="2983452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90893" indent="-235536" defTabSz="462894" eaLnBrk="0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5863" algn="l"/>
                <a:tab pos="1491726" algn="l"/>
                <a:tab pos="2237589" algn="l"/>
                <a:tab pos="2983452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61964" indent="-235536" defTabSz="462894" eaLnBrk="0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5863" algn="l"/>
                <a:tab pos="1491726" algn="l"/>
                <a:tab pos="2237589" algn="l"/>
                <a:tab pos="2983452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33036" indent="-235536" defTabSz="462894" eaLnBrk="0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5863" algn="l"/>
                <a:tab pos="1491726" algn="l"/>
                <a:tab pos="2237589" algn="l"/>
                <a:tab pos="2983452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004107" indent="-235536" defTabSz="462894" eaLnBrk="0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5863" algn="l"/>
                <a:tab pos="1491726" algn="l"/>
                <a:tab pos="2237589" algn="l"/>
                <a:tab pos="2983452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/>
            <a:fld id="{9CE55C59-DC26-4BA6-8537-8E7927D3FFD7}" type="slidenum">
              <a:rPr lang="it-IT" altLang="it-IT" sz="1400">
                <a:solidFill>
                  <a:srgbClr val="000000"/>
                </a:solidFill>
                <a:latin typeface="Times New Roman" pitchFamily="18" charset="0"/>
              </a:rPr>
              <a:pPr eaLnBrk="1"/>
              <a:t>1</a:t>
            </a:fld>
            <a:endParaRPr lang="it-IT" altLang="it-IT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0" y="1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31" tIns="62723" rIns="92731" bIns="46365" anchor="b"/>
          <a:lstStyle/>
          <a:p>
            <a:pPr defTabSz="457200">
              <a:spcBef>
                <a:spcPct val="0"/>
              </a:spcBef>
            </a:pPr>
            <a:fld id="{78C7A215-0C24-4873-9CD0-D7039F595B72}" type="slidenum">
              <a:rPr lang="it-IT" altLang="it-IT">
                <a:solidFill>
                  <a:srgbClr val="000000"/>
                </a:solidFill>
              </a:rPr>
              <a:pPr defTabSz="457200">
                <a:spcBef>
                  <a:spcPct val="0"/>
                </a:spcBef>
              </a:pPr>
              <a:t>1</a:t>
            </a:fld>
            <a:fld id="{ECFAC2BC-4ACC-4381-A6FF-2F1DDB9C249B}" type="slidenum">
              <a:rPr lang="it-IT" altLang="it-IT">
                <a:solidFill>
                  <a:srgbClr val="000000"/>
                </a:solidFill>
              </a:rPr>
              <a:pPr defTabSz="457200">
                <a:spcBef>
                  <a:spcPct val="0"/>
                </a:spcBef>
              </a:pPr>
              <a:t>1</a:t>
            </a:fld>
            <a:endParaRPr lang="it-IT" altLang="it-IT" dirty="0">
              <a:solidFill>
                <a:srgbClr val="000000"/>
              </a:solidFill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0" y="1"/>
            <a:ext cx="1588" cy="15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31" tIns="64541" rIns="92731" bIns="46365"/>
          <a:lstStyle/>
          <a:p>
            <a:pPr eaLnBrk="1">
              <a:lnSpc>
                <a:spcPct val="93000"/>
              </a:lnSpc>
              <a:spcBef>
                <a:spcPct val="0"/>
              </a:spcBef>
            </a:pPr>
            <a:endParaRPr lang="it-IT" altLang="it-IT" sz="2100" dirty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 consistency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goal: the reference dates of any two subsequent production‑stable releases of the BRI seem natural candidates to play the role of (</a:t>
            </a:r>
            <a:r>
              <a:rPr kumimoji="0" lang="en-GB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and (</a:t>
            </a:r>
            <a:r>
              <a:rPr kumimoji="0" lang="en-GB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+ 1) within the DBE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Space consistency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goal: intuitively, it would be desirable to achieve consistency at the </a:t>
            </a:r>
            <a:r>
              <a:rPr kumimoji="0" lang="en-GB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finest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possible territorial level. But computational complexity </a:t>
            </a:r>
            <a:r>
              <a:rPr kumimoji="0" lang="en-GB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increases </a:t>
            </a:r>
            <a:r>
              <a:rPr kumimoji="0" lang="en-GB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fastly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the cardinality of the adopted territorial classification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the moment, we guess that </a:t>
            </a: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NUTS 3 regions (i.e. provinces) could be a good trade-off for Italy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are studying the technical feasibility of simultaneously enforcing the DBE for a nested hierarchy of geographical areas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50A6-06B1-4346-A60C-D77334274F45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8536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assumption 2) of the red box. In Italy the current ratio of ||M|| to ||P0|| is: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~3*E-4    if ||.|| is   mean(abs(.))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~2*E-3    if ||.|| is     max(abs(.))</a:t>
            </a:r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50A6-06B1-4346-A60C-D77334274F45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1136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Contents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2018-05-28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‹N›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0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00842" y="4312212"/>
            <a:ext cx="7886700" cy="1167059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 smtClean="0"/>
              <a:t>Diego Zardetto, Istat</a:t>
            </a:r>
            <a:endParaRPr lang="en-US" sz="2600" b="1" dirty="0"/>
          </a:p>
          <a:p>
            <a:pPr algn="r">
              <a:spcBef>
                <a:spcPts val="2400"/>
              </a:spcBef>
            </a:pPr>
            <a:r>
              <a:rPr lang="en-US" sz="1800" i="1" dirty="0" smtClean="0"/>
              <a:t>work with Marco Di Zio and Marco </a:t>
            </a:r>
            <a:r>
              <a:rPr lang="en-US" sz="1800" i="1" dirty="0" err="1" smtClean="0"/>
              <a:t>Fortini</a:t>
            </a:r>
            <a:endParaRPr lang="en-US" sz="1800" i="1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2634916"/>
            <a:ext cx="7886700" cy="154004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Reconciling Estimates of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Demographic Stocks and Flows through Balancing Methods</a:t>
            </a:r>
            <a:endParaRPr lang="en-US" sz="36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0"/>
          </p:nvPr>
        </p:nvSpPr>
        <p:spPr>
          <a:xfrm>
            <a:off x="685800" y="5623983"/>
            <a:ext cx="1913467" cy="484722"/>
          </a:xfrm>
        </p:spPr>
        <p:txBody>
          <a:bodyPr>
            <a:normAutofit/>
          </a:bodyPr>
          <a:lstStyle/>
          <a:p>
            <a:r>
              <a:rPr lang="it-IT" sz="1800" dirty="0" smtClean="0"/>
              <a:t>28 June 2018</a:t>
            </a:r>
            <a:endParaRPr lang="en-US" sz="1800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/>
          </p:nvPr>
        </p:nvSpPr>
        <p:spPr>
          <a:xfrm>
            <a:off x="6392334" y="5623983"/>
            <a:ext cx="2180166" cy="484722"/>
          </a:xfrm>
        </p:spPr>
        <p:txBody>
          <a:bodyPr/>
          <a:lstStyle/>
          <a:p>
            <a:r>
              <a:rPr lang="it-IT" sz="1800" dirty="0" smtClean="0"/>
              <a:t>Session 25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132320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57200" y="274639"/>
            <a:ext cx="8229600" cy="555872"/>
          </a:xfrm>
          <a:prstGeom prst="rect">
            <a:avLst/>
          </a:prstGeom>
        </p:spPr>
        <p:txBody>
          <a:bodyPr anchor="ctr" anchorCtr="0"/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Statistical Properties of Balanced Estimates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235131" y="972400"/>
            <a:ext cx="8672400" cy="225847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28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051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Balanced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(=final)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estimates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of population stocks and flows are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BLUE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if (Theil):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05150"/>
              </a:buClr>
              <a:buSzTx/>
              <a:buFont typeface="+mj-lt"/>
              <a:buAutoNum type="arabicParenR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Errors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 affecting raw (=initial) estimates are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uncorrelated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 and have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zero mean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05150"/>
              </a:buClr>
              <a:buSzTx/>
              <a:buFont typeface="+mj-lt"/>
              <a:buAutoNum type="arabicParenR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Reliability weights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 are equal to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inverse variances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 of raw estimates</a:t>
            </a:r>
          </a:p>
          <a:p>
            <a:pPr marL="40005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When the above assumptions do not hold, the </a:t>
            </a: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general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properties of balanced estimates are no longer under theoretical control</a:t>
            </a:r>
          </a:p>
          <a:p>
            <a:pPr marL="80010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can be still investigated through Monte Carlo simulations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505150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egnaposto contenuto 2"/>
              <p:cNvSpPr txBox="1">
                <a:spLocks/>
              </p:cNvSpPr>
              <p:nvPr/>
            </p:nvSpPr>
            <p:spPr>
              <a:xfrm>
                <a:off x="235131" y="3439386"/>
                <a:ext cx="8673739" cy="2691445"/>
              </a:xfrm>
              <a:prstGeom prst="rect">
                <a:avLst/>
              </a:prstGeom>
              <a:ln w="15875">
                <a:solidFill>
                  <a:srgbClr val="C00000"/>
                </a:solidFill>
              </a:ln>
            </p:spPr>
            <p:txBody>
              <a:bodyPr tIns="72000"/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32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ü"/>
                  <a:defRPr sz="28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0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0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0005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24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Anyway, one can observe that </a:t>
                </a:r>
                <a:r>
                  <a:rPr kumimoji="0" lang="en-US" sz="2000" b="0" i="0" u="sng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if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:</a:t>
                </a:r>
              </a:p>
              <a:p>
                <a:pPr marL="857250" marR="0" lvl="1" indent="-342900" algn="l" defTabSz="4572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arenR"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 Light" panose="020F0302020204030204" pitchFamily="34" charset="0"/>
                    <a:ea typeface="+mn-ea"/>
                    <a:cs typeface="+mn-cs"/>
                  </a:rPr>
                  <a:t>The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 Light" panose="020F0302020204030204" pitchFamily="34" charset="0"/>
                    <a:ea typeface="+mn-ea"/>
                    <a:cs typeface="+mn-cs"/>
                  </a:rPr>
                  <a:t>Natural Increase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 Light" panose="020F0302020204030204" pitchFamily="34" charset="0"/>
                    <a:ea typeface="+mn-ea"/>
                    <a:cs typeface="+mn-cs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 Light" panose="020F0302020204030204" pitchFamily="34" charset="0"/>
                    <a:ea typeface="+mn-ea"/>
                    <a:cs typeface="+mn-cs"/>
                  </a:rPr>
                  <a:t>is known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 Light" panose="020F0302020204030204" pitchFamily="34" charset="0"/>
                    <a:ea typeface="+mn-ea"/>
                    <a:cs typeface="+mn-cs"/>
                  </a:rPr>
                  <a:t>without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 Light" panose="020F0302020204030204" pitchFamily="34" charset="0"/>
                    <a:ea typeface="+mn-ea"/>
                    <a:cs typeface="+mn-cs"/>
                  </a:rPr>
                  <a:t>errors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 Light" panose="020F0302020204030204" pitchFamily="34" charset="0"/>
                    <a:ea typeface="+mn-ea"/>
                    <a:cs typeface="+mn-cs"/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it-IT" sz="1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𝑵</m:t>
                        </m:r>
                      </m:e>
                    </m:acc>
                    <m:r>
                      <a:rPr kumimoji="0" lang="it-IT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r>
                      <a:rPr kumimoji="0" lang="it-IT" sz="1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𝑵</m:t>
                    </m:r>
                  </m:oMath>
                </a14:m>
                <a:endPara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0515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  <a:p>
                <a:pPr marL="857250" marR="0" lvl="1" indent="-342900" algn="l" defTabSz="4572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505150"/>
                  </a:buClr>
                  <a:buSzTx/>
                  <a:buFont typeface="+mj-lt"/>
                  <a:buAutoNum type="arabicParenR"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 Light" panose="020F0302020204030204" pitchFamily="34" charset="0"/>
                    <a:ea typeface="+mn-ea"/>
                    <a:cs typeface="+mn-cs"/>
                  </a:rPr>
                  <a:t>Net Migration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 Light" panose="020F0302020204030204" pitchFamily="34" charset="0"/>
                    <a:ea typeface="+mn-ea"/>
                    <a:cs typeface="+mn-cs"/>
                  </a:rPr>
                  <a:t> figures are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 Light" panose="020F0302020204030204" pitchFamily="34" charset="0"/>
                    <a:ea typeface="+mn-ea"/>
                    <a:cs typeface="+mn-cs"/>
                  </a:rPr>
                  <a:t>much smaller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 Light" panose="020F0302020204030204" pitchFamily="34" charset="0"/>
                    <a:ea typeface="+mn-ea"/>
                    <a:cs typeface="+mn-cs"/>
                  </a:rPr>
                  <a:t> than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 Light" panose="020F0302020204030204" pitchFamily="34" charset="0"/>
                    <a:ea typeface="+mn-ea"/>
                    <a:cs typeface="+mn-cs"/>
                  </a:rPr>
                  <a:t>population counts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 Light" panose="020F0302020204030204" pitchFamily="34" charset="0"/>
                    <a:ea typeface="+mn-ea"/>
                    <a:cs typeface="+mn-cs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it-IT" sz="1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it-IT" sz="16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𝑴</m:t>
                            </m:r>
                          </m:e>
                        </m:acc>
                      </m:e>
                    </m:d>
                    <m:r>
                      <a:rPr kumimoji="0" lang="it-IT" sz="1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+mn-cs"/>
                      </a:rPr>
                      <m:t>≪</m:t>
                    </m:r>
                    <m:d>
                      <m:dPr>
                        <m:begChr m:val="‖"/>
                        <m:endChr m:val="‖"/>
                        <m:ctrlPr>
                          <a:rPr kumimoji="0" lang="it-IT" sz="1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0" lang="it-IT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acc>
                              <m:accPr>
                                <m:chr m:val="̃"/>
                                <m:ctrlPr>
                                  <a:rPr kumimoji="0" lang="it-IT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</m:ctrlPr>
                              </m:accPr>
                              <m:e>
                                <m:r>
                                  <a:rPr kumimoji="0" lang="it-IT" sz="16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𝑷</m:t>
                                </m:r>
                              </m:e>
                            </m:acc>
                          </m:e>
                          <m:sup>
                            <m:r>
                              <a:rPr kumimoji="0" lang="it-IT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0</m:t>
                            </m:r>
                          </m:sup>
                        </m:sSup>
                      </m:e>
                    </m:d>
                  </m:oMath>
                </a14:m>
                <a:endPara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05150"/>
                  </a:solidFill>
                  <a:effectLst/>
                  <a:uLnTx/>
                  <a:uFillTx/>
                  <a:latin typeface="Calibri Light" panose="020F0302020204030204" pitchFamily="34" charset="0"/>
                  <a:ea typeface="+mn-ea"/>
                  <a:cs typeface="+mn-cs"/>
                </a:endParaRPr>
              </a:p>
              <a:p>
                <a:pPr marL="857250" marR="0" lvl="1" indent="-342900" algn="l" defTabSz="4572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505150"/>
                  </a:buClr>
                  <a:buSzTx/>
                  <a:buFont typeface="+mj-lt"/>
                  <a:buAutoNum type="arabicParenR"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 Light" panose="020F0302020204030204" pitchFamily="34" charset="0"/>
                    <a:ea typeface="+mn-ea"/>
                    <a:cs typeface="+mn-cs"/>
                  </a:rPr>
                  <a:t>Raw estimates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 Light" panose="020F0302020204030204" pitchFamily="34" charset="0"/>
                    <a:ea typeface="+mn-ea"/>
                    <a:cs typeface="+mn-cs"/>
                  </a:rPr>
                  <a:t> of population counts at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 Light" panose="020F0302020204030204" pitchFamily="34" charset="0"/>
                    <a:ea typeface="+mn-ea"/>
                    <a:cs typeface="+mn-cs"/>
                  </a:rPr>
                  <a:t>T = 0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 Light" panose="020F0302020204030204" pitchFamily="34" charset="0"/>
                    <a:ea typeface="+mn-ea"/>
                    <a:cs typeface="+mn-cs"/>
                  </a:rPr>
                  <a:t> are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 Light" panose="020F0302020204030204" pitchFamily="34" charset="0"/>
                    <a:ea typeface="+mn-ea"/>
                    <a:cs typeface="+mn-cs"/>
                  </a:rPr>
                  <a:t>unbiased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 Light" panose="020F0302020204030204" pitchFamily="34" charset="0"/>
                    <a:ea typeface="+mn-ea"/>
                    <a:cs typeface="+mn-cs"/>
                  </a:rPr>
                  <a:t>: </a:t>
                </a:r>
                <a14:m>
                  <m:oMath xmlns:m="http://schemas.openxmlformats.org/officeDocument/2006/math">
                    <m:r>
                      <a:rPr kumimoji="0" lang="it-IT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𝐸</m:t>
                    </m:r>
                    <m:d>
                      <m:dPr>
                        <m:ctrlPr>
                          <a:rPr kumimoji="0" lang="it-IT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0" lang="it-IT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acc>
                              <m:accPr>
                                <m:chr m:val="̃"/>
                                <m:ctrlPr>
                                  <a:rPr kumimoji="0" lang="it-IT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</m:ctrlPr>
                              </m:accPr>
                              <m:e>
                                <m:r>
                                  <a:rPr kumimoji="0" lang="it-IT" sz="16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𝑷</m:t>
                                </m:r>
                              </m:e>
                            </m:acc>
                          </m:e>
                          <m:sup>
                            <m:r>
                              <a:rPr kumimoji="0" lang="it-IT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0</m:t>
                            </m:r>
                          </m:sup>
                        </m:sSup>
                      </m:e>
                    </m:d>
                    <m:r>
                      <a:rPr kumimoji="0" lang="it-IT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it-IT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it-IT" sz="1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𝑷</m:t>
                        </m:r>
                      </m:e>
                      <m:sup>
                        <m:r>
                          <a:rPr kumimoji="0" lang="it-IT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0</m:t>
                        </m:r>
                      </m:sup>
                    </m:sSup>
                  </m:oMath>
                </a14:m>
                <a:endPara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0515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  <a:p>
                <a:pPr marL="4572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r>
                  <a:rPr kumimoji="0" lang="en-US" sz="2000" b="0" i="0" u="sng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then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balanced estimates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of population counts at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T =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1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will be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nearly unbiased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for the corresponding true values: </a:t>
                </a:r>
                <a14:m>
                  <m:oMath xmlns:m="http://schemas.openxmlformats.org/officeDocument/2006/math">
                    <m:r>
                      <a:rPr kumimoji="0" lang="it-IT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𝐸</m:t>
                    </m:r>
                    <m:d>
                      <m:dPr>
                        <m:ctrlPr>
                          <a:rPr kumimoji="0" lang="it-IT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</m:ctrlPr>
                              </m:accPr>
                              <m:e>
                                <m:r>
                                  <a:rPr kumimoji="0" lang="it-IT" sz="1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𝑷</m:t>
                                </m:r>
                              </m:e>
                            </m:acc>
                          </m:e>
                          <m:sup>
                            <m:r>
                              <a:rPr kumimoji="0" lang="it-IT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1</m:t>
                            </m:r>
                          </m:sup>
                        </m:sSup>
                      </m:e>
                    </m:d>
                    <m:r>
                      <a:rPr kumimoji="0" lang="it-IT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+mn-cs"/>
                      </a:rPr>
                      <m:t>≈</m:t>
                    </m:r>
                    <m:sSup>
                      <m:sSupPr>
                        <m:ctrlPr>
                          <a:rPr kumimoji="0" lang="it-IT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it-IT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𝑷</m:t>
                        </m:r>
                      </m:e>
                      <m:sup>
                        <m:r>
                          <a:rPr kumimoji="0" lang="it-IT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1</m:t>
                        </m:r>
                      </m:sup>
                    </m:sSup>
                  </m:oMath>
                </a14:m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</a:t>
                </a:r>
              </a:p>
              <a:p>
                <a:pPr marL="857250" marR="0" lvl="1" indent="-285750" algn="l" defTabSz="4572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ü"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 Light" panose="020F0302020204030204" pitchFamily="34" charset="0"/>
                    <a:ea typeface="+mn-ea"/>
                    <a:cs typeface="+mn-cs"/>
                  </a:rPr>
                  <a:t>no matter if reliability weights are </a:t>
                </a:r>
                <a:r>
                  <a:rPr kumimoji="0" lang="en-US" sz="18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 Light" panose="020F0302020204030204" pitchFamily="34" charset="0"/>
                    <a:ea typeface="+mn-ea"/>
                    <a:cs typeface="+mn-cs"/>
                  </a:rPr>
                  <a:t>misspecified</a:t>
                </a:r>
                <a:endPara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 Light" panose="020F030202020403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Segnaposto contenu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31" y="3439386"/>
                <a:ext cx="8673739" cy="26914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158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11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57200" y="274639"/>
            <a:ext cx="8229600" cy="555872"/>
          </a:xfrm>
          <a:prstGeom prst="rect">
            <a:avLst/>
          </a:prstGeom>
        </p:spPr>
        <p:txBody>
          <a:bodyPr anchor="ctr" anchorCtr="0"/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A Possible Production Framework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457200" y="1007235"/>
            <a:ext cx="8229600" cy="511488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28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The last result can be exploited in practice, since errors affecting civil registry figures of births and deaths are negligible in Italy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Provided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high-quality estimates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of population counts at a given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starting time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T = t</a:t>
            </a:r>
            <a:r>
              <a:rPr kumimoji="0" lang="en-US" sz="1800" b="0" i="0" u="none" strike="noStrike" kern="1200" cap="none" spc="0" normalizeH="0" baseline="-2500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  <a:sym typeface="Symbol"/>
              </a:rPr>
              <a:t>S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exist, one can use them as a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baseline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…</a:t>
            </a: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…to build a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time-series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of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balanced estimates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of population counts: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5051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rgbClr val="5051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7416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C00000"/>
              </a:buClr>
              <a:buSzPct val="85000"/>
              <a:buFont typeface="Wingdings 3" panose="05040102010807070707" pitchFamily="18" charset="2"/>
              <a:buChar char=""/>
              <a:tabLst/>
              <a:defRPr/>
            </a:pP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The results of the </a:t>
            </a: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last traditional</a:t>
            </a: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(=complete enumeration) </a:t>
            </a: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Italian Census</a:t>
            </a: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of year </a:t>
            </a: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2011</a:t>
            </a: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are natural candidates for the </a:t>
            </a: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baseline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This approach would have the advantage of ensuring the </a:t>
            </a: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longitudinal consistency</a:t>
            </a: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of a whole time-series of nearly unbiased population counts’ estimates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with </a:t>
            </a: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 need to ever revise</a:t>
            </a: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any already adjusted (and disseminated) estimates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051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1629207" y="3160971"/>
            <a:ext cx="5885586" cy="448969"/>
            <a:chOff x="1629207" y="3178389"/>
            <a:chExt cx="5885586" cy="4489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ttangolo 4"/>
                <p:cNvSpPr/>
                <p:nvPr/>
              </p:nvSpPr>
              <p:spPr>
                <a:xfrm>
                  <a:off x="1629207" y="3178389"/>
                  <a:ext cx="5885586" cy="44896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</a:rPr>
                            </m:ctrlPr>
                          </m:sSupPr>
                          <m:e>
                            <m:r>
                              <a:rPr kumimoji="0" lang="it-IT" sz="1800" b="1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𝑷</m:t>
                            </m:r>
                          </m:e>
                          <m:sup>
                            <m:sSub>
                              <m:sSubPr>
                                <m:ctrlPr>
                                  <a:rPr kumimoji="0" lang="en-US" sz="18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Times New Roman"/>
                                  </a:rPr>
                                </m:ctrlPr>
                              </m:sSubPr>
                              <m:e>
                                <m:r>
                                  <a:rPr kumimoji="0" lang="it-IT" sz="18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kumimoji="0" lang="it-IT" sz="18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𝑠</m:t>
                                </m:r>
                              </m:sub>
                            </m:sSub>
                          </m:sup>
                        </m:sSup>
                        <m:r>
                          <a:rPr kumimoji="0" lang="it-IT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groupChr>
                          <m:groupChrPr>
                            <m:chr m:val="→"/>
                            <m:vertJc m:val="bot"/>
                            <m:ctrlP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</a:rPr>
                            </m:ctrlPr>
                          </m:groupChrPr>
                          <m:e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  <a:cs typeface="Times New Roman"/>
                              </a:rPr>
                              <m:t>         </m:t>
                            </m:r>
                            <m:r>
                              <a:rPr kumimoji="0" lang="en-US" sz="1800" b="0" i="0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  <a:cs typeface="Times New Roman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kumimoji="0" lang="en-US" sz="1800" b="0" i="0" u="none" strike="noStrike" kern="0" cap="small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  <a:cs typeface="Times New Roman"/>
                              </a:rPr>
                              <m:t>balance</m:t>
                            </m:r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  <a:cs typeface="Times New Roman"/>
                              </a:rPr>
                              <m:t>         </m:t>
                            </m:r>
                            <m:r>
                              <a:rPr kumimoji="0" lang="en-US" sz="1800" b="0" i="0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  <a:cs typeface="Times New Roman"/>
                              </a:rPr>
                              <m:t>  </m:t>
                            </m:r>
                          </m:e>
                        </m:groupChr>
                        <m:r>
                          <a:rPr kumimoji="0" lang="it-IT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sSup>
                          <m:sSupPr>
                            <m:ctrlP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kumimoji="0" lang="en-US" sz="18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Times New Roman"/>
                                  </a:rPr>
                                </m:ctrlPr>
                              </m:accPr>
                              <m:e>
                                <m:r>
                                  <a:rPr kumimoji="0" lang="it-IT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𝑷</m:t>
                                </m:r>
                              </m:e>
                            </m:acc>
                          </m:e>
                          <m:sup>
                            <m:r>
                              <a:rPr kumimoji="0" lang="it-IT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𝑡</m:t>
                            </m:r>
                          </m:sup>
                        </m:sSup>
                        <m:groupChr>
                          <m:groupChrPr>
                            <m:chr m:val="→"/>
                            <m:vertJc m:val="bot"/>
                            <m:ctrlP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</a:rPr>
                            </m:ctrlPr>
                          </m:groupChrPr>
                          <m:e>
                            <m:r>
                              <a:rPr kumimoji="0" lang="it-IT" sz="1800" b="0" i="0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  <a:cs typeface="Times New Roman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kumimoji="0" lang="en-US" sz="1800" b="0" i="0" u="none" strike="noStrike" kern="0" cap="small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  <a:cs typeface="Times New Roman"/>
                              </a:rPr>
                              <m:t>balance</m:t>
                            </m:r>
                            <m:r>
                              <a:rPr kumimoji="0" lang="en-US" sz="1800" b="0" i="0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  <a:cs typeface="Times New Roman"/>
                              </a:rPr>
                              <m:t>  </m:t>
                            </m:r>
                          </m:e>
                        </m:groupChr>
                        <m:sSup>
                          <m:sSupPr>
                            <m:ctrlP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kumimoji="0" lang="en-US" sz="18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Times New Roman"/>
                                  </a:rPr>
                                </m:ctrlPr>
                              </m:accPr>
                              <m:e>
                                <m:r>
                                  <a:rPr kumimoji="0" lang="it-IT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𝑷</m:t>
                                </m:r>
                              </m:e>
                            </m:acc>
                          </m:e>
                          <m:sup>
                            <m:r>
                              <a:rPr kumimoji="0" lang="it-IT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𝑡</m:t>
                            </m:r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  <a:cs typeface="Times New Roman"/>
                              </a:rPr>
                              <m:t>+1</m:t>
                            </m:r>
                          </m:sup>
                        </m:sSup>
                        <m:groupChr>
                          <m:groupChrPr>
                            <m:chr m:val="→"/>
                            <m:vertJc m:val="bot"/>
                            <m:ctrlP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</a:rPr>
                            </m:ctrlPr>
                          </m:groupChrPr>
                          <m:e>
                            <m:r>
                              <a:rPr kumimoji="0" lang="it-IT" sz="1800" b="0" i="0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  <a:cs typeface="Times New Roman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kumimoji="0" lang="en-US" sz="1800" b="0" i="0" u="none" strike="noStrike" kern="0" cap="small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  <a:cs typeface="Times New Roman"/>
                              </a:rPr>
                              <m:t>balance</m:t>
                            </m:r>
                            <m:r>
                              <a:rPr kumimoji="0" lang="en-US" sz="1800" b="0" i="0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  <a:cs typeface="Times New Roman"/>
                              </a:rPr>
                              <m:t>  </m:t>
                            </m:r>
                          </m:e>
                        </m:groupChr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libri"/>
                            <a:cs typeface="Times New Roman"/>
                          </a:rPr>
                          <m:t>⋯</m:t>
                        </m:r>
                        <m:groupChr>
                          <m:groupChrPr>
                            <m:chr m:val="→"/>
                            <m:vertJc m:val="bot"/>
                            <m:ctrlP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</a:rPr>
                            </m:ctrlPr>
                          </m:groupChrPr>
                          <m:e>
                            <m:r>
                              <m:rPr>
                                <m:sty m:val="p"/>
                              </m:rPr>
                              <a:rPr kumimoji="0" lang="en-US" sz="1800" b="0" i="0" u="none" strike="noStrike" kern="0" cap="small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  <a:cs typeface="Times New Roman"/>
                              </a:rPr>
                              <m:t>balance</m:t>
                            </m:r>
                            <m:r>
                              <a:rPr kumimoji="0" lang="en-US" sz="1800" b="0" i="0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  <a:cs typeface="Times New Roman"/>
                              </a:rPr>
                              <m:t>  </m:t>
                            </m:r>
                          </m:e>
                        </m:groupChr>
                        <m:sSup>
                          <m:sSupPr>
                            <m:ctrlP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kumimoji="0" lang="en-US" sz="18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Times New Roman"/>
                                  </a:rPr>
                                </m:ctrlPr>
                              </m:accPr>
                              <m:e>
                                <m:r>
                                  <a:rPr kumimoji="0" lang="it-IT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𝑷</m:t>
                                </m:r>
                              </m:e>
                            </m:acc>
                          </m:e>
                          <m:sup>
                            <m:r>
                              <a:rPr kumimoji="0" lang="it-IT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𝑡</m:t>
                            </m:r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  <a:cs typeface="Times New Roman"/>
                              </a:rPr>
                              <m:t>+</m:t>
                            </m:r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𝑛</m:t>
                            </m:r>
                          </m:sup>
                        </m:sSup>
                      </m:oMath>
                    </m:oMathPara>
                  </a14:m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mc:Choice>
          <mc:Fallback xmlns="">
            <p:sp>
              <p:nvSpPr>
                <p:cNvPr id="7" name="Rettangolo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29207" y="3178389"/>
                  <a:ext cx="5885586" cy="448969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Rettangolo 5"/>
            <p:cNvSpPr/>
            <p:nvPr/>
          </p:nvSpPr>
          <p:spPr>
            <a:xfrm>
              <a:off x="1741716" y="3261358"/>
              <a:ext cx="468000" cy="366000"/>
            </a:xfrm>
            <a:prstGeom prst="rect">
              <a:avLst/>
            </a:prstGeom>
            <a:noFill/>
            <a:ln w="15875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11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57200" y="-14206"/>
            <a:ext cx="8229600" cy="555872"/>
          </a:xfrm>
          <a:prstGeom prst="rect">
            <a:avLst/>
          </a:prstGeom>
        </p:spPr>
        <p:txBody>
          <a:bodyPr anchor="ctr" anchorCtr="0"/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Simulation Study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 txBox="1">
                <a:spLocks/>
              </p:cNvSpPr>
              <p:nvPr/>
            </p:nvSpPr>
            <p:spPr>
              <a:xfrm>
                <a:off x="69673" y="503626"/>
                <a:ext cx="8987245" cy="573023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32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ü"/>
                  <a:defRPr sz="28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0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0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marR="0" lvl="0" indent="-288000" algn="l" defTabSz="4572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Start with official demographic figures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it-IT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it-IT" sz="1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𝑷</m:t>
                        </m:r>
                      </m:e>
                      <m:sup>
                        <m:r>
                          <a:rPr kumimoji="0" lang="it-IT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0</m:t>
                        </m:r>
                      </m:sup>
                    </m:sSup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, </a:t>
                </a:r>
                <a:r>
                  <a:rPr kumimoji="0" lang="en-US" sz="16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N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, </a:t>
                </a:r>
                <a:r>
                  <a:rPr kumimoji="0" lang="en-US" sz="1600" b="1" i="1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F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, </a:t>
                </a:r>
                <a:r>
                  <a:rPr kumimoji="0" lang="en-US" sz="1600" b="1" i="1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M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 of administrative Italian regions (NUTS 2) in 2015, so that </a:t>
                </a:r>
                <a:r>
                  <a:rPr kumimoji="0" lang="en-US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K = 20</a:t>
                </a:r>
                <a:endPara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  <a:p>
                <a:pPr marL="288000" marR="0" lvl="0" indent="-288000" algn="l" defTabSz="4572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it-IT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it-IT" sz="1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𝑷</m:t>
                        </m:r>
                      </m:e>
                      <m:sup>
                        <m:r>
                          <a:rPr kumimoji="0" lang="it-IT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1</m:t>
                        </m:r>
                      </m:sup>
                    </m:sSup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using the DBE: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it-IT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it-IT" sz="1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𝑷</m:t>
                        </m:r>
                      </m:e>
                      <m:sup>
                        <m:r>
                          <a:rPr kumimoji="0" lang="it-IT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1</m:t>
                        </m:r>
                      </m:sup>
                    </m:sSup>
                    <m:r>
                      <a:rPr kumimoji="0" lang="it-IT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it-IT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it-IT" sz="1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𝑷</m:t>
                        </m:r>
                      </m:e>
                      <m:sup>
                        <m:r>
                          <a:rPr kumimoji="0" lang="it-IT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0</m:t>
                        </m:r>
                      </m:sup>
                    </m:sSup>
                    <m:r>
                      <a:rPr kumimoji="0" lang="it-IT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+</m:t>
                    </m:r>
                    <m:r>
                      <a:rPr kumimoji="0" lang="it-IT" sz="1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𝑵</m:t>
                    </m:r>
                    <m:r>
                      <a:rPr kumimoji="0" lang="it-IT" sz="1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+</m:t>
                    </m:r>
                    <m:r>
                      <m:rPr>
                        <m:nor/>
                      </m:rPr>
                      <a:rPr kumimoji="0" lang="it-IT" sz="16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rowSums</m:t>
                    </m:r>
                    <m:r>
                      <a:rPr kumimoji="0" lang="it-IT" sz="1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(</m:t>
                    </m:r>
                    <m:r>
                      <a:rPr kumimoji="0" lang="it-IT" sz="1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𝑴</m:t>
                    </m:r>
                    <m:r>
                      <a:rPr kumimoji="0" lang="it-IT" sz="1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0515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  <a:p>
                <a:pPr marL="288000" marR="0" lvl="0" indent="-288000" algn="l" defTabSz="4572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Use such figures as </a:t>
                </a:r>
                <a:r>
                  <a:rPr kumimoji="0" lang="en-US" sz="1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ground-truth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and perturb them to generate </a:t>
                </a:r>
                <a:r>
                  <a:rPr kumimoji="0" lang="en-US" sz="1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raw estimates</a:t>
                </a:r>
              </a:p>
              <a:p>
                <a:pPr marL="576000" marR="0" lvl="1" indent="-285750" algn="l" defTabSz="4572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Pct val="85000"/>
                  <a:buFont typeface="Wingdings 3" panose="05040102010807070707" pitchFamily="18" charset="2"/>
                  <a:buChar char=""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Generate </a:t>
                </a:r>
                <a:r>
                  <a:rPr kumimoji="0" lang="en-US" sz="18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counts’ estimates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it-IT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acc>
                          <m:accPr>
                            <m:chr m:val="̃"/>
                            <m:ctrlPr>
                              <a:rPr kumimoji="0" lang="it-IT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it-IT" sz="16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𝑷</m:t>
                            </m:r>
                          </m:e>
                        </m:acc>
                      </m:e>
                      <m:sup>
                        <m:r>
                          <a:rPr kumimoji="0" lang="it-IT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1</m:t>
                        </m:r>
                      </m:sup>
                    </m:sSup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by adding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Gaussian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noise with a given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relative bias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+mn-cs"/>
                      </a:rPr>
                      <m:t>𝛽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and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coefficient of variation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+mn-cs"/>
                      </a:rPr>
                      <m:t>𝛼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it-IT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it-IT" sz="1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𝑷</m:t>
                        </m:r>
                      </m:e>
                      <m:sup>
                        <m:r>
                          <a:rPr kumimoji="0" lang="it-IT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1</m:t>
                        </m:r>
                      </m:sup>
                    </m:sSup>
                  </m:oMath>
                </a14:m>
                <a:endPara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0515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  <a:p>
                <a:pPr marL="457200" marR="0" lvl="1" indent="0" algn="l" defTabSz="457200" rtl="0" eaLnBrk="1" fontAlgn="auto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0515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  <a:p>
                <a:pPr marL="576000" marR="0" lvl="1" indent="-285750" algn="l" defTabSz="457200" rtl="0" eaLnBrk="1" fontAlgn="auto" latinLnBrk="0" hangingPunct="1">
                  <a:lnSpc>
                    <a:spcPct val="10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Pct val="85000"/>
                  <a:buFont typeface="Wingdings 3" panose="05040102010807070707" pitchFamily="18" charset="2"/>
                  <a:buChar char=""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Generate perturbed </a:t>
                </a:r>
                <a:r>
                  <a:rPr kumimoji="0" lang="en-US" sz="18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migration flows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0" lang="it-IT" sz="1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it-IT" sz="1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𝑭</m:t>
                        </m:r>
                      </m:e>
                    </m:acc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from a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Negative Binomial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distribution centered around </a:t>
                </a:r>
                <a:r>
                  <a:rPr kumimoji="0" lang="en-US" sz="16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F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with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a given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relative bias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+mn-cs"/>
                      </a:rPr>
                      <m:t>𝛾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and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dispersion parameter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+mn-cs"/>
                      </a:rPr>
                      <m:t>𝛿</m:t>
                    </m:r>
                  </m:oMath>
                </a14:m>
                <a:endPara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0515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  <a:p>
                <a:pPr marL="290250" marR="0" lvl="1" indent="0" algn="l" defTabSz="457200" rtl="0" eaLnBrk="1" fontAlgn="auto" latinLnBrk="0" hangingPunct="1">
                  <a:lnSpc>
                    <a:spcPct val="100000"/>
                  </a:lnSpc>
                  <a:spcBef>
                    <a:spcPts val="18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0515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  <a:p>
                <a:pPr marL="864000" marR="0" lvl="2" indent="-288000" algn="just" defTabSz="4572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Pct val="85000"/>
                  <a:buFont typeface="Wingdings 3" panose="05040102010807070707" pitchFamily="18" charset="2"/>
                  <a:buChar char=""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Derive the perturbed </a:t>
                </a:r>
                <a:r>
                  <a:rPr kumimoji="0" lang="en-US" sz="18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net migration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matrix: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0" lang="it-IT" sz="1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it-IT" sz="1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𝑴</m:t>
                        </m:r>
                      </m:e>
                    </m:acc>
                    <m:r>
                      <a:rPr kumimoji="0" lang="it-IT" sz="1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it-IT" sz="1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acc>
                          <m:accPr>
                            <m:chr m:val="̃"/>
                            <m:ctrlPr>
                              <a:rPr kumimoji="0" lang="it-IT" sz="16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it-IT" sz="16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𝑭</m:t>
                            </m:r>
                          </m:e>
                        </m:acc>
                      </m:e>
                      <m:sup>
                        <m:r>
                          <a:rPr kumimoji="0" lang="it-IT" sz="1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𝒕</m:t>
                        </m:r>
                      </m:sup>
                    </m:sSup>
                    <m:r>
                      <a:rPr kumimoji="0" lang="it-IT" sz="1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−</m:t>
                    </m:r>
                    <m:acc>
                      <m:accPr>
                        <m:chr m:val="̃"/>
                        <m:ctrlPr>
                          <a:rPr kumimoji="0" lang="it-IT" sz="1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it-IT" sz="1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𝑭</m:t>
                        </m:r>
                      </m:e>
                    </m:acc>
                  </m:oMath>
                </a14:m>
                <a:endPara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50515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  <a:p>
                <a:pPr marL="288000" marR="0" lvl="0" indent="-288000" algn="l" defTabSz="457200" rtl="0" eaLnBrk="1" fontAlgn="auto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Treat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it-IT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it-IT" sz="1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𝑷</m:t>
                        </m:r>
                      </m:e>
                      <m:sup>
                        <m:r>
                          <a:rPr kumimoji="0" lang="it-IT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0</m:t>
                        </m:r>
                      </m:sup>
                    </m:sSup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and </a:t>
                </a:r>
                <a:r>
                  <a:rPr kumimoji="0" lang="en-US" sz="16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N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as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free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of errors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and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fixed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: </a:t>
                </a:r>
                <a14:m>
                  <m:oMath xmlns:m="http://schemas.openxmlformats.org/officeDocument/2006/math">
                    <m:r>
                      <a:rPr kumimoji="0" lang="it-IT" sz="16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𝑹</m:t>
                    </m:r>
                    <m:d>
                      <m:dPr>
                        <m:ctrlPr>
                          <a:rPr kumimoji="0" lang="it-IT" sz="1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0" lang="it-IT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it-IT" sz="16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𝑷</m:t>
                            </m:r>
                          </m:e>
                          <m:sup>
                            <m:r>
                              <a:rPr kumimoji="0" lang="it-IT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0</m:t>
                            </m:r>
                          </m:sup>
                        </m:sSup>
                      </m:e>
                    </m:d>
                    <m:r>
                      <a:rPr kumimoji="0" lang="it-IT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r>
                      <a:rPr kumimoji="0" lang="it-IT" sz="16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𝑹</m:t>
                    </m:r>
                    <m:d>
                      <m:dPr>
                        <m:ctrlPr>
                          <a:rPr kumimoji="0" lang="it-IT" sz="1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it-IT" sz="1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𝑵</m:t>
                        </m:r>
                      </m:e>
                    </m:d>
                    <m:r>
                      <a:rPr kumimoji="0" lang="it-IT" sz="16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r>
                      <a:rPr kumimoji="0" lang="it-IT" sz="16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+mn-cs"/>
                      </a:rPr>
                      <m:t>∞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0515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  <a:p>
                <a:pPr marL="288000" marR="0" lvl="0" indent="-288000" algn="l" defTabSz="4572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mbria Math" panose="02040503050406030204" pitchFamily="18" charset="0"/>
                    <a:cs typeface="+mn-cs"/>
                  </a:rPr>
                  <a:t>Assume a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mbria Math" panose="02040503050406030204" pitchFamily="18" charset="0"/>
                    <a:cs typeface="+mn-cs"/>
                  </a:rPr>
                  <a:t>simple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mbria Math" panose="02040503050406030204" pitchFamily="18" charset="0"/>
                    <a:cs typeface="+mn-cs"/>
                  </a:rPr>
                  <a:t> non-informative model for other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mbria Math" panose="02040503050406030204" pitchFamily="18" charset="0"/>
                    <a:cs typeface="+mn-cs"/>
                  </a:rPr>
                  <a:t>reliability weights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mbria Math" panose="02040503050406030204" pitchFamily="18" charset="0"/>
                    <a:cs typeface="+mn-cs"/>
                  </a:rPr>
                  <a:t>: </a:t>
                </a:r>
                <a14:m>
                  <m:oMath xmlns:m="http://schemas.openxmlformats.org/officeDocument/2006/math">
                    <m:r>
                      <a:rPr kumimoji="0" lang="it-IT" sz="16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𝑹</m:t>
                    </m:r>
                    <m:d>
                      <m:dPr>
                        <m:ctrlPr>
                          <a:rPr kumimoji="0" lang="it-IT" sz="1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kumimoji="0" lang="it-IT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it-IT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it-IT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  <a:sym typeface="Symbol"/>
                              </a:rPr>
                              <m:t></m:t>
                            </m:r>
                            <m:r>
                              <a:rPr kumimoji="0" lang="it-IT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  <a:sym typeface="Symbol"/>
                              </a:rPr>
                              <m:t> </m:t>
                            </m:r>
                          </m:e>
                        </m:acc>
                      </m:e>
                    </m:d>
                    <m:r>
                      <a:rPr kumimoji="0" lang="it-IT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it-IT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it-IT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acc>
                              <m:accPr>
                                <m:chr m:val="̃"/>
                                <m:ctrlPr>
                                  <a:rPr kumimoji="0" lang="it-IT" sz="16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</m:ctrlPr>
                              </m:accPr>
                              <m:e>
                                <m:r>
                                  <a:rPr kumimoji="0" lang="it-IT" sz="16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a:rPr kumimoji="0" lang="it-IT" sz="16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  <a:sym typeface="Symbol"/>
                                  </a:rPr>
                                  <m:t></m:t>
                                </m:r>
                                <m:r>
                                  <a:rPr kumimoji="0" lang="it-IT" sz="16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  <a:sym typeface="Symbol"/>
                                  </a:rPr>
                                  <m:t> 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kumimoji="0" lang="it-IT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−1</m:t>
                        </m:r>
                      </m:sup>
                    </m:sSup>
                  </m:oMath>
                </a14:m>
                <a:endPara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05150"/>
                  </a:solidFill>
                  <a:effectLst/>
                  <a:uLnTx/>
                  <a:uFillTx/>
                  <a:latin typeface="Calibri" panose="020F0502020204030204" pitchFamily="34" charset="0"/>
                  <a:ea typeface="Cambria Math" panose="02040503050406030204" pitchFamily="18" charset="0"/>
                  <a:cs typeface="+mn-cs"/>
                </a:endParaRPr>
              </a:p>
              <a:p>
                <a:pPr marL="288000" marR="0" lvl="0" indent="-288000" algn="l" defTabSz="4572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mbria Math" panose="02040503050406030204" pitchFamily="18" charset="0"/>
                    <a:cs typeface="+mn-cs"/>
                  </a:rPr>
                  <a:t>Find </a:t>
                </a:r>
                <a:r>
                  <a:rPr kumimoji="0" lang="en-US" sz="1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mbria Math" panose="02040503050406030204" pitchFamily="18" charset="0"/>
                    <a:cs typeface="+mn-cs"/>
                  </a:rPr>
                  <a:t>balanced estimates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mbria Math" panose="02040503050406030204" pitchFamily="18" charset="0"/>
                    <a:cs typeface="+mn-cs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it-IT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kumimoji="0" lang="it-IT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it-IT" sz="16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𝑷</m:t>
                            </m:r>
                          </m:e>
                        </m:acc>
                      </m:e>
                      <m:sup>
                        <m:r>
                          <a:rPr kumimoji="0" lang="it-IT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1</m:t>
                        </m:r>
                      </m:sup>
                    </m:sSup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mbria Math" panose="02040503050406030204" pitchFamily="18" charset="0"/>
                    <a:cs typeface="+mn-cs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it-IT" sz="1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it-IT" sz="1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𝑭</m:t>
                        </m:r>
                      </m:e>
                    </m:acc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mbria Math" panose="02040503050406030204" pitchFamily="18" charset="0"/>
                    <a:cs typeface="+mn-cs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it-IT" sz="1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it-IT" sz="1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𝑴</m:t>
                        </m:r>
                      </m:e>
                    </m:acc>
                  </m:oMath>
                </a14:m>
                <a:endParaRPr kumimoji="0" lang="it-IT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  <a:p>
                <a:pPr marL="288000" marR="0" lvl="0" indent="-288000" algn="l" defTabSz="4572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505150"/>
                  </a:buClr>
                  <a:buSzTx/>
                  <a:buFont typeface="Calibri" panose="020F0502020204030204" pitchFamily="34" charset="0"/>
                  <a:buChar char="-"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mbria Math" panose="02040503050406030204" pitchFamily="18" charset="0"/>
                    <a:cs typeface="+mn-cs"/>
                  </a:rPr>
                  <a:t>Repeat all the steps above many times</a:t>
                </a:r>
              </a:p>
              <a:p>
                <a:pPr marL="288000" marR="0" lvl="0" indent="-288000" algn="l" defTabSz="4572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505150"/>
                  </a:buClr>
                  <a:buSzTx/>
                  <a:buFont typeface="Calibri" panose="020F0502020204030204" pitchFamily="34" charset="0"/>
                  <a:buChar char="-"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mbria Math" panose="02040503050406030204" pitchFamily="18" charset="0"/>
                    <a:cs typeface="+mn-cs"/>
                  </a:rPr>
                  <a:t>Compare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mbria Math" panose="02040503050406030204" pitchFamily="18" charset="0"/>
                    <a:cs typeface="+mn-cs"/>
                  </a:rPr>
                  <a:t>the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mbria Math" panose="02040503050406030204" pitchFamily="18" charset="0"/>
                    <a:cs typeface="+mn-cs"/>
                  </a:rPr>
                  <a:t>distributions of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raw estimates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,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balanced estimates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and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ground-truth figures</a:t>
                </a:r>
                <a:endPara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>
          <p:sp>
            <p:nvSpPr>
              <p:cNvPr id="3" name="Segnaposto contenu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3" y="503626"/>
                <a:ext cx="8987245" cy="5730230"/>
              </a:xfrm>
              <a:prstGeom prst="rect">
                <a:avLst/>
              </a:prstGeom>
              <a:blipFill rotWithShape="1">
                <a:blip r:embed="rId2"/>
                <a:stretch>
                  <a:fillRect l="-542" t="-532" r="-475" b="-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tangolo 3"/>
              <p:cNvSpPr/>
              <p:nvPr/>
            </p:nvSpPr>
            <p:spPr>
              <a:xfrm>
                <a:off x="681326" y="2464401"/>
                <a:ext cx="2688108" cy="5005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4572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500" i="1">
                              <a:solidFill>
                                <a:prstClr val="black"/>
                              </a:solidFill>
                              <a:latin typeface="Cambria Math"/>
                              <a:ea typeface="Times New Roman"/>
                            </a:rPr>
                          </m:ctrlPr>
                        </m:sSubSupPr>
                        <m:e>
                          <m:acc>
                            <m:accPr>
                              <m:chr m:val="̃"/>
                              <m:ctrlPr>
                                <a:rPr lang="en-US" sz="15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Times New Roman"/>
                                </a:rPr>
                              </m:ctrlPr>
                            </m:accPr>
                            <m:e>
                              <m:r>
                                <a:rPr lang="en-US" sz="15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en-US" sz="1500" i="1">
                              <a:solidFill>
                                <a:prstClr val="black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𝑖</m:t>
                          </m:r>
                        </m:sub>
                        <m:sup>
                          <m:r>
                            <a:rPr lang="en-US" sz="1500" i="1">
                              <a:solidFill>
                                <a:prstClr val="black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1</m:t>
                          </m:r>
                        </m:sup>
                      </m:sSubSup>
                      <m:r>
                        <a:rPr lang="en-US" sz="1500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m:rPr>
                          <m:nor/>
                        </m:rPr>
                        <a:rPr lang="en-US" sz="1500">
                          <a:solidFill>
                            <a:prstClr val="black"/>
                          </a:solidFill>
                          <a:latin typeface="Lucida Calligraphy"/>
                          <a:ea typeface="Times New Roman"/>
                          <a:cs typeface="Times New Roman"/>
                        </a:rPr>
                        <m:t>N</m:t>
                      </m:r>
                      <m:r>
                        <m:rPr>
                          <m:nor/>
                        </m:rPr>
                        <a:rPr lang="en-US" sz="150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d>
                        <m:dPr>
                          <m:ctrlPr>
                            <a:rPr lang="en-US" sz="15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Times New Roman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5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Times New Roman"/>
                                </a:rPr>
                              </m:ctrlPr>
                            </m:dPr>
                            <m:e>
                              <m:r>
                                <a:rPr lang="en-US" sz="15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1+</m:t>
                              </m:r>
                              <m:r>
                                <a:rPr lang="en-US" sz="15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𝛽</m:t>
                              </m:r>
                            </m:e>
                          </m:d>
                          <m:sSubSup>
                            <m:sSubSupPr>
                              <m:ctrlPr>
                                <a:rPr lang="en-US" sz="15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Times New Roman"/>
                                </a:rPr>
                              </m:ctrlPr>
                            </m:sSubSupPr>
                            <m:e>
                              <m:r>
                                <a:rPr lang="en-US" sz="15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5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5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1</m:t>
                              </m:r>
                            </m:sup>
                          </m:sSubSup>
                          <m:r>
                            <a:rPr lang="en-US" sz="1500" i="1">
                              <a:solidFill>
                                <a:prstClr val="black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,</m:t>
                          </m:r>
                          <m:r>
                            <m:rPr>
                              <m:nor/>
                            </m:rPr>
                            <a:rPr lang="en-US" sz="1500">
                              <a:solidFill>
                                <a:prstClr val="black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15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Times New Roman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5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Times New Roman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15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Times New Roman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5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𝛼</m:t>
                                      </m:r>
                                      <m:r>
                                        <a:rPr lang="en-US" sz="15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5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sz="15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1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sz="15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500" dirty="0">
                  <a:solidFill>
                    <a:prstClr val="black"/>
                  </a:solidFill>
                  <a:latin typeface="Arial"/>
                </a:endParaRPr>
              </a:p>
            </p:txBody>
          </p:sp>
        </mc:Choice>
        <mc:Fallback xmlns="">
          <p:sp>
            <p:nvSpPr>
              <p:cNvPr id="4" name="Rettango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26" y="2464401"/>
                <a:ext cx="2688108" cy="5005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tangolo 4"/>
              <p:cNvSpPr/>
              <p:nvPr/>
            </p:nvSpPr>
            <p:spPr>
              <a:xfrm>
                <a:off x="681326" y="3687957"/>
                <a:ext cx="3810221" cy="3582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4572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sz="15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Times New Roman"/>
                                </a:rPr>
                              </m:ctrlPr>
                            </m:accPr>
                            <m:e>
                              <m:r>
                                <a:rPr lang="it-IT" sz="15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it-IT" sz="15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𝑖𝑗</m:t>
                          </m:r>
                        </m:sub>
                      </m:sSub>
                      <m:r>
                        <a:rPr lang="en-US" sz="1500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m:rPr>
                          <m:nor/>
                        </m:rPr>
                        <a:rPr lang="en-US" sz="1500">
                          <a:solidFill>
                            <a:prstClr val="black"/>
                          </a:solidFill>
                          <a:latin typeface="Lucida Calligraphy"/>
                          <a:ea typeface="Times New Roman"/>
                          <a:cs typeface="Times New Roman"/>
                        </a:rPr>
                        <m:t>N</m:t>
                      </m:r>
                      <m:r>
                        <m:rPr>
                          <m:nor/>
                        </m:rPr>
                        <a:rPr lang="it-IT" sz="1500" smtClean="0">
                          <a:solidFill>
                            <a:prstClr val="black"/>
                          </a:solidFill>
                          <a:latin typeface="Lucida Calligraphy"/>
                          <a:ea typeface="Times New Roman"/>
                          <a:cs typeface="Times New Roman"/>
                        </a:rPr>
                        <m:t>B</m:t>
                      </m:r>
                      <m:r>
                        <m:rPr>
                          <m:nor/>
                        </m:rPr>
                        <a:rPr lang="it-IT" sz="1500" smtClean="0">
                          <a:solidFill>
                            <a:prstClr val="black"/>
                          </a:solidFill>
                          <a:latin typeface="Lucida Calligraphy"/>
                          <a:ea typeface="Times New Roman"/>
                          <a:cs typeface="Times New Roman"/>
                        </a:rPr>
                        <m:t> </m:t>
                      </m:r>
                      <m:d>
                        <m:dPr>
                          <m:ctrlPr>
                            <a:rPr lang="en-US" sz="15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Times New Roman"/>
                            </a:rPr>
                          </m:ctrlPr>
                        </m:dPr>
                        <m:e>
                          <m:r>
                            <a:rPr lang="en-US" sz="15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𝜇</m:t>
                          </m:r>
                          <m:r>
                            <a:rPr lang="it-IT" sz="15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en-US" sz="15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Times New Roman"/>
                                </a:rPr>
                              </m:ctrlPr>
                            </m:dPr>
                            <m:e>
                              <m:r>
                                <a:rPr lang="en-US" sz="15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1+</m:t>
                              </m:r>
                              <m:r>
                                <a:rPr lang="en-US" sz="15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𝛾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15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it-IT" sz="15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15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en-US" sz="1500" i="1">
                              <a:solidFill>
                                <a:prstClr val="black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,</m:t>
                          </m:r>
                          <m:r>
                            <m:rPr>
                              <m:nor/>
                            </m:rPr>
                            <a:rPr lang="en-US" sz="1500" smtClean="0">
                              <a:solidFill>
                                <a:prstClr val="black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 </m:t>
                          </m:r>
                          <m:r>
                            <a:rPr lang="it-IT" sz="15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𝑣</m:t>
                          </m:r>
                          <m:r>
                            <a:rPr lang="it-IT" sz="15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=</m:t>
                          </m:r>
                          <m:r>
                            <a:rPr lang="it-IT" sz="15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𝜇</m:t>
                          </m:r>
                          <m:r>
                            <a:rPr lang="it-IT" sz="15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+</m:t>
                          </m:r>
                          <m:r>
                            <a:rPr lang="it-IT" sz="15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𝛿</m:t>
                          </m:r>
                          <m:sSup>
                            <m:sSupPr>
                              <m:ctrlPr>
                                <a:rPr lang="it-IT" sz="15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it-IT" sz="15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𝜇</m:t>
                              </m:r>
                            </m:e>
                            <m:sup>
                              <m:r>
                                <a:rPr lang="it-IT" sz="15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500" dirty="0">
                  <a:solidFill>
                    <a:prstClr val="black"/>
                  </a:solidFill>
                  <a:latin typeface="Arial"/>
                </a:endParaRPr>
              </a:p>
            </p:txBody>
          </p:sp>
        </mc:Choice>
        <mc:Fallback xmlns="">
          <p:sp>
            <p:nvSpPr>
              <p:cNvPr id="5" name="Rettango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26" y="3687957"/>
                <a:ext cx="3810221" cy="358240"/>
              </a:xfrm>
              <a:prstGeom prst="rect">
                <a:avLst/>
              </a:prstGeom>
              <a:blipFill rotWithShape="1">
                <a:blip r:embed="rId4"/>
                <a:stretch>
                  <a:fillRect t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11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579034" y="68032"/>
            <a:ext cx="5985933" cy="555872"/>
          </a:xfrm>
          <a:prstGeom prst="rect">
            <a:avLst/>
          </a:prstGeom>
        </p:spPr>
        <p:txBody>
          <a:bodyPr anchor="ctr" anchorCtr="0"/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Simulation Setup and Evaluation Criteria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817749"/>
              </p:ext>
            </p:extLst>
          </p:nvPr>
        </p:nvGraphicFramePr>
        <p:xfrm>
          <a:off x="4361608" y="2680182"/>
          <a:ext cx="4498423" cy="3464880"/>
        </p:xfrm>
        <a:graphic>
          <a:graphicData uri="http://schemas.openxmlformats.org/drawingml/2006/table">
            <a:tbl>
              <a:tblPr/>
              <a:tblGrid>
                <a:gridCol w="139700"/>
                <a:gridCol w="755138"/>
                <a:gridCol w="561463"/>
                <a:gridCol w="104121"/>
                <a:gridCol w="485263"/>
                <a:gridCol w="737675"/>
                <a:gridCol w="653538"/>
                <a:gridCol w="934525"/>
                <a:gridCol w="127000"/>
              </a:tblGrid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400" u="none" strike="noStrike" kern="1200" dirty="0" smtClean="0">
                          <a:solidFill>
                            <a:srgbClr val="C00000"/>
                          </a:solidFill>
                          <a:effectLst/>
                        </a:rPr>
                        <a:t>Simulation Parameters</a:t>
                      </a:r>
                      <a:endParaRPr lang="en-US" sz="14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" marR="18000" marT="216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57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P1 Raw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576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576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Raw Migration </a:t>
                      </a:r>
                      <a:r>
                        <a:rPr lang="en-US" sz="1200" u="none" strike="noStrike" dirty="0">
                          <a:effectLst/>
                        </a:rPr>
                        <a:t>Figures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576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57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200" u="none" strike="noStrike" dirty="0" err="1" smtClean="0">
                          <a:effectLst/>
                        </a:rPr>
                        <a:t>RBias</a:t>
                      </a:r>
                      <a:r>
                        <a:rPr lang="en-US" sz="1200" u="none" strike="noStrike" dirty="0" smtClean="0">
                          <a:effectLst/>
                        </a:rPr>
                        <a:t> (%)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CV (%)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Matrix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200" u="none" strike="noStrike" dirty="0" err="1" smtClean="0">
                          <a:effectLst/>
                        </a:rPr>
                        <a:t>Rbias</a:t>
                      </a:r>
                      <a:r>
                        <a:rPr lang="en-US" sz="1200" u="none" strike="noStrike" dirty="0" smtClean="0">
                          <a:effectLst/>
                        </a:rPr>
                        <a:t> (%)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200" u="none" strike="noStrike" dirty="0" err="1" smtClean="0">
                          <a:effectLst/>
                        </a:rPr>
                        <a:t>Disp</a:t>
                      </a:r>
                      <a:r>
                        <a:rPr lang="en-US" sz="1200" u="none" strike="noStrike" dirty="0" smtClean="0">
                          <a:effectLst/>
                        </a:rPr>
                        <a:t> (%)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Avg|CV</a:t>
                      </a:r>
                      <a:r>
                        <a:rPr lang="en-US" sz="1200" u="none" strike="noStrike" dirty="0" smtClean="0">
                          <a:effectLst/>
                        </a:rPr>
                        <a:t>| (%)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972594"/>
              </p:ext>
            </p:extLst>
          </p:nvPr>
        </p:nvGraphicFramePr>
        <p:xfrm>
          <a:off x="5487395" y="747323"/>
          <a:ext cx="2246848" cy="1660566"/>
        </p:xfrm>
        <a:graphic>
          <a:graphicData uri="http://schemas.openxmlformats.org/drawingml/2006/table">
            <a:tbl>
              <a:tblPr/>
              <a:tblGrid>
                <a:gridCol w="2246848"/>
              </a:tblGrid>
              <a:tr h="2767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400" b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Simulation Scenarios</a:t>
                      </a:r>
                      <a:endParaRPr lang="en-US" sz="1400" b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" marR="14400" marT="3600" marB="360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767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Bias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" marR="14400" marT="3600" marB="360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</a:tr>
              <a:tr h="2767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Migration Bias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" marR="14400" marT="3600" marB="360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2767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Both P1 and Migration Biases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" marR="14400" marT="3600" marB="360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</a:tr>
              <a:tr h="2767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Overdispersed</a:t>
                      </a:r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Migrations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" marR="14400" marT="3600" marB="360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</a:tr>
              <a:tr h="2767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Bias - High Variance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" marR="14400" marT="3600" marB="360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Segnaposto contenuto 2"/>
          <p:cNvSpPr txBox="1">
            <a:spLocks/>
          </p:cNvSpPr>
          <p:nvPr/>
        </p:nvSpPr>
        <p:spPr>
          <a:xfrm>
            <a:off x="95794" y="1270405"/>
            <a:ext cx="4040777" cy="380038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28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marR="0" lvl="0" indent="-144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Identified 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5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different 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simulation scenarios</a:t>
            </a:r>
          </a:p>
          <a:p>
            <a:pPr marL="144000" marR="0" lvl="0" indent="-144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Explored 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combinations of 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simulation parameters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(2 for each scenario)</a:t>
            </a:r>
          </a:p>
          <a:p>
            <a:pPr marL="144000" marR="0" lvl="0" indent="-144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Simulation size of 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5,000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for each run</a:t>
            </a:r>
          </a:p>
          <a:p>
            <a:pPr marL="144000" marR="0" lvl="0" indent="-144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Used standard 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global accuracy measures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for evaluation</a:t>
            </a:r>
            <a:endParaRPr kumimoji="0" lang="en-US" sz="1600" b="0" i="0" u="none" strike="noStrike" kern="1200" cap="none" spc="0" normalizeH="0" baseline="0" noProof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324000" marR="0" lvl="1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Char char=""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MARB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</a:t>
            </a: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Mean Absolute Relative Bias</a:t>
            </a:r>
          </a:p>
          <a:p>
            <a:pPr marL="324000" marR="0" lvl="1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Average over regions of absolute values of relative biases</a:t>
            </a:r>
          </a:p>
          <a:p>
            <a:pPr marL="324000" marR="0" lvl="1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 3" panose="05040102010807070707" pitchFamily="18" charset="2"/>
              <a:buChar char=""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MRRMSE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</a:t>
            </a: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Mean Relative Root  Mean Squared Error</a:t>
            </a:r>
          </a:p>
          <a:p>
            <a:pPr marL="324000" marR="0" lvl="1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Average over regions of relative square roots of MSEs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5051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1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306665"/>
              </p:ext>
            </p:extLst>
          </p:nvPr>
        </p:nvGraphicFramePr>
        <p:xfrm>
          <a:off x="435662" y="953392"/>
          <a:ext cx="4498423" cy="3464880"/>
        </p:xfrm>
        <a:graphic>
          <a:graphicData uri="http://schemas.openxmlformats.org/drawingml/2006/table">
            <a:tbl>
              <a:tblPr/>
              <a:tblGrid>
                <a:gridCol w="139700"/>
                <a:gridCol w="755138"/>
                <a:gridCol w="561463"/>
                <a:gridCol w="104121"/>
                <a:gridCol w="485263"/>
                <a:gridCol w="737675"/>
                <a:gridCol w="653538"/>
                <a:gridCol w="934525"/>
                <a:gridCol w="127000"/>
              </a:tblGrid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400" u="none" strike="noStrike" kern="1200" dirty="0" smtClean="0">
                          <a:solidFill>
                            <a:srgbClr val="C00000"/>
                          </a:solidFill>
                          <a:effectLst/>
                        </a:rPr>
                        <a:t>Simulation Parameters</a:t>
                      </a:r>
                      <a:endParaRPr lang="en-US" sz="14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" marR="18000" marT="216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57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P1 Raw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576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576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Raw Migration </a:t>
                      </a:r>
                      <a:r>
                        <a:rPr lang="en-US" sz="1200" u="none" strike="noStrike" dirty="0">
                          <a:effectLst/>
                        </a:rPr>
                        <a:t>Figures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576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57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200" u="none" strike="noStrike" dirty="0" err="1" smtClean="0">
                          <a:effectLst/>
                        </a:rPr>
                        <a:t>RBias</a:t>
                      </a:r>
                      <a:r>
                        <a:rPr lang="en-US" sz="1200" u="none" strike="noStrike" dirty="0" smtClean="0">
                          <a:effectLst/>
                        </a:rPr>
                        <a:t> (%)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CV (%)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Matrix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200" u="none" strike="noStrike" dirty="0" err="1" smtClean="0">
                          <a:effectLst/>
                        </a:rPr>
                        <a:t>Rbias</a:t>
                      </a:r>
                      <a:r>
                        <a:rPr lang="en-US" sz="1200" u="none" strike="noStrike" dirty="0" smtClean="0">
                          <a:effectLst/>
                        </a:rPr>
                        <a:t> (%)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200" u="none" strike="noStrike" dirty="0" err="1" smtClean="0">
                          <a:effectLst/>
                        </a:rPr>
                        <a:t>Disp</a:t>
                      </a:r>
                      <a:r>
                        <a:rPr lang="en-US" sz="1200" u="none" strike="noStrike" dirty="0" smtClean="0">
                          <a:effectLst/>
                        </a:rPr>
                        <a:t> (%)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Avg|CV</a:t>
                      </a:r>
                      <a:r>
                        <a:rPr lang="en-US" sz="1200" u="none" strike="noStrike" dirty="0" smtClean="0">
                          <a:effectLst/>
                        </a:rPr>
                        <a:t>| (%)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132264"/>
              </p:ext>
            </p:extLst>
          </p:nvPr>
        </p:nvGraphicFramePr>
        <p:xfrm>
          <a:off x="5012678" y="953392"/>
          <a:ext cx="3469226" cy="3464880"/>
        </p:xfrm>
        <a:graphic>
          <a:graphicData uri="http://schemas.openxmlformats.org/drawingml/2006/table">
            <a:tbl>
              <a:tblPr/>
              <a:tblGrid>
                <a:gridCol w="121325"/>
                <a:gridCol w="375725"/>
                <a:gridCol w="459863"/>
                <a:gridCol w="721800"/>
                <a:gridCol w="111800"/>
                <a:gridCol w="375725"/>
                <a:gridCol w="459863"/>
                <a:gridCol w="721800"/>
                <a:gridCol w="121325"/>
              </a:tblGrid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" marR="18000" marT="216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400" u="none" strike="noStrike" kern="1200" dirty="0" smtClean="0">
                          <a:solidFill>
                            <a:srgbClr val="C00000"/>
                          </a:solidFill>
                          <a:effectLst/>
                        </a:rPr>
                        <a:t>Evaluation Criteria</a:t>
                      </a:r>
                      <a:endParaRPr lang="en-US" sz="14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" marR="18000" marT="216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57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P1 MARB (%)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576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576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P1 MRRMSE (%)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576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57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 Bal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 Raw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 Bal/Raw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 Bal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 Raw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 Bal/Raw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288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11.2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11.2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11.2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11.2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22.4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22.4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1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200" marR="43200" marT="21600" marB="2160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</a:tbl>
          </a:graphicData>
        </a:graphic>
      </p:graphicFrame>
      <p:grpSp>
        <p:nvGrpSpPr>
          <p:cNvPr id="14" name="Gruppo 13"/>
          <p:cNvGrpSpPr/>
          <p:nvPr/>
        </p:nvGrpSpPr>
        <p:grpSpPr>
          <a:xfrm>
            <a:off x="1027610" y="2804063"/>
            <a:ext cx="5677976" cy="1404000"/>
            <a:chOff x="1027610" y="2804063"/>
            <a:chExt cx="5677976" cy="1404000"/>
          </a:xfrm>
        </p:grpSpPr>
        <p:sp>
          <p:nvSpPr>
            <p:cNvPr id="15" name="Rettangolo 14"/>
            <p:cNvSpPr/>
            <p:nvPr/>
          </p:nvSpPr>
          <p:spPr>
            <a:xfrm>
              <a:off x="1027610" y="2804063"/>
              <a:ext cx="391888" cy="1404000"/>
            </a:xfrm>
            <a:prstGeom prst="rect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Rettangolo 15"/>
            <p:cNvSpPr/>
            <p:nvPr/>
          </p:nvSpPr>
          <p:spPr>
            <a:xfrm>
              <a:off x="5111917" y="2804063"/>
              <a:ext cx="1593669" cy="1404000"/>
            </a:xfrm>
            <a:prstGeom prst="rect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7" name="Titolo 1"/>
          <p:cNvSpPr txBox="1">
            <a:spLocks/>
          </p:cNvSpPr>
          <p:nvPr/>
        </p:nvSpPr>
        <p:spPr>
          <a:xfrm>
            <a:off x="2119466" y="248512"/>
            <a:ext cx="4905068" cy="555872"/>
          </a:xfrm>
          <a:prstGeom prst="rect">
            <a:avLst/>
          </a:prstGeom>
        </p:spPr>
        <p:txBody>
          <a:bodyPr anchor="ctr" anchorCtr="0"/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A Selection of Simulation Results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18" name="Segnaposto contenuto 2"/>
          <p:cNvSpPr txBox="1">
            <a:spLocks/>
          </p:cNvSpPr>
          <p:nvPr/>
        </p:nvSpPr>
        <p:spPr>
          <a:xfrm>
            <a:off x="95794" y="4662035"/>
            <a:ext cx="8973235" cy="157331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28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ct val="80000"/>
              <a:buFont typeface="Wingdings 3" panose="05040102010807070707" pitchFamily="18" charset="2"/>
              <a:buChar char="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Despite we put substantial bias inside raw estimates of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P1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(and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),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balanced estimates stay almost unbiased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balancing removes ~98% of the original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P1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bias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3300"/>
              </a:buClr>
              <a:buSzPct val="80000"/>
              <a:buFont typeface="Wingdings 3" panose="05040102010807070707" pitchFamily="18" charset="2"/>
              <a:buChar char="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 all scenarios,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balancing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also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dramatically increases the efficiency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of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P1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estimates: the MSE of balanced estimates is ~1% of raw estimates’ one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5051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6788301" y="1915886"/>
            <a:ext cx="1593669" cy="2292178"/>
          </a:xfrm>
          <a:prstGeom prst="rect">
            <a:avLst/>
          </a:prstGeom>
          <a:noFill/>
          <a:ln w="19050" cap="flat" cmpd="sng" algn="ctr">
            <a:solidFill>
              <a:srgbClr val="FF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779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57200" y="71431"/>
            <a:ext cx="8229600" cy="555872"/>
          </a:xfrm>
          <a:prstGeom prst="rect">
            <a:avLst/>
          </a:prstGeom>
        </p:spPr>
        <p:txBody>
          <a:bodyPr anchor="ctr" anchorCtr="0"/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Conclusions and Ongoing Work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 txBox="1">
                <a:spLocks/>
              </p:cNvSpPr>
              <p:nvPr/>
            </p:nvSpPr>
            <p:spPr>
              <a:xfrm>
                <a:off x="457200" y="732903"/>
                <a:ext cx="8229600" cy="5350028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32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ü"/>
                  <a:defRPr sz="28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0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0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Balancing methods can ensure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consistency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of estimated population counts and demographic </a:t>
                </a:r>
                <a:r>
                  <a:rPr lang="en-US" sz="2000" dirty="0"/>
                  <a:t>figures </a:t>
                </a:r>
                <a:r>
                  <a:rPr lang="en-US" sz="2000" dirty="0" smtClean="0"/>
                  <a:t>from </a:t>
                </a:r>
                <a:r>
                  <a:rPr lang="en-US" sz="2000" dirty="0"/>
                  <a:t>civil registries (births, </a:t>
                </a:r>
                <a:r>
                  <a:rPr lang="en-US" sz="2000" dirty="0" smtClean="0"/>
                  <a:t>deaths, migrations)</a:t>
                </a:r>
                <a:endPara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0515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  <a:p>
                <a:pPr marL="742950" marR="0" lvl="1" indent="-285750" algn="l" defTabSz="4572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ü"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This promotes credibility in published statistics, thus enhancing the reputation of the NSI</a:t>
                </a:r>
              </a:p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18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Under realistic assumptions, our approach results in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improved estimates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of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population counts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. As shown by simulation evidence:</a:t>
                </a:r>
              </a:p>
              <a:p>
                <a:pPr marL="742950" marR="0" lvl="1" indent="-285750" algn="l" defTabSz="4572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ü"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Balanced estimates exhibit lower bias and variance (and this seems robust against misspecification of reliability weights)</a:t>
                </a:r>
              </a:p>
              <a:p>
                <a:pPr lvl="0">
                  <a:spcBef>
                    <a:spcPts val="1800"/>
                  </a:spcBef>
                </a:pPr>
                <a:r>
                  <a:rPr lang="en-US" sz="2000" dirty="0"/>
                  <a:t>O</a:t>
                </a:r>
                <a:r>
                  <a:rPr lang="en-US" sz="2000" dirty="0" smtClean="0"/>
                  <a:t>ur </a:t>
                </a:r>
                <a:r>
                  <a:rPr lang="en-US" sz="2000" dirty="0"/>
                  <a:t>approach can be </a:t>
                </a:r>
                <a:r>
                  <a:rPr lang="en-US" sz="2000" dirty="0">
                    <a:solidFill>
                      <a:srgbClr val="C00000"/>
                    </a:solidFill>
                  </a:rPr>
                  <a:t>generalized</a:t>
                </a:r>
                <a:r>
                  <a:rPr lang="en-US" sz="2000" dirty="0"/>
                  <a:t> to any </a:t>
                </a:r>
                <a:r>
                  <a:rPr lang="en-US" sz="2000" dirty="0">
                    <a:solidFill>
                      <a:srgbClr val="C00000"/>
                    </a:solidFill>
                  </a:rPr>
                  <a:t>population partition</a:t>
                </a:r>
                <a:r>
                  <a:rPr lang="en-US" sz="2000" dirty="0"/>
                  <a:t> (e.g. ‘NUTS 3’ </a:t>
                </a:r>
                <a:r>
                  <a:rPr lang="en-US" sz="2000" dirty="0">
                    <a:sym typeface="Symbol"/>
                  </a:rPr>
                  <a:t> ‘</a:t>
                </a:r>
                <a:r>
                  <a:rPr lang="en-US" sz="2000" dirty="0"/>
                  <a:t>sex’ </a:t>
                </a:r>
                <a:r>
                  <a:rPr lang="en-US" sz="2000" dirty="0">
                    <a:sym typeface="Symbol"/>
                  </a:rPr>
                  <a:t> ‘age class</a:t>
                </a:r>
                <a:r>
                  <a:rPr lang="en-US" sz="2000" dirty="0" smtClean="0">
                    <a:sym typeface="Symbol"/>
                  </a:rPr>
                  <a:t>’). But </a:t>
                </a:r>
                <a:r>
                  <a:rPr lang="en-US" sz="2000" dirty="0">
                    <a:solidFill>
                      <a:srgbClr val="C00000"/>
                    </a:solidFill>
                  </a:rPr>
                  <a:t>covariates</a:t>
                </a:r>
                <a:r>
                  <a:rPr lang="en-US" sz="2000" dirty="0"/>
                  <a:t> like </a:t>
                </a:r>
                <a:r>
                  <a:rPr lang="en-US" sz="2000" dirty="0" smtClean="0"/>
                  <a:t>‘</a:t>
                </a:r>
                <a:r>
                  <a:rPr lang="en-US" sz="2000" dirty="0"/>
                  <a:t>age class’ bring into play:</a:t>
                </a:r>
              </a:p>
              <a:p>
                <a:pPr marL="857250" lvl="1" indent="-457200">
                  <a:spcBef>
                    <a:spcPts val="600"/>
                  </a:spcBef>
                  <a:buFont typeface="+mj-lt"/>
                  <a:buAutoNum type="arabicParenR"/>
                </a:pPr>
                <a:r>
                  <a:rPr lang="en-US" sz="1600" dirty="0">
                    <a:solidFill>
                      <a:srgbClr val="C00000"/>
                    </a:solidFill>
                  </a:rPr>
                  <a:t>A more abstract notion of migration flows</a:t>
                </a:r>
                <a:r>
                  <a:rPr lang="en-US" sz="1600" dirty="0"/>
                  <a:t>, e.g. people can “migrate” from a given age class </a:t>
                </a:r>
                <a:r>
                  <a:rPr lang="en-US" sz="1600" dirty="0" smtClean="0"/>
                  <a:t>to </a:t>
                </a:r>
                <a:r>
                  <a:rPr lang="en-US" sz="1600" dirty="0"/>
                  <a:t>the subsequent one </a:t>
                </a:r>
                <a:r>
                  <a:rPr lang="en-US" sz="1600" dirty="0" smtClean="0">
                    <a:sym typeface="Wingdings" panose="05000000000000000000" pitchFamily="2" charset="2"/>
                  </a:rPr>
                  <a:t>between </a:t>
                </a:r>
                <a:r>
                  <a:rPr lang="en-US" sz="1600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Wingdings" panose="05000000000000000000" pitchFamily="2" charset="2"/>
                  </a:rPr>
                  <a:t>T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and </a:t>
                </a:r>
                <a:r>
                  <a:rPr lang="en-US" sz="1600" dirty="0" smtClean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 + 1</a:t>
                </a:r>
                <a:endParaRPr lang="en-US" sz="1600" dirty="0"/>
              </a:p>
              <a:p>
                <a:pPr marL="857250" lvl="1" indent="-457200">
                  <a:spcBef>
                    <a:spcPts val="600"/>
                  </a:spcBef>
                  <a:buFont typeface="+mj-lt"/>
                  <a:buAutoNum type="arabicParenR"/>
                </a:pPr>
                <a:r>
                  <a:rPr lang="en-US" sz="1600" dirty="0">
                    <a:solidFill>
                      <a:srgbClr val="C00000"/>
                    </a:solidFill>
                  </a:rPr>
                  <a:t>New structural constraints</a:t>
                </a:r>
                <a:r>
                  <a:rPr lang="en-US" sz="1600" dirty="0"/>
                  <a:t> , e.g. since </a:t>
                </a:r>
                <a:r>
                  <a:rPr lang="en-US" sz="1600" dirty="0">
                    <a:sym typeface="Wingdings" panose="05000000000000000000" pitchFamily="2" charset="2"/>
                  </a:rPr>
                  <a:t>people cannot get younger </a:t>
                </a:r>
                <a:r>
                  <a:rPr lang="en-US" sz="1600" dirty="0" smtClean="0">
                    <a:sym typeface="Wingdings" panose="05000000000000000000" pitchFamily="2" charset="2"/>
                  </a:rPr>
                  <a:t>between, </a:t>
                </a:r>
                <a:r>
                  <a:rPr lang="en-US" sz="1600" dirty="0">
                    <a:sym typeface="Wingdings" panose="05000000000000000000" pitchFamily="2" charset="2"/>
                  </a:rPr>
                  <a:t>they can only either </a:t>
                </a:r>
                <a:r>
                  <a:rPr lang="en-US" sz="1600" dirty="0" smtClean="0">
                    <a:sym typeface="Wingdings" panose="05000000000000000000" pitchFamily="2" charset="2"/>
                  </a:rPr>
                  <a:t>(</a:t>
                </a:r>
                <a:r>
                  <a:rPr lang="en-US" sz="1600" dirty="0" err="1" smtClean="0">
                    <a:sym typeface="Wingdings" panose="05000000000000000000" pitchFamily="2" charset="2"/>
                  </a:rPr>
                  <a:t>i</a:t>
                </a:r>
                <a:r>
                  <a:rPr lang="en-US" sz="1600" dirty="0" smtClean="0">
                    <a:sym typeface="Wingdings" panose="05000000000000000000" pitchFamily="2" charset="2"/>
                  </a:rPr>
                  <a:t>) get </a:t>
                </a:r>
                <a:r>
                  <a:rPr lang="en-US" sz="1600" dirty="0">
                    <a:sym typeface="Wingdings" panose="05000000000000000000" pitchFamily="2" charset="2"/>
                  </a:rPr>
                  <a:t>stuck in their original age class, (ii) move to the next one, or (iii) die</a:t>
                </a:r>
                <a:endParaRPr lang="en-US" sz="1600" b="1" dirty="0">
                  <a:sym typeface="Wingdings" panose="05000000000000000000" pitchFamily="2" charset="2"/>
                </a:endParaRPr>
              </a:p>
              <a:p>
                <a:pPr lvl="0">
                  <a:spcBef>
                    <a:spcPts val="1800"/>
                  </a:spcBef>
                </a:pPr>
                <a:r>
                  <a:rPr lang="en-US" sz="2000" dirty="0" smtClean="0"/>
                  <a:t>Can </a:t>
                </a:r>
                <a:r>
                  <a:rPr lang="en-US" sz="2000" dirty="0"/>
                  <a:t>leverage </a:t>
                </a:r>
                <a:r>
                  <a:rPr lang="en-US" sz="2000" dirty="0">
                    <a:solidFill>
                      <a:srgbClr val="C00000"/>
                    </a:solidFill>
                  </a:rPr>
                  <a:t>reliability weights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to </a:t>
                </a:r>
                <a:r>
                  <a:rPr lang="en-US" sz="2000" dirty="0">
                    <a:solidFill>
                      <a:srgbClr val="C00000"/>
                    </a:solidFill>
                  </a:rPr>
                  <a:t>prevent illicit “migrations”</a:t>
                </a:r>
                <a:r>
                  <a:rPr lang="en-US" sz="2000" dirty="0"/>
                  <a:t> from being generated within the </a:t>
                </a:r>
                <a:r>
                  <a:rPr lang="en-US" sz="2000" dirty="0" smtClean="0"/>
                  <a:t>balanced solution: just let </a:t>
                </a:r>
                <a14:m>
                  <m:oMath xmlns:m="http://schemas.openxmlformats.org/officeDocument/2006/math">
                    <m:r>
                      <a:rPr lang="pl-PL" sz="1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</m:e>
                    </m:d>
                    <m:r>
                      <a:rPr lang="pl-PL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US" sz="2000" dirty="0" smtClean="0">
                    <a:sym typeface="Symbol"/>
                  </a:rPr>
                  <a:t> for illicit cells!</a:t>
                </a:r>
                <a:endParaRPr lang="en-US" sz="2000" dirty="0">
                  <a:sym typeface="Symbol"/>
                </a:endParaRPr>
              </a:p>
            </p:txBody>
          </p:sp>
        </mc:Choice>
        <mc:Fallback>
          <p:sp>
            <p:nvSpPr>
              <p:cNvPr id="3" name="Segnaposto contenu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732903"/>
                <a:ext cx="8229600" cy="5350028"/>
              </a:xfrm>
              <a:prstGeom prst="rect">
                <a:avLst/>
              </a:prstGeom>
              <a:blipFill rotWithShape="1">
                <a:blip r:embed="rId2"/>
                <a:stretch>
                  <a:fillRect l="-593" t="-569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154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40257" y="309895"/>
            <a:ext cx="7886700" cy="2031325"/>
          </a:xfr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latin typeface="+mn-lt"/>
              </a:rPr>
              <a:t>Reconciling Estimates </a:t>
            </a:r>
            <a:r>
              <a:rPr lang="en-US" sz="2800" b="1" dirty="0" smtClean="0">
                <a:latin typeface="+mn-lt"/>
              </a:rPr>
              <a:t>of</a:t>
            </a:r>
            <a:br>
              <a:rPr lang="en-US" sz="2800" b="1" dirty="0" smtClean="0">
                <a:latin typeface="+mn-lt"/>
              </a:rPr>
            </a:br>
            <a:r>
              <a:rPr lang="en-US" sz="2800" b="1" dirty="0" smtClean="0">
                <a:latin typeface="+mn-lt"/>
              </a:rPr>
              <a:t>Demographic </a:t>
            </a:r>
            <a:r>
              <a:rPr lang="en-US" sz="2800" b="1" dirty="0">
                <a:latin typeface="+mn-lt"/>
              </a:rPr>
              <a:t>Stocks and </a:t>
            </a:r>
            <a:r>
              <a:rPr lang="en-US" sz="2800" b="1" dirty="0" smtClean="0">
                <a:latin typeface="+mn-lt"/>
              </a:rPr>
              <a:t>Flows</a:t>
            </a:r>
            <a:br>
              <a:rPr lang="en-US" sz="2800" b="1" dirty="0" smtClean="0">
                <a:latin typeface="+mn-lt"/>
              </a:rPr>
            </a:br>
            <a:r>
              <a:rPr lang="en-US" sz="2800" b="1" dirty="0" smtClean="0">
                <a:latin typeface="+mn-lt"/>
              </a:rPr>
              <a:t>through Balancing </a:t>
            </a:r>
            <a:r>
              <a:rPr lang="en-US" sz="2800" b="1" dirty="0">
                <a:latin typeface="+mn-lt"/>
              </a:rPr>
              <a:t>Methods</a:t>
            </a:r>
            <a:endParaRPr lang="pl-PL" sz="2800" b="1" dirty="0">
              <a:latin typeface="+mn-lt"/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440257" y="4634979"/>
            <a:ext cx="7886700" cy="1020759"/>
          </a:xfrm>
        </p:spPr>
        <p:txBody>
          <a:bodyPr>
            <a:normAutofit/>
          </a:bodyPr>
          <a:lstStyle/>
          <a:p>
            <a:pPr algn="ctr"/>
            <a:r>
              <a:rPr lang="it-IT" sz="2000" b="1" dirty="0" smtClean="0">
                <a:latin typeface="+mn-lt"/>
              </a:rPr>
              <a:t>Diego Zardetto, Istat, zardetto@istat.it</a:t>
            </a:r>
            <a:endParaRPr lang="pl-PL" sz="2000" b="1" dirty="0">
              <a:latin typeface="+mn-lt"/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507993" y="2741083"/>
            <a:ext cx="7886700" cy="1085853"/>
          </a:xfrm>
        </p:spPr>
        <p:txBody>
          <a:bodyPr>
            <a:normAutofit/>
          </a:bodyPr>
          <a:lstStyle/>
          <a:p>
            <a:r>
              <a:rPr lang="it-IT" sz="5400" b="1" dirty="0" smtClean="0">
                <a:solidFill>
                  <a:srgbClr val="C00000"/>
                </a:solidFill>
                <a:latin typeface="+mn-lt"/>
              </a:rPr>
              <a:t>Thanks</a:t>
            </a:r>
            <a:endParaRPr lang="pl-PL" sz="54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19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457200" y="274639"/>
            <a:ext cx="8229600" cy="555872"/>
          </a:xfrm>
          <a:prstGeom prst="rect">
            <a:avLst/>
          </a:prstGeom>
        </p:spPr>
        <p:txBody>
          <a:bodyPr anchor="ctr" anchorCtr="0"/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Towards Register-Driven Production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57200" y="1068198"/>
            <a:ext cx="8229600" cy="503898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28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Istat is currently in the middle of a strong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modernization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effort aimed at: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Overcoming Istat’s traditional “stovepipe” production model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Integrating as much as possible administrative data and survey data concerning related topics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The backbone of the new production system will be the ‘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Integrated System of Statistical Registers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’ (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ISSR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A system of connected registers that will be used as reference for all the statistical programs carried out by Istat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 pivotal role within the ISSR will be played by the ‘</a:t>
            </a: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Base Register of Individuals</a:t>
            </a: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’ (</a:t>
            </a: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BRI</a:t>
            </a: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A comprehensive statistical register storing data gathered from disparate sources about people usually residing in Italy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One of the most important outputs of this new statistical production system is concerned with </a:t>
            </a: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rethinking</a:t>
            </a: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in-depth the </a:t>
            </a: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Population Census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57200" y="274639"/>
            <a:ext cx="8229600" cy="555872"/>
          </a:xfrm>
          <a:prstGeom prst="rect">
            <a:avLst/>
          </a:prstGeom>
        </p:spPr>
        <p:txBody>
          <a:bodyPr anchor="ctr" anchorCtr="0"/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Re-Designing the Italian Population Census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457200" y="993550"/>
            <a:ext cx="8229600" cy="512732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28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 the near future, the Italian Population Census will no longer be a complete enumeration survey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The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New Population Census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 will rather result from the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integration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of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administrative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 and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survey data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Official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population size estimates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are expected to be delivered more frequently than it happened before through traditional censuses, very likely on a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yearly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basis</a:t>
            </a:r>
            <a:endParaRPr kumimoji="0" lang="en-US" sz="1600" b="0" i="0" u="none" strike="noStrike" kern="1200" cap="none" spc="0" normalizeH="0" baseline="0" noProof="0" smtClean="0">
              <a:ln>
                <a:noFill/>
              </a:ln>
              <a:solidFill>
                <a:srgbClr val="5051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Adjusted population counts will likely arise from a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dual estimation system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based on the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linkage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between the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BRI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(first capture) and a dedicated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area sampling survey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(second capture)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sng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Traditionally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Population Censuses were used once-in-a-decade to </a:t>
            </a:r>
            <a:r>
              <a:rPr kumimoji="0" lang="en-US" sz="2000" b="0" i="0" u="sng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correct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municipal civil registries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in a ‘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MASTER-SLAVE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’ fashion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Census (MASTER)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sym typeface="Wingdings" panose="05000000000000000000" pitchFamily="2" charset="2"/>
              </a:rPr>
              <a:t> Civil Registry (SLAVE)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sng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Issue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the New Population Census could </a:t>
            </a:r>
            <a:r>
              <a:rPr kumimoji="0" lang="en-US" sz="2000" b="0" i="0" u="sng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not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be used this way!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5051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1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57200" y="283970"/>
            <a:ext cx="8229600" cy="555872"/>
          </a:xfrm>
          <a:prstGeom prst="rect">
            <a:avLst/>
          </a:prstGeom>
        </p:spPr>
        <p:txBody>
          <a:bodyPr anchor="ctr" anchorCtr="0"/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Consistency of Population Stock and Flow Estimates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457200" y="937565"/>
            <a:ext cx="8229600" cy="146972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28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051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Census-based estimates of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population counts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(</a:t>
            </a:r>
            <a:r>
              <a:rPr kumimoji="0" lang="en-US" sz="2000" b="0" i="0" u="sng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stocks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 should be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consistent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with information about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demographic events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(</a:t>
            </a:r>
            <a:r>
              <a:rPr kumimoji="0" lang="en-US" sz="2000" b="0" i="0" u="sng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flows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 available from civil registries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The </a:t>
            </a:r>
            <a:r>
              <a:rPr kumimoji="0" lang="en-US" sz="2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Demographic Balancing Equation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(</a:t>
            </a:r>
            <a:r>
              <a:rPr kumimoji="0" lang="en-US" sz="2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DBE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 should be fulfilled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5051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1268997" y="2634209"/>
            <a:ext cx="6357966" cy="1629241"/>
            <a:chOff x="846000" y="2587554"/>
            <a:chExt cx="6357966" cy="16292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ttangolo 4"/>
                <p:cNvSpPr/>
                <p:nvPr/>
              </p:nvSpPr>
              <p:spPr>
                <a:xfrm>
                  <a:off x="846000" y="2587554"/>
                  <a:ext cx="2933624" cy="444994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kumimoji="0" lang="en-US" sz="2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2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kumimoji="0" lang="en-US" sz="2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kumimoji="0" lang="en-US" sz="2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kumimoji="0" lang="en-US" sz="2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+1)</m:t>
                            </m:r>
                          </m:sup>
                        </m:sSup>
                        <m:r>
                          <a:rPr kumimoji="0" lang="en-US" sz="2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kumimoji="0" lang="en-US" sz="2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2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kumimoji="0" lang="en-US" sz="2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kumimoji="0" lang="en-US" sz="2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kumimoji="0" lang="en-US" sz="2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kumimoji="0" lang="en-US" sz="2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kumimoji="0" lang="en-US" sz="2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kumimoji="0" lang="en-US" sz="2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kumimoji="0" lang="en-US" sz="2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oMath>
                    </m:oMathPara>
                  </a14:m>
                  <a:endParaRPr kumimoji="0" lang="en-US" sz="2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6" name="Rettangolo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6000" y="2587554"/>
                  <a:ext cx="2933624" cy="44499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" name="Gruppo 5"/>
            <p:cNvGrpSpPr/>
            <p:nvPr/>
          </p:nvGrpSpPr>
          <p:grpSpPr>
            <a:xfrm>
              <a:off x="929979" y="3303044"/>
              <a:ext cx="6273987" cy="913751"/>
              <a:chOff x="929979" y="3153748"/>
              <a:chExt cx="6273987" cy="913751"/>
            </a:xfrm>
          </p:grpSpPr>
          <p:grpSp>
            <p:nvGrpSpPr>
              <p:cNvPr id="7" name="Gruppo 6"/>
              <p:cNvGrpSpPr/>
              <p:nvPr/>
            </p:nvGrpSpPr>
            <p:grpSpPr>
              <a:xfrm>
                <a:off x="1107782" y="3153748"/>
                <a:ext cx="5436836" cy="369332"/>
                <a:chOff x="1107782" y="3153748"/>
                <a:chExt cx="5436836" cy="369332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" name="Rettangolo 11"/>
                    <p:cNvSpPr/>
                    <p:nvPr/>
                  </p:nvSpPr>
                  <p:spPr>
                    <a:xfrm>
                      <a:off x="1107782" y="3153748"/>
                      <a:ext cx="1312539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 marL="0" marR="0" lvl="0" indent="0" algn="ctr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oMath>
                        </m:oMathPara>
                      </a14:m>
                      <a:endParaRPr kumimoji="0" lang="en-US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8" name="Rettangolo 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07782" y="3153748"/>
                      <a:ext cx="1312539" cy="369332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" name="Rettangolo 12"/>
                    <p:cNvSpPr/>
                    <p:nvPr/>
                  </p:nvSpPr>
                  <p:spPr>
                    <a:xfrm>
                      <a:off x="2734088" y="3161443"/>
                      <a:ext cx="3810530" cy="353943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 marL="0" marR="0" lvl="0" indent="0" algn="ctr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r>
                              <m:rPr>
                                <m:brk m:alnAt="7"/>
                              </m:rPr>
                              <a:rPr kumimoji="0" lang="it-IT" sz="17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𝑁</m:t>
                            </m:r>
                            <m:r>
                              <a:rPr kumimoji="0" lang="it-IT" sz="17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𝑎𝑡𝑢𝑟𝑎𝑙</m:t>
                            </m:r>
                            <m:r>
                              <a:rPr kumimoji="0" lang="it-IT" sz="17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 </m:t>
                            </m:r>
                            <m:r>
                              <a:rPr kumimoji="0" lang="it-IT" sz="17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𝐼𝑛𝑐𝑟𝑒𝑎𝑠𝑒</m:t>
                            </m:r>
                            <m:r>
                              <a:rPr kumimoji="0" lang="it-IT" sz="17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=</m:t>
                            </m:r>
                            <m:r>
                              <a:rPr kumimoji="0" lang="it-IT" sz="17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𝐵𝑖𝑟𝑡h𝑠</m:t>
                            </m:r>
                            <m:r>
                              <a:rPr kumimoji="0" lang="it-IT" sz="17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−</m:t>
                            </m:r>
                            <m:r>
                              <a:rPr kumimoji="0" lang="it-IT" sz="17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𝐷𝑒𝑎𝑡h𝑠</m:t>
                            </m:r>
                          </m:oMath>
                        </m:oMathPara>
                      </a14:m>
                      <a:endParaRPr kumimoji="0" lang="en-US" sz="17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</p:txBody>
                </p:sp>
              </mc:Choice>
              <mc:Fallback xmlns="">
                <p:sp>
                  <p:nvSpPr>
                    <p:cNvPr id="9" name="Rettangolo 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34088" y="3161443"/>
                      <a:ext cx="3810530" cy="353943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8" name="Gruppo 7"/>
              <p:cNvGrpSpPr/>
              <p:nvPr/>
            </p:nvGrpSpPr>
            <p:grpSpPr>
              <a:xfrm>
                <a:off x="1103737" y="3698167"/>
                <a:ext cx="6100229" cy="369332"/>
                <a:chOff x="1103737" y="3698167"/>
                <a:chExt cx="6100229" cy="369332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" name="Rettangolo 9"/>
                    <p:cNvSpPr/>
                    <p:nvPr/>
                  </p:nvSpPr>
                  <p:spPr>
                    <a:xfrm>
                      <a:off x="2734088" y="3705862"/>
                      <a:ext cx="4469878" cy="353943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 marL="0" marR="0" lvl="0" indent="0" algn="ctr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r>
                              <a:rPr kumimoji="0" lang="it-IT" sz="17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𝑁𝑒𝑡</m:t>
                            </m:r>
                            <m:r>
                              <a:rPr kumimoji="0" lang="it-IT" sz="17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 </m:t>
                            </m:r>
                            <m:r>
                              <a:rPr kumimoji="0" lang="it-IT" sz="17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𝑀𝑖𝑔𝑟𝑎𝑡𝑖𝑜𝑛</m:t>
                            </m:r>
                            <m:r>
                              <a:rPr kumimoji="0" lang="it-IT" sz="17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=</m:t>
                            </m:r>
                            <m:r>
                              <a:rPr kumimoji="0" lang="it-IT" sz="17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𝐼𝑚𝑚𝑖𝑔𝑟𝑎𝑛𝑡𝑠</m:t>
                            </m:r>
                            <m:r>
                              <a:rPr kumimoji="0" lang="it-IT" sz="17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−</m:t>
                            </m:r>
                            <m:r>
                              <a:rPr kumimoji="0" lang="it-IT" sz="17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𝐸𝑚𝑖𝑔𝑟𝑎𝑛𝑡𝑠</m:t>
                            </m:r>
                          </m:oMath>
                        </m:oMathPara>
                      </a14:m>
                      <a:endParaRPr kumimoji="0" lang="en-US" sz="17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</p:txBody>
                </p:sp>
              </mc:Choice>
              <mc:Fallback xmlns="">
                <p:sp>
                  <p:nvSpPr>
                    <p:cNvPr id="10" name="Rettangolo 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34088" y="3705862"/>
                      <a:ext cx="4469878" cy="353943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 b="-1034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" name="Rettangolo 10"/>
                    <p:cNvSpPr/>
                    <p:nvPr/>
                  </p:nvSpPr>
                  <p:spPr>
                    <a:xfrm>
                      <a:off x="1103737" y="3698167"/>
                      <a:ext cx="1264642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 marL="0" marR="0" lvl="0" indent="0" algn="ctr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oMath>
                        </m:oMathPara>
                      </a14:m>
                      <a:endParaRPr kumimoji="0" lang="en-US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1" name="Rettangolo 1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03737" y="3698167"/>
                      <a:ext cx="1264642" cy="369332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9" name="Parentesi graffa aperta 8"/>
              <p:cNvSpPr/>
              <p:nvPr/>
            </p:nvSpPr>
            <p:spPr>
              <a:xfrm>
                <a:off x="929979" y="3163079"/>
                <a:ext cx="177282" cy="900000"/>
              </a:xfrm>
              <a:prstGeom prst="leftBrace">
                <a:avLst/>
              </a:prstGeom>
              <a:noFill/>
              <a:ln w="158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14" name="Segnaposto contenuto 2"/>
          <p:cNvSpPr txBox="1">
            <a:spLocks/>
          </p:cNvSpPr>
          <p:nvPr/>
        </p:nvSpPr>
        <p:spPr>
          <a:xfrm>
            <a:off x="457200" y="4616943"/>
            <a:ext cx="8229600" cy="146972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28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051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 practice, population stocks and flows will be estimated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independently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and, owing to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sampling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and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non-sampling errors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DBE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will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be trivially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satisfied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051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Suitable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methods must be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devised to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obtain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consistent final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estimates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051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1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57200" y="274639"/>
            <a:ext cx="8229600" cy="555872"/>
          </a:xfrm>
          <a:prstGeom prst="rect">
            <a:avLst/>
          </a:prstGeom>
        </p:spPr>
        <p:txBody>
          <a:bodyPr anchor="ctr" anchorCtr="0"/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Leveraging the DBE for Time and Space Consistency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457200" y="1068198"/>
            <a:ext cx="8229600" cy="503898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28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As the Census will no longer be ‘MASTER’, we propose a method to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adjust simultaneously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both (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 raw estimates of population counts and (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 raw civil registry figures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The idea is to exploit the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DBE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to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jointly enforce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The </a:t>
            </a:r>
            <a:r>
              <a:rPr kumimoji="0" lang="en-US" sz="1800" b="0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time consistency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 of estimated population counts referred to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subsequent points in time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The </a:t>
            </a:r>
            <a:r>
              <a:rPr kumimoji="0" lang="en-US" sz="1800" b="0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space consistency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 between natural increase figures, net migration figures and population size estimates referred to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different geographic areas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We formulate the problem of finding space and time consistent demographic estimates as a </a:t>
            </a: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constrained optimization task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To solve it, we propose to use methods that are commonly adopted inside National Statistical Institutes for </a:t>
            </a: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balancing</a:t>
            </a: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large systems of National Accounts, e.g. the </a:t>
            </a: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Stone-Byron</a:t>
            </a: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approach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05150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1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57200" y="274639"/>
            <a:ext cx="8229600" cy="555872"/>
          </a:xfrm>
          <a:prstGeom prst="rect">
            <a:avLst/>
          </a:prstGeom>
        </p:spPr>
        <p:txBody>
          <a:bodyPr anchor="ctr" anchorCtr="0"/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The Constrained Optimization Approach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457200" y="1068198"/>
            <a:ext cx="8229600" cy="503898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28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Given </a:t>
            </a:r>
            <a:r>
              <a:rPr kumimoji="0" lang="en-US" sz="2000" b="0" i="1" u="sng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initial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raw estimates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of all the aggregates entering the DBEs defined for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all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the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geographic areas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of a given territorial level (e.g. NUTS 3)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We search for </a:t>
            </a:r>
            <a:r>
              <a:rPr kumimoji="0" lang="en-US" sz="2000" b="0" i="1" u="sng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final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estimates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which are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balanced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i.e.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00" b="0" i="1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Satisfy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 all the DBEs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Are </a:t>
            </a:r>
            <a:r>
              <a:rPr kumimoji="0" lang="en-US" sz="1800" b="0" i="1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as close as possible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 to the initial raw estimates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The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objective function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to be </a:t>
            </a: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minimized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is an appropriate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distance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metric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between final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and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initial estimates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The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constraints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acting on the final estimates are the area-level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DBE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We adopt a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weighted distance metric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such that aggregates whose initial estimates are </a:t>
            </a: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more reliable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will tend to be </a:t>
            </a: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changed less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The </a:t>
            </a: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reliability weights</a:t>
            </a: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could be either based on proper statistical measures (e.g. proportional to inverse estimated variances) or derived from an assessment made by subject matter experts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051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1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223925" y="3132787"/>
            <a:ext cx="8171599" cy="181243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28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051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is the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Net Migration Matrix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0515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M</a:t>
            </a:r>
            <a:r>
              <a:rPr kumimoji="0" lang="en-US" sz="1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ij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is the count of people who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immigrated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in region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from region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j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minus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the count of people who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emigrated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from region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to region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j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Note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is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antisymmetric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5051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Actually equal to twice the antisymmetric part of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F</a:t>
            </a:r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457200" y="274639"/>
            <a:ext cx="8229600" cy="555872"/>
          </a:xfrm>
          <a:prstGeom prst="rect">
            <a:avLst/>
          </a:prstGeom>
        </p:spPr>
        <p:txBody>
          <a:bodyPr anchor="ctr" anchorCtr="0"/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Notation and Symbols: Migration Matrices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223925" y="928234"/>
            <a:ext cx="8171599" cy="19818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28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rgbClr val="505150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051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k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regions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(can be any population partition, e.g. territory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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sex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age classes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),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k+1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is for ‘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abroad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’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051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F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is the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Migration Flows Matrix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0515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F</a:t>
            </a:r>
            <a:r>
              <a:rPr kumimoji="0" lang="en-US" sz="1800" b="0" i="0" u="none" strike="noStrike" kern="1200" cap="none" spc="0" normalizeH="0" baseline="-2500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ij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is the number of people who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moved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from region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i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to region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j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sng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Note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F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is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not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symmetric nor antisymmetric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7249972" y="1860850"/>
            <a:ext cx="1417572" cy="1033778"/>
            <a:chOff x="4127493" y="4489947"/>
            <a:chExt cx="1417572" cy="1033778"/>
          </a:xfrm>
        </p:grpSpPr>
        <p:grpSp>
          <p:nvGrpSpPr>
            <p:cNvPr id="6" name="Gruppo 5"/>
            <p:cNvGrpSpPr/>
            <p:nvPr/>
          </p:nvGrpSpPr>
          <p:grpSpPr>
            <a:xfrm>
              <a:off x="4462335" y="4757784"/>
              <a:ext cx="710564" cy="762532"/>
              <a:chOff x="4462335" y="4757784"/>
              <a:chExt cx="710564" cy="762532"/>
            </a:xfrm>
          </p:grpSpPr>
          <p:sp>
            <p:nvSpPr>
              <p:cNvPr id="10" name="Figura a mano libera 9"/>
              <p:cNvSpPr/>
              <p:nvPr/>
            </p:nvSpPr>
            <p:spPr>
              <a:xfrm rot="2333825">
                <a:off x="4462335" y="4856715"/>
                <a:ext cx="710564" cy="663601"/>
              </a:xfrm>
              <a:custGeom>
                <a:avLst/>
                <a:gdLst>
                  <a:gd name="connsiteX0" fmla="*/ 0 w 634482"/>
                  <a:gd name="connsiteY0" fmla="*/ 496186 h 496186"/>
                  <a:gd name="connsiteX1" fmla="*/ 149290 w 634482"/>
                  <a:gd name="connsiteY1" fmla="*/ 85639 h 496186"/>
                  <a:gd name="connsiteX2" fmla="*/ 634482 w 634482"/>
                  <a:gd name="connsiteY2" fmla="*/ 1663 h 496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4482" h="496186">
                    <a:moveTo>
                      <a:pt x="0" y="496186"/>
                    </a:moveTo>
                    <a:cubicBezTo>
                      <a:pt x="21771" y="332123"/>
                      <a:pt x="43543" y="168060"/>
                      <a:pt x="149290" y="85639"/>
                    </a:cubicBezTo>
                    <a:cubicBezTo>
                      <a:pt x="255037" y="3218"/>
                      <a:pt x="570723" y="-4557"/>
                      <a:pt x="634482" y="1663"/>
                    </a:cubicBezTo>
                  </a:path>
                </a:pathLst>
              </a:custGeom>
              <a:noFill/>
              <a:ln w="25400" cap="flat" cmpd="sng" algn="ctr">
                <a:solidFill>
                  <a:srgbClr val="C00000"/>
                </a:solidFill>
                <a:prstDash val="solid"/>
                <a:headEnd type="oval"/>
                <a:tailEnd type="oval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1" name="Triangolo isoscele 10"/>
              <p:cNvSpPr/>
              <p:nvPr/>
            </p:nvSpPr>
            <p:spPr>
              <a:xfrm rot="4408395">
                <a:off x="4605960" y="4829687"/>
                <a:ext cx="313033" cy="169228"/>
              </a:xfrm>
              <a:prstGeom prst="triangle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7" name="CasellaDiTesto 6"/>
            <p:cNvSpPr txBox="1"/>
            <p:nvPr/>
          </p:nvSpPr>
          <p:spPr>
            <a:xfrm>
              <a:off x="4127493" y="5154393"/>
              <a:ext cx="2799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i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8" name="CasellaDiTesto 7"/>
            <p:cNvSpPr txBox="1"/>
            <p:nvPr/>
          </p:nvSpPr>
          <p:spPr>
            <a:xfrm>
              <a:off x="5265146" y="5107083"/>
              <a:ext cx="2799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j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4656317" y="4489947"/>
              <a:ext cx="4887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F</a:t>
              </a:r>
              <a:r>
                <a:rPr kumimoji="0" lang="en-US" sz="20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ij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</p:grpSp>
      <p:grpSp>
        <p:nvGrpSpPr>
          <p:cNvPr id="12" name="Gruppo 11"/>
          <p:cNvGrpSpPr/>
          <p:nvPr/>
        </p:nvGrpSpPr>
        <p:grpSpPr>
          <a:xfrm>
            <a:off x="991944" y="5119438"/>
            <a:ext cx="2468012" cy="803109"/>
            <a:chOff x="914435" y="5016797"/>
            <a:chExt cx="2468012" cy="80310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asellaDiTesto 12"/>
                <p:cNvSpPr txBox="1"/>
                <p:nvPr/>
              </p:nvSpPr>
              <p:spPr>
                <a:xfrm>
                  <a:off x="1082971" y="5037056"/>
                  <a:ext cx="12166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it-IT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𝑀</m:t>
                        </m:r>
                        <m:r>
                          <a:rPr kumimoji="0" lang="it-IT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=−</m:t>
                        </m:r>
                        <m:sSup>
                          <m:sSupPr>
                            <m:ctrlPr>
                              <a:rPr kumimoji="0" lang="it-IT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kumimoji="0" lang="it-IT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𝑀</m:t>
                            </m:r>
                          </m:e>
                          <m:sup>
                            <m:r>
                              <a:rPr kumimoji="0" lang="it-IT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𝑡</m:t>
                            </m:r>
                          </m:sup>
                        </m:sSup>
                      </m:oMath>
                    </m:oMathPara>
                  </a14:m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mc:Choice>
          <mc:Fallback xmlns="">
            <p:sp>
              <p:nvSpPr>
                <p:cNvPr id="44" name="CasellaDiTesto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2971" y="5037056"/>
                  <a:ext cx="1216680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asellaDiTesto 13"/>
                <p:cNvSpPr txBox="1"/>
                <p:nvPr/>
              </p:nvSpPr>
              <p:spPr>
                <a:xfrm>
                  <a:off x="1082971" y="5449868"/>
                  <a:ext cx="2299476" cy="3700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it-IT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𝑀</m:t>
                        </m:r>
                        <m:r>
                          <a:rPr kumimoji="0" lang="it-IT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kumimoji="0" lang="it-IT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kumimoji="0" lang="it-IT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𝐹</m:t>
                            </m:r>
                          </m:e>
                          <m:sup>
                            <m:r>
                              <a:rPr kumimoji="0" lang="it-IT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𝑡</m:t>
                            </m:r>
                          </m:sup>
                        </m:sSup>
                        <m:r>
                          <a:rPr kumimoji="0" lang="it-IT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−</m:t>
                        </m:r>
                        <m:r>
                          <a:rPr kumimoji="0" lang="it-IT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𝐹</m:t>
                        </m:r>
                        <m:r>
                          <a:rPr kumimoji="0" lang="it-IT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=−2</m:t>
                        </m:r>
                        <m:sSup>
                          <m:sSupPr>
                            <m:ctrlPr>
                              <a:rPr kumimoji="0" lang="it-IT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kumimoji="0" lang="it-IT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𝐹</m:t>
                            </m:r>
                          </m:e>
                          <m:sup>
                            <m:r>
                              <a:rPr kumimoji="0" lang="it-IT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𝐴</m:t>
                            </m:r>
                          </m:sup>
                        </m:sSup>
                      </m:oMath>
                    </m:oMathPara>
                  </a14:m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mc:Choice>
          <mc:Fallback xmlns="">
            <p:sp>
              <p:nvSpPr>
                <p:cNvPr id="45" name="CasellaDiTesto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2971" y="5449868"/>
                  <a:ext cx="2299476" cy="37003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Parentesi graffa aperta 14"/>
            <p:cNvSpPr/>
            <p:nvPr/>
          </p:nvSpPr>
          <p:spPr>
            <a:xfrm>
              <a:off x="914435" y="5016797"/>
              <a:ext cx="177282" cy="776447"/>
            </a:xfrm>
            <a:prstGeom prst="leftBrac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6" name="Gruppo 15"/>
          <p:cNvGrpSpPr/>
          <p:nvPr/>
        </p:nvGrpSpPr>
        <p:grpSpPr>
          <a:xfrm>
            <a:off x="5794843" y="4785386"/>
            <a:ext cx="2963832" cy="1248338"/>
            <a:chOff x="5989915" y="4809770"/>
            <a:chExt cx="2963832" cy="1248338"/>
          </a:xfrm>
        </p:grpSpPr>
        <p:sp>
          <p:nvSpPr>
            <p:cNvPr id="17" name="CasellaDiTesto 16"/>
            <p:cNvSpPr txBox="1"/>
            <p:nvPr/>
          </p:nvSpPr>
          <p:spPr>
            <a:xfrm>
              <a:off x="7418667" y="5209500"/>
              <a:ext cx="1535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M</a:t>
              </a:r>
              <a:r>
                <a:rPr kumimoji="0" lang="en-US" sz="20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ij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= </a:t>
              </a:r>
              <a:r>
                <a:rPr kumimoji="0" lang="en-US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F</a:t>
              </a:r>
              <a:r>
                <a:rPr kumimoji="0" lang="en-US" sz="20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ji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sym typeface="Symbol"/>
                </a:rPr>
                <a:t>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kumimoji="0" lang="en-US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F</a:t>
              </a:r>
              <a:r>
                <a:rPr kumimoji="0" lang="en-US" sz="20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ij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pSp>
          <p:nvGrpSpPr>
            <p:cNvPr id="18" name="Gruppo 17"/>
            <p:cNvGrpSpPr/>
            <p:nvPr/>
          </p:nvGrpSpPr>
          <p:grpSpPr>
            <a:xfrm>
              <a:off x="5989915" y="4809770"/>
              <a:ext cx="1417572" cy="1248338"/>
              <a:chOff x="5989915" y="4809770"/>
              <a:chExt cx="1417572" cy="1248338"/>
            </a:xfrm>
          </p:grpSpPr>
          <p:grpSp>
            <p:nvGrpSpPr>
              <p:cNvPr id="19" name="Gruppo 18"/>
              <p:cNvGrpSpPr/>
              <p:nvPr/>
            </p:nvGrpSpPr>
            <p:grpSpPr>
              <a:xfrm>
                <a:off x="5989915" y="5027955"/>
                <a:ext cx="1417572" cy="867930"/>
                <a:chOff x="5989915" y="5027955"/>
                <a:chExt cx="1417572" cy="867930"/>
              </a:xfrm>
            </p:grpSpPr>
            <p:grpSp>
              <p:nvGrpSpPr>
                <p:cNvPr id="22" name="Gruppo 21"/>
                <p:cNvGrpSpPr/>
                <p:nvPr/>
              </p:nvGrpSpPr>
              <p:grpSpPr>
                <a:xfrm>
                  <a:off x="5989915" y="5027955"/>
                  <a:ext cx="1417572" cy="765941"/>
                  <a:chOff x="5989915" y="5027955"/>
                  <a:chExt cx="1417572" cy="765941"/>
                </a:xfrm>
              </p:grpSpPr>
              <p:grpSp>
                <p:nvGrpSpPr>
                  <p:cNvPr id="26" name="Gruppo 25"/>
                  <p:cNvGrpSpPr/>
                  <p:nvPr/>
                </p:nvGrpSpPr>
                <p:grpSpPr>
                  <a:xfrm>
                    <a:off x="6324757" y="5027955"/>
                    <a:ext cx="710564" cy="762532"/>
                    <a:chOff x="4462335" y="4757784"/>
                    <a:chExt cx="710564" cy="762532"/>
                  </a:xfrm>
                </p:grpSpPr>
                <p:sp>
                  <p:nvSpPr>
                    <p:cNvPr id="29" name="Figura a mano libera 28"/>
                    <p:cNvSpPr/>
                    <p:nvPr/>
                  </p:nvSpPr>
                  <p:spPr>
                    <a:xfrm rot="2333825">
                      <a:off x="4462335" y="4856715"/>
                      <a:ext cx="710564" cy="663601"/>
                    </a:xfrm>
                    <a:custGeom>
                      <a:avLst/>
                      <a:gdLst>
                        <a:gd name="connsiteX0" fmla="*/ 0 w 634482"/>
                        <a:gd name="connsiteY0" fmla="*/ 496186 h 496186"/>
                        <a:gd name="connsiteX1" fmla="*/ 149290 w 634482"/>
                        <a:gd name="connsiteY1" fmla="*/ 85639 h 496186"/>
                        <a:gd name="connsiteX2" fmla="*/ 634482 w 634482"/>
                        <a:gd name="connsiteY2" fmla="*/ 1663 h 4961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634482" h="496186">
                          <a:moveTo>
                            <a:pt x="0" y="496186"/>
                          </a:moveTo>
                          <a:cubicBezTo>
                            <a:pt x="21771" y="332123"/>
                            <a:pt x="43543" y="168060"/>
                            <a:pt x="149290" y="85639"/>
                          </a:cubicBezTo>
                          <a:cubicBezTo>
                            <a:pt x="255037" y="3218"/>
                            <a:pt x="570723" y="-4557"/>
                            <a:pt x="634482" y="1663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rgbClr val="C00000"/>
                      </a:solidFill>
                      <a:prstDash val="solid"/>
                      <a:headEnd type="oval"/>
                      <a:tailEnd type="oval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0" name="Triangolo isoscele 29"/>
                    <p:cNvSpPr/>
                    <p:nvPr/>
                  </p:nvSpPr>
                  <p:spPr>
                    <a:xfrm rot="4408395">
                      <a:off x="4605960" y="4829687"/>
                      <a:ext cx="313033" cy="169228"/>
                    </a:xfrm>
                    <a:prstGeom prst="triangle">
                      <a:avLst/>
                    </a:prstGeom>
                    <a:solidFill>
                      <a:srgbClr val="C00000"/>
                    </a:solidFill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  <p:sp>
                <p:nvSpPr>
                  <p:cNvPr id="27" name="CasellaDiTesto 26"/>
                  <p:cNvSpPr txBox="1"/>
                  <p:nvPr/>
                </p:nvSpPr>
                <p:spPr>
                  <a:xfrm>
                    <a:off x="5989915" y="5424564"/>
                    <a:ext cx="27991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defTabSz="4572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0" cap="none" spc="0" normalizeH="0" baseline="0" noProof="0" dirty="0" err="1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t>i</a:t>
                    </a:r>
                    <a:endParaRPr kumimoji="0" lang="en-US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  <p:sp>
                <p:nvSpPr>
                  <p:cNvPr id="28" name="CasellaDiTesto 27"/>
                  <p:cNvSpPr txBox="1"/>
                  <p:nvPr/>
                </p:nvSpPr>
                <p:spPr>
                  <a:xfrm>
                    <a:off x="7127568" y="5377254"/>
                    <a:ext cx="27991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defTabSz="4572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t>j</a:t>
                    </a:r>
                    <a:endParaRPr kumimoji="0" lang="en-US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p:grpSp>
            <p:grpSp>
              <p:nvGrpSpPr>
                <p:cNvPr id="23" name="Gruppo 22"/>
                <p:cNvGrpSpPr/>
                <p:nvPr/>
              </p:nvGrpSpPr>
              <p:grpSpPr>
                <a:xfrm flipH="1" flipV="1">
                  <a:off x="6324757" y="5133353"/>
                  <a:ext cx="710564" cy="762532"/>
                  <a:chOff x="4462335" y="4757784"/>
                  <a:chExt cx="710564" cy="762532"/>
                </a:xfrm>
              </p:grpSpPr>
              <p:sp>
                <p:nvSpPr>
                  <p:cNvPr id="24" name="Figura a mano libera 23"/>
                  <p:cNvSpPr/>
                  <p:nvPr/>
                </p:nvSpPr>
                <p:spPr>
                  <a:xfrm rot="2333825">
                    <a:off x="4462335" y="4856715"/>
                    <a:ext cx="710564" cy="663601"/>
                  </a:xfrm>
                  <a:custGeom>
                    <a:avLst/>
                    <a:gdLst>
                      <a:gd name="connsiteX0" fmla="*/ 0 w 634482"/>
                      <a:gd name="connsiteY0" fmla="*/ 496186 h 496186"/>
                      <a:gd name="connsiteX1" fmla="*/ 149290 w 634482"/>
                      <a:gd name="connsiteY1" fmla="*/ 85639 h 496186"/>
                      <a:gd name="connsiteX2" fmla="*/ 634482 w 634482"/>
                      <a:gd name="connsiteY2" fmla="*/ 1663 h 4961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634482" h="496186">
                        <a:moveTo>
                          <a:pt x="0" y="496186"/>
                        </a:moveTo>
                        <a:cubicBezTo>
                          <a:pt x="21771" y="332123"/>
                          <a:pt x="43543" y="168060"/>
                          <a:pt x="149290" y="85639"/>
                        </a:cubicBezTo>
                        <a:cubicBezTo>
                          <a:pt x="255037" y="3218"/>
                          <a:pt x="570723" y="-4557"/>
                          <a:pt x="634482" y="1663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rgbClr val="C00000"/>
                    </a:solidFill>
                    <a:prstDash val="solid"/>
                    <a:headEnd type="oval"/>
                    <a:tailEnd type="oval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572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" name="Triangolo isoscele 24"/>
                  <p:cNvSpPr/>
                  <p:nvPr/>
                </p:nvSpPr>
                <p:spPr>
                  <a:xfrm rot="4408395">
                    <a:off x="4605960" y="4829687"/>
                    <a:ext cx="313033" cy="169228"/>
                  </a:xfrm>
                  <a:prstGeom prst="triangle">
                    <a:avLst/>
                  </a:prstGeom>
                  <a:solidFill>
                    <a:srgbClr val="C00000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572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20" name="CasellaDiTesto 19"/>
              <p:cNvSpPr txBox="1"/>
              <p:nvPr/>
            </p:nvSpPr>
            <p:spPr>
              <a:xfrm>
                <a:off x="6324244" y="5657998"/>
                <a:ext cx="48873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F</a:t>
                </a:r>
                <a:r>
                  <a:rPr kumimoji="0" lang="en-US" sz="2000" b="0" i="0" u="none" strike="noStrike" kern="0" cap="none" spc="0" normalizeH="0" baseline="-2500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ji</a:t>
                </a:r>
                <a:endPara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1" name="CasellaDiTesto 20"/>
              <p:cNvSpPr txBox="1"/>
              <p:nvPr/>
            </p:nvSpPr>
            <p:spPr>
              <a:xfrm>
                <a:off x="6705344" y="4809770"/>
                <a:ext cx="48873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F</a:t>
                </a:r>
                <a:r>
                  <a:rPr kumimoji="0" lang="en-US" sz="2000" b="0" i="0" u="none" strike="noStrike" kern="0" cap="none" spc="0" normalizeH="0" baseline="-2500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ij</a:t>
                </a:r>
                <a:endPara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611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egnaposto contenuto 2"/>
              <p:cNvSpPr txBox="1">
                <a:spLocks/>
              </p:cNvSpPr>
              <p:nvPr/>
            </p:nvSpPr>
            <p:spPr>
              <a:xfrm>
                <a:off x="432816" y="885188"/>
                <a:ext cx="8229600" cy="1577596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32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ü"/>
                  <a:defRPr sz="28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0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0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ü"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Denote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raw estimates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with a tilde hat: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0" lang="en-US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kumimoji="0" lang="it-IT" sz="20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kumimoji="0" lang="en-US" sz="20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  <a:sym typeface="Symbol"/>
                          </a:rPr>
                          <m:t></m:t>
                        </m:r>
                        <m:r>
                          <m:rPr>
                            <m:nor/>
                          </m:rPr>
                          <a:rPr kumimoji="0" lang="it-IT" sz="20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  <a:sym typeface="Symbol"/>
                          </a:rPr>
                          <m:t> </m:t>
                        </m:r>
                      </m:e>
                    </m:acc>
                  </m:oMath>
                </a14:m>
                <a:endPara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ü"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Denote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balanced estimates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with a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circumflex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hat: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en-US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kumimoji="0" lang="it-IT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kumimoji="0" lang="en-US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  <a:sym typeface="Symbol"/>
                          </a:rPr>
                          <m:t></m:t>
                        </m:r>
                        <m:r>
                          <m:rPr>
                            <m:nor/>
                          </m:rPr>
                          <a:rPr kumimoji="0" lang="it-IT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  <a:sym typeface="Symbol"/>
                          </a:rPr>
                          <m:t> </m:t>
                        </m:r>
                      </m:e>
                    </m:acc>
                  </m:oMath>
                </a14:m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ü"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When needed, denote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true values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with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no hat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: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  <a:sym typeface="Symbol"/>
                  </a:rPr>
                  <a:t> </a:t>
                </a:r>
                <a:endPara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C00000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The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Objective function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to be </a:t>
                </a:r>
                <a:r>
                  <a:rPr kumimoji="0" lang="en-US" sz="20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minimized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is as follows: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50515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Segnaposto contenu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16" y="885188"/>
                <a:ext cx="8229600" cy="1577596"/>
              </a:xfrm>
              <a:prstGeom prst="rect">
                <a:avLst/>
              </a:prstGeom>
              <a:blipFill rotWithShape="1">
                <a:blip r:embed="rId2"/>
                <a:stretch>
                  <a:fillRect l="-593" t="-1931" b="-1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po 2"/>
          <p:cNvGrpSpPr/>
          <p:nvPr/>
        </p:nvGrpSpPr>
        <p:grpSpPr>
          <a:xfrm>
            <a:off x="160979" y="2616426"/>
            <a:ext cx="8818766" cy="2159954"/>
            <a:chOff x="257715" y="2687186"/>
            <a:chExt cx="8818766" cy="2159954"/>
          </a:xfrm>
        </p:grpSpPr>
        <p:grpSp>
          <p:nvGrpSpPr>
            <p:cNvPr id="4" name="Gruppo 3"/>
            <p:cNvGrpSpPr/>
            <p:nvPr/>
          </p:nvGrpSpPr>
          <p:grpSpPr>
            <a:xfrm>
              <a:off x="2071340" y="2687186"/>
              <a:ext cx="7005141" cy="2159954"/>
              <a:chOff x="2071340" y="2687186"/>
              <a:chExt cx="7005141" cy="21599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Rettangolo 5"/>
                  <p:cNvSpPr/>
                  <p:nvPr/>
                </p:nvSpPr>
                <p:spPr>
                  <a:xfrm>
                    <a:off x="2071340" y="2687186"/>
                    <a:ext cx="6230452" cy="664926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defTabSz="457200"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it-IT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=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𝑖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𝑘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libri"/>
                                                  <a:cs typeface="Times New Roman"/>
                                                </a:rPr>
                                                <m:t>𝑃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1</m:t>
                                          </m:r>
                                        </m:sup>
                                      </m:sSub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acc>
                                            <m:accPr>
                                              <m:chr m:val="̃"/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libri"/>
                                                  <a:cs typeface="Times New Roman"/>
                                                </a:rPr>
                                                <m:t>𝑃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1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𝑅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𝑃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1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nary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𝑖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𝑘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libri"/>
                                                  <a:cs typeface="Times New Roman"/>
                                                </a:rPr>
                                                <m:t>𝑃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0</m:t>
                                          </m:r>
                                        </m:sup>
                                      </m:sSub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acc>
                                            <m:accPr>
                                              <m:chr m:val="̃"/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libri"/>
                                                  <a:cs typeface="Times New Roman"/>
                                                </a:rPr>
                                                <m:t>𝑃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0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𝑅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𝑃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0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nary>
                        </m:oMath>
                      </m:oMathPara>
                    </a14:m>
                    <a:endParaRPr lang="it-IT" i="1" dirty="0" smtClean="0">
                      <a:solidFill>
                        <a:prstClr val="black"/>
                      </a:solidFill>
                      <a:latin typeface="Cambria Math"/>
                      <a:ea typeface="Calibri"/>
                      <a:cs typeface="Times New Roman"/>
                    </a:endParaRPr>
                  </a:p>
                </p:txBody>
              </p:sp>
            </mc:Choice>
            <mc:Fallback xmlns="">
              <p:sp>
                <p:nvSpPr>
                  <p:cNvPr id="6" name="Rettangolo 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71340" y="2687186"/>
                    <a:ext cx="6230452" cy="664926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CasellaDiTesto 6"/>
                  <p:cNvSpPr txBox="1"/>
                  <p:nvPr/>
                </p:nvSpPr>
                <p:spPr>
                  <a:xfrm>
                    <a:off x="2095724" y="4150924"/>
                    <a:ext cx="6980757" cy="69621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defTabSz="457200"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it-IT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𝑖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𝑘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+1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limLoc m:val="subSup"/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+1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̂"/>
                                                  <m:ctrlPr>
                                                    <a:rPr lang="en-US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  <a:ea typeface="Calibri"/>
                                                      <a:cs typeface="Times New Roman"/>
                                                    </a:rPr>
                                                    <m:t>𝑀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libri"/>
                                                  <a:cs typeface="Times New Roman"/>
                                                </a:rPr>
                                                <m:t>𝑖𝑗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̃"/>
                                                  <m:ctrlPr>
                                                    <a:rPr lang="en-US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  <a:ea typeface="Calibri"/>
                                                      <a:cs typeface="Times New Roman"/>
                                                    </a:rPr>
                                                    <m:t>𝑀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libri"/>
                                                  <a:cs typeface="Times New Roman"/>
                                                </a:rPr>
                                                <m:t>𝑖𝑗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𝑅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̃"/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libri"/>
                                                  <a:cs typeface="Times New Roman"/>
                                                </a:rPr>
                                                <m:t>𝑀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+</m:t>
                                  </m:r>
                                  <m:nary>
                                    <m:naryPr>
                                      <m:chr m:val="∑"/>
                                      <m:limLoc m:val="subSup"/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𝑘</m:t>
                                      </m:r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+1</m:t>
                                      </m:r>
                                    </m:sup>
                                    <m:e>
                                      <m:nary>
                                        <m:naryPr>
                                          <m:chr m:val="∑"/>
                                          <m:limLoc m:val="subSup"/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𝑗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=1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𝑘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+1</m:t>
                                          </m:r>
                                        </m:sup>
                                        <m:e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en-US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i="1">
                                                          <a:solidFill>
                                                            <a:prstClr val="black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acc>
                                                        <m:accPr>
                                                          <m:chr m:val="̂"/>
                                                          <m:ctrlPr>
                                                            <a:rPr lang="en-US" i="1">
                                                              <a:solidFill>
                                                                <a:prstClr val="black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accPr>
                                                        <m:e>
                                                          <m:r>
                                                            <a:rPr lang="en-US" i="1">
                                                              <a:solidFill>
                                                                <a:prstClr val="black"/>
                                                              </a:solidFill>
                                                              <a:latin typeface="Cambria Math"/>
                                                              <a:ea typeface="Calibri"/>
                                                              <a:cs typeface="Times New Roman"/>
                                                            </a:rPr>
                                                            <m:t>𝐹</m:t>
                                                          </m:r>
                                                        </m:e>
                                                      </m:acc>
                                                    </m:e>
                                                    <m:sub>
                                                      <m:r>
                                                        <a:rPr lang="en-US" i="1">
                                                          <a:solidFill>
                                                            <a:prstClr val="black"/>
                                                          </a:solidFill>
                                                          <a:latin typeface="Cambria Math"/>
                                                          <a:ea typeface="Calibri"/>
                                                          <a:cs typeface="Times New Roman"/>
                                                        </a:rPr>
                                                        <m:t>𝑖𝑗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en-US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  <a:ea typeface="Calibri"/>
                                                      <a:cs typeface="Times New Roman"/>
                                                    </a:rPr>
                                                    <m:t>−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en-US" i="1">
                                                          <a:solidFill>
                                                            <a:prstClr val="black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acc>
                                                        <m:accPr>
                                                          <m:chr m:val="̃"/>
                                                          <m:ctrlPr>
                                                            <a:rPr lang="en-US" i="1">
                                                              <a:solidFill>
                                                                <a:prstClr val="black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accPr>
                                                        <m:e>
                                                          <m:r>
                                                            <a:rPr lang="en-US" i="1">
                                                              <a:solidFill>
                                                                <a:prstClr val="black"/>
                                                              </a:solidFill>
                                                              <a:latin typeface="Cambria Math"/>
                                                              <a:ea typeface="Calibri"/>
                                                              <a:cs typeface="Times New Roman"/>
                                                            </a:rPr>
                                                            <m:t>𝐹</m:t>
                                                          </m:r>
                                                        </m:e>
                                                      </m:acc>
                                                    </m:e>
                                                    <m:sub>
                                                      <m:r>
                                                        <a:rPr lang="en-US" i="1">
                                                          <a:solidFill>
                                                            <a:prstClr val="black"/>
                                                          </a:solidFill>
                                                          <a:latin typeface="Cambria Math"/>
                                                          <a:ea typeface="Calibri"/>
                                                          <a:cs typeface="Times New Roman"/>
                                                        </a:rPr>
                                                        <m:t>𝑖𝑗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libri"/>
                                                  <a:cs typeface="Times New Roman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𝑅</m:t>
                                          </m:r>
                                          <m:d>
                                            <m:dPr>
                                              <m:begChr m:val="["/>
                                              <m:endChr m:val="]"/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acc>
                                                    <m:accPr>
                                                      <m:chr m:val="̃"/>
                                                      <m:ctrlPr>
                                                        <a:rPr lang="en-US" i="1">
                                                          <a:solidFill>
                                                            <a:prstClr val="black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accPr>
                                                    <m:e>
                                                      <m:r>
                                                        <a:rPr lang="en-US" i="1">
                                                          <a:solidFill>
                                                            <a:prstClr val="black"/>
                                                          </a:solidFill>
                                                          <a:latin typeface="Cambria Math"/>
                                                          <a:ea typeface="Calibri"/>
                                                          <a:cs typeface="Times New Roman"/>
                                                        </a:rPr>
                                                        <m:t>𝐹</m:t>
                                                      </m:r>
                                                    </m:e>
                                                  </m:acc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  <a:ea typeface="Calibri"/>
                                                      <a:cs typeface="Times New Roman"/>
                                                    </a:rPr>
                                                    <m:t>𝑖𝑗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nary>
                        </m:oMath>
                      </m:oMathPara>
                    </a14:m>
                    <a:endParaRPr lang="en-US" dirty="0">
                      <a:solidFill>
                        <a:prstClr val="black"/>
                      </a:solidFill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7" name="CasellaDiTesto 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95724" y="4150924"/>
                    <a:ext cx="6980757" cy="696216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Rettangolo 7"/>
                  <p:cNvSpPr/>
                  <p:nvPr/>
                </p:nvSpPr>
                <p:spPr>
                  <a:xfrm>
                    <a:off x="2095724" y="3408180"/>
                    <a:ext cx="2904149" cy="664926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defTabSz="457200"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it-IT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𝑖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𝑘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libri"/>
                                                  <a:cs typeface="Times New Roman"/>
                                                </a:rPr>
                                                <m:t>𝑁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1</m:t>
                                          </m:r>
                                        </m:sup>
                                      </m:sSub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acc>
                                            <m:accPr>
                                              <m:chr m:val="̃"/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libri"/>
                                                  <a:cs typeface="Times New Roman"/>
                                                </a:rPr>
                                                <m:t>𝑁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1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𝑅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𝑁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1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nary>
                        </m:oMath>
                      </m:oMathPara>
                    </a14:m>
                    <a:endParaRPr lang="en-US" dirty="0">
                      <a:solidFill>
                        <a:prstClr val="black"/>
                      </a:solidFill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8" name="Rettangolo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95724" y="3408180"/>
                    <a:ext cx="2904149" cy="664926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ttangolo 4"/>
                <p:cNvSpPr/>
                <p:nvPr/>
              </p:nvSpPr>
              <p:spPr>
                <a:xfrm>
                  <a:off x="257715" y="2817158"/>
                  <a:ext cx="1989904" cy="40498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4572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𝐿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𝑷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1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  <a:cs typeface="Times New Roman"/>
                              </a:rPr>
                              <m:t>, 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𝑷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0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  <a:cs typeface="Times New Roman"/>
                              </a:rPr>
                              <m:t>,</m:t>
                            </m:r>
                            <m:acc>
                              <m:accPr>
                                <m:chr m:val="̂"/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𝑵</m:t>
                                </m:r>
                              </m:e>
                            </m:acc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  <a:cs typeface="Times New Roman"/>
                              </a:rPr>
                              <m:t>,</m:t>
                            </m:r>
                            <m:acc>
                              <m:accPr>
                                <m:chr m:val="̂"/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it-IT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𝑭</m:t>
                                </m:r>
                                <m:r>
                                  <a:rPr lang="it-IT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</m:t>
                                </m:r>
                              </m:e>
                            </m:acc>
                            <m:acc>
                              <m:accPr>
                                <m:chr m:val="̂"/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it-IT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𝑴</m:t>
                                </m:r>
                              </m:e>
                            </m:acc>
                          </m:e>
                        </m:d>
                      </m:oMath>
                    </m:oMathPara>
                  </a14:m>
                  <a:endParaRPr lang="en-US" dirty="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</mc:Choice>
          <mc:Fallback xmlns="">
            <p:sp>
              <p:nvSpPr>
                <p:cNvPr id="5" name="Rettangolo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7715" y="2817158"/>
                  <a:ext cx="1989904" cy="404983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r="-886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Segnaposto contenuto 2"/>
              <p:cNvSpPr txBox="1">
                <a:spLocks/>
              </p:cNvSpPr>
              <p:nvPr/>
            </p:nvSpPr>
            <p:spPr>
              <a:xfrm>
                <a:off x="432816" y="5198111"/>
                <a:ext cx="8122788" cy="95144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32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ü"/>
                  <a:defRPr sz="28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0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0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C00000"/>
                  </a:buClr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it-IT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Cambria Math" panose="02040503050406030204" pitchFamily="18" charset="0"/>
                        <a:cs typeface="+mn-cs"/>
                        <a:sym typeface="Symbol"/>
                      </a:rPr>
                      <m:t>𝑅</m:t>
                    </m:r>
                    <m:d>
                      <m:dPr>
                        <m:begChr m:val="["/>
                        <m:endChr m:val="]"/>
                        <m:ctrlPr>
                          <a:rPr kumimoji="0" lang="it-IT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 panose="02040503050406030204" pitchFamily="18" charset="0"/>
                            <a:cs typeface="+mn-cs"/>
                            <a:sym typeface="Symbol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kumimoji="0" lang="it-IT" sz="20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 panose="02040503050406030204" pitchFamily="18" charset="0"/>
                            <a:cs typeface="+mn-cs"/>
                            <a:sym typeface="Symbol"/>
                          </a:rPr>
                          <m:t> </m:t>
                        </m:r>
                        <m:acc>
                          <m:accPr>
                            <m:chr m:val="̃"/>
                            <m:ctrlPr>
                              <a:rPr kumimoji="0" lang="it-IT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Cambria Math" panose="02040503050406030204" pitchFamily="18" charset="0"/>
                                <a:cs typeface="+mn-cs"/>
                                <a:sym typeface="Symbol"/>
                              </a:rPr>
                            </m:ctrlPr>
                          </m:accPr>
                          <m:e>
                            <m:r>
                              <a:rPr kumimoji="0" lang="it-IT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Cambria Math" panose="02040503050406030204" pitchFamily="18" charset="0"/>
                                <a:cs typeface="+mn-cs"/>
                                <a:sym typeface="Symbol"/>
                              </a:rPr>
                              <m:t></m:t>
                            </m:r>
                          </m:e>
                        </m:acc>
                        <m:r>
                          <m:rPr>
                            <m:nor/>
                          </m:rPr>
                          <a:rPr kumimoji="0" lang="it-IT" sz="20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 panose="02040503050406030204" pitchFamily="18" charset="0"/>
                            <a:cs typeface="+mn-cs"/>
                            <a:sym typeface="Symbol"/>
                          </a:rPr>
                          <m:t> </m:t>
                        </m:r>
                      </m:e>
                    </m:d>
                    <m:r>
                      <a:rPr kumimoji="0" lang="it-IT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+mn-cs"/>
                        <a:sym typeface="Symbol"/>
                      </a:rPr>
                      <m:t>∈</m:t>
                    </m:r>
                    <m:d>
                      <m:dPr>
                        <m:begChr m:val="["/>
                        <m:endChr m:val=""/>
                        <m:ctrlPr>
                          <a:rPr kumimoji="0" lang="it-IT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  <a:sym typeface="Symbol"/>
                          </a:rPr>
                        </m:ctrlPr>
                      </m:dPr>
                      <m:e>
                        <m:d>
                          <m:dPr>
                            <m:begChr m:val=""/>
                            <m:ctrlPr>
                              <a:rPr kumimoji="0" lang="it-IT" sz="20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Cambria Math"/>
                                <a:cs typeface="+mn-cs"/>
                                <a:sym typeface="Symbol"/>
                              </a:rPr>
                            </m:ctrlPr>
                          </m:dPr>
                          <m:e>
                            <m:r>
                              <a:rPr kumimoji="0" lang="it-IT" sz="20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Cambria Math"/>
                                <a:cs typeface="+mn-cs"/>
                                <a:sym typeface="Symbol"/>
                              </a:rPr>
                              <m:t>0, ∞</m:t>
                            </m:r>
                          </m:e>
                        </m:d>
                      </m:e>
                    </m:d>
                  </m:oMath>
                </a14:m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identifies the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reliability weight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of any initial raw estimate</a:t>
                </a:r>
              </a:p>
              <a:p>
                <a:pPr marL="742950" marR="0" lvl="1" indent="-285750" algn="l" defTabSz="4572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C00000"/>
                  </a:buClr>
                  <a:buSzTx/>
                  <a:buFont typeface="Wingdings" panose="05000000000000000000" pitchFamily="2" charset="2"/>
                  <a:buChar char="ü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it-IT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𝑅</m:t>
                    </m:r>
                    <m:r>
                      <a:rPr kumimoji="0" lang="it-IT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+mn-cs"/>
                      </a:rPr>
                      <m:t>→∞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thus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prevents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the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corresponding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estimates from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being altered</a:t>
                </a:r>
                <a:endPara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Segnaposto contenu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16" y="5198111"/>
                <a:ext cx="8122788" cy="951441"/>
              </a:xfrm>
              <a:prstGeom prst="rect">
                <a:avLst/>
              </a:prstGeom>
              <a:blipFill rotWithShape="1">
                <a:blip r:embed="rId7"/>
                <a:stretch>
                  <a:fillRect l="-601" t="-53205" b="-22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olo 1"/>
          <p:cNvSpPr txBox="1">
            <a:spLocks/>
          </p:cNvSpPr>
          <p:nvPr/>
        </p:nvSpPr>
        <p:spPr>
          <a:xfrm>
            <a:off x="457200" y="274639"/>
            <a:ext cx="8229600" cy="555872"/>
          </a:xfrm>
          <a:prstGeom prst="rect">
            <a:avLst/>
          </a:prstGeom>
        </p:spPr>
        <p:txBody>
          <a:bodyPr anchor="ctr" anchorCtr="0"/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Notation and Symbols: Objective Function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11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57200" y="274639"/>
            <a:ext cx="8229600" cy="555872"/>
          </a:xfrm>
          <a:prstGeom prst="rect">
            <a:avLst/>
          </a:prstGeom>
        </p:spPr>
        <p:txBody>
          <a:bodyPr anchor="ctr" anchorCtr="0"/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The Demographic Balancing Problem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 txBox="1">
                <a:spLocks/>
              </p:cNvSpPr>
              <p:nvPr/>
            </p:nvSpPr>
            <p:spPr>
              <a:xfrm>
                <a:off x="363194" y="3820967"/>
                <a:ext cx="8229600" cy="225509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32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ü"/>
                  <a:defRPr sz="28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0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000" kern="1200" baseline="0">
                    <a:solidFill>
                      <a:srgbClr val="50515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600200" marR="0" lvl="3" indent="-228600" algn="l" defTabSz="4572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C00000"/>
                  </a:buClr>
                  <a:buSzPct val="95000"/>
                  <a:buFont typeface="Wingdings 3" panose="05040102010807070707" pitchFamily="18" charset="2"/>
                  <a:buChar char=""/>
                  <a:tabLst/>
                  <a:defRPr/>
                </a:pPr>
                <a:r>
                  <a:rPr kumimoji="0" lang="it-IT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it-IT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2</m:t>
                    </m:r>
                    <m:sSup>
                      <m:sSupPr>
                        <m:ctrlPr>
                          <a:rPr kumimoji="0" lang="it-IT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it-IT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kumimoji="0" lang="it-IT" sz="1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k</m:t>
                            </m:r>
                            <m:r>
                              <a:rPr kumimoji="0" lang="it-IT" sz="1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kumimoji="0" lang="it-IT" sz="1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it-IT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+3</m:t>
                    </m:r>
                    <m:r>
                      <m:rPr>
                        <m:sty m:val="p"/>
                      </m:rPr>
                      <a:rPr kumimoji="0" lang="it-IT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k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unknowns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it-IT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it-IT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kumimoji="0" lang="it-IT" sz="1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k</m:t>
                            </m:r>
                            <m:r>
                              <a:rPr kumimoji="0" lang="it-IT" sz="1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it-IT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+</m:t>
                    </m:r>
                    <m:r>
                      <m:rPr>
                        <m:sty m:val="p"/>
                      </m:rPr>
                      <a:rPr kumimoji="0" lang="it-IT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k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linear constraints</a:t>
                </a:r>
              </a:p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24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Stone’s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closed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form solution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is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computationally infeasible</a:t>
                </a:r>
              </a:p>
              <a:p>
                <a:pPr marL="742950" marR="0" lvl="1" indent="-285750" algn="l" defTabSz="4572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ü"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‘NUTS 3’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  <a:sym typeface="Symbol"/>
                  </a:rPr>
                  <a:t> ‘sex’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  <a:sym typeface="Symbol"/>
                  </a:rPr>
                  <a:t>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  <a:sym typeface="Symbol"/>
                  </a:rPr>
                  <a:t>‘5 years age classes’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  <a:sym typeface="Wingdings" panose="05000000000000000000" pitchFamily="2" charset="2"/>
                  </a:rPr>
                  <a:t>  ~ 35,000,000 unknowns</a:t>
                </a:r>
                <a:endPara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0515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We solve the problem by means of the iterative version of the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Conjugate Gradient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50515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algorithm</a:t>
                </a:r>
              </a:p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50515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Segnaposto contenu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194" y="3820967"/>
                <a:ext cx="8229600" cy="2255090"/>
              </a:xfrm>
              <a:prstGeom prst="rect">
                <a:avLst/>
              </a:prstGeom>
              <a:blipFill rotWithShape="1">
                <a:blip r:embed="rId2"/>
                <a:stretch>
                  <a:fillRect l="-667" t="-1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po 3"/>
          <p:cNvGrpSpPr/>
          <p:nvPr/>
        </p:nvGrpSpPr>
        <p:grpSpPr>
          <a:xfrm>
            <a:off x="1656126" y="1066996"/>
            <a:ext cx="5831748" cy="2554809"/>
            <a:chOff x="351981" y="2785287"/>
            <a:chExt cx="5831748" cy="2554809"/>
          </a:xfrm>
        </p:grpSpPr>
        <p:sp>
          <p:nvSpPr>
            <p:cNvPr id="5" name="Parentesi graffa aperta 4"/>
            <p:cNvSpPr/>
            <p:nvPr/>
          </p:nvSpPr>
          <p:spPr>
            <a:xfrm>
              <a:off x="351981" y="2791128"/>
              <a:ext cx="298866" cy="2548968"/>
            </a:xfrm>
            <a:prstGeom prst="leftBrac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6" name="Gruppo 5"/>
            <p:cNvGrpSpPr/>
            <p:nvPr/>
          </p:nvGrpSpPr>
          <p:grpSpPr>
            <a:xfrm>
              <a:off x="587896" y="2785287"/>
              <a:ext cx="5595833" cy="2415205"/>
              <a:chOff x="587896" y="2785287"/>
              <a:chExt cx="5595833" cy="241520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Rettangolo 6"/>
                  <p:cNvSpPr/>
                  <p:nvPr/>
                </p:nvSpPr>
                <p:spPr>
                  <a:xfrm>
                    <a:off x="587896" y="2785287"/>
                    <a:ext cx="3067828" cy="47448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defTabSz="4572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nor/>
                            </m:rPr>
                            <a:rPr kumimoji="0" lang="it-IT" sz="2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libri"/>
                              <a:cs typeface="Times New Roman"/>
                            </a:rPr>
                            <m:t>Argmin</m:t>
                          </m:r>
                          <m:r>
                            <m:rPr>
                              <m:nor/>
                            </m:rPr>
                            <a:rPr kumimoji="0" lang="it-IT" sz="22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libri"/>
                              <a:cs typeface="Times New Roman"/>
                            </a:rPr>
                            <m:t> </m:t>
                          </m:r>
                          <m:r>
                            <a:rPr kumimoji="0" lang="en-US" sz="2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libri"/>
                              <a:cs typeface="Times New Roman"/>
                            </a:rPr>
                            <m:t>𝐿</m:t>
                          </m:r>
                          <m:d>
                            <m:dPr>
                              <m:ctrlPr>
                                <a:rPr kumimoji="0" lang="en-US" sz="22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US" sz="2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kumimoji="0" lang="en-US" sz="2200" b="0" i="1" u="none" strike="noStrike" kern="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0" lang="en-US" sz="2200" b="1" i="1" u="none" strike="noStrike" kern="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𝑷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kumimoji="0" lang="en-US" sz="2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kumimoji="0" lang="en-US" sz="22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, </m:t>
                              </m:r>
                              <m:sSup>
                                <m:sSupPr>
                                  <m:ctrlPr>
                                    <a:rPr kumimoji="0" lang="en-US" sz="2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kumimoji="0" lang="en-US" sz="2200" b="0" i="1" u="none" strike="noStrike" kern="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0" lang="en-US" sz="2200" b="1" i="1" u="none" strike="noStrike" kern="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𝑷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kumimoji="0" lang="en-US" sz="2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0</m:t>
                                  </m:r>
                                </m:sup>
                              </m:sSup>
                              <m:r>
                                <a:rPr kumimoji="0" lang="en-US" sz="22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,</m:t>
                              </m:r>
                              <m:acc>
                                <m:accPr>
                                  <m:chr m:val="̂"/>
                                  <m:ctrlPr>
                                    <a:rPr kumimoji="0" lang="en-US" sz="2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kumimoji="0" lang="en-US" sz="2200" b="1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𝑵</m:t>
                                  </m:r>
                                </m:e>
                              </m:acc>
                              <m:r>
                                <a:rPr kumimoji="0" lang="en-US" sz="22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,</m:t>
                              </m:r>
                              <m:acc>
                                <m:accPr>
                                  <m:chr m:val="̂"/>
                                  <m:ctrlPr>
                                    <a:rPr kumimoji="0" lang="en-US" sz="2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kumimoji="0" lang="it-IT" sz="2200" b="1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𝑭</m:t>
                                  </m:r>
                                </m:e>
                              </m:acc>
                            </m:e>
                          </m:d>
                        </m:oMath>
                      </m:oMathPara>
                    </a14:m>
                    <a:endParaRPr kumimoji="0" lang="en-US" sz="2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6" name="Rettangolo 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7896" y="2785287"/>
                    <a:ext cx="3067828" cy="474489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t="-3846" r="-7738" b="-897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8" name="Gruppo 7"/>
              <p:cNvGrpSpPr/>
              <p:nvPr/>
            </p:nvGrpSpPr>
            <p:grpSpPr>
              <a:xfrm>
                <a:off x="673356" y="3923740"/>
                <a:ext cx="5305179" cy="763351"/>
                <a:chOff x="673356" y="3899356"/>
                <a:chExt cx="5305179" cy="763351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" name="Rettangolo 12"/>
                    <p:cNvSpPr/>
                    <p:nvPr/>
                  </p:nvSpPr>
                  <p:spPr>
                    <a:xfrm>
                      <a:off x="673356" y="3899356"/>
                      <a:ext cx="3122458" cy="763351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 marL="0" marR="0" lvl="0" indent="0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Sup>
                              <m:sSubSupPr>
                                <m:ctrlPr>
                                  <a:rPr kumimoji="0" lang="en-US" sz="20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̂"/>
                                    <m:ctrlPr>
                                      <a:rPr kumimoji="0" lang="en-US" sz="20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0" lang="en-GB" sz="20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kumimoji="0" lang="en-GB" sz="20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kumimoji="0" lang="it-IT" sz="20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bSup>
                            <m: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sSubSup>
                              <m:sSubSupPr>
                                <m:ctrlPr>
                                  <a:rPr kumimoji="0" lang="en-US" sz="20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̂"/>
                                    <m:ctrlPr>
                                      <a:rPr kumimoji="0" lang="en-US" sz="20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0" lang="en-GB" sz="20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kumimoji="0" lang="en-GB" sz="20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kumimoji="0" lang="it-IT" sz="20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bSup>
                            <m: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kumimoji="0" lang="en-US" sz="20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kumimoji="0" lang="en-US" sz="20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0" lang="en-GB" sz="20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kumimoji="0" lang="en-GB" sz="20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limLoc m:val="subSup"/>
                                <m:ctrlPr>
                                  <a:rPr kumimoji="0" lang="en-US" sz="20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kumimoji="0" lang="en-GB" sz="20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kumimoji="0" lang="en-GB" sz="20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kumimoji="0" lang="en-GB" sz="20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kumimoji="0" lang="en-GB" sz="20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</a:rPr>
                                  <m:t>+1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kumimoji="0" lang="en-US" sz="20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kumimoji="0" lang="en-US" sz="2000" b="0" i="1" u="none" strike="noStrike" kern="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kumimoji="0" lang="it-IT" sz="2000" b="0" i="1" u="none" strike="noStrike" kern="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</a:rPr>
                                          <m:t>𝑀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kumimoji="0" lang="en-GB" sz="20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</a:rPr>
                                      <m:t>𝑖𝑗</m:t>
                                    </m:r>
                                  </m:sub>
                                </m:sSub>
                              </m:e>
                            </m:nary>
                          </m:oMath>
                        </m:oMathPara>
                      </a14:m>
                      <a:endParaRPr kumimoji="0" lang="en-US" sz="2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7" name="Rettangolo 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73356" y="3899356"/>
                      <a:ext cx="3122458" cy="763351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" name="Rettangolo 13"/>
                    <p:cNvSpPr/>
                    <p:nvPr/>
                  </p:nvSpPr>
                  <p:spPr>
                    <a:xfrm>
                      <a:off x="4147521" y="4080976"/>
                      <a:ext cx="1831014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 marL="0" marR="0" lvl="0" indent="0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𝑖</m:t>
                            </m:r>
                            <m: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=1,…,</m:t>
                            </m:r>
                            <m: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𝑘</m:t>
                            </m:r>
                            <m:r>
                              <a:rPr kumimoji="0" lang="it-IT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+1</m:t>
                            </m:r>
                          </m:oMath>
                        </m:oMathPara>
                      </a14:m>
                      <a:endParaRPr kumimoji="0" lang="en-US" sz="2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</p:txBody>
                </p:sp>
              </mc:Choice>
              <mc:Fallback xmlns="">
                <p:sp>
                  <p:nvSpPr>
                    <p:cNvPr id="9" name="Rettangolo 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147521" y="4080976"/>
                      <a:ext cx="1831014" cy="400110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9" name="Gruppo 8"/>
              <p:cNvGrpSpPr/>
              <p:nvPr/>
            </p:nvGrpSpPr>
            <p:grpSpPr>
              <a:xfrm>
                <a:off x="685548" y="4760243"/>
                <a:ext cx="5498181" cy="440249"/>
                <a:chOff x="673356" y="4687091"/>
                <a:chExt cx="5498181" cy="440249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" name="Rettangolo 10"/>
                    <p:cNvSpPr/>
                    <p:nvPr/>
                  </p:nvSpPr>
                  <p:spPr>
                    <a:xfrm>
                      <a:off x="673356" y="4687091"/>
                      <a:ext cx="1856277" cy="440249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 marL="0" marR="0" lvl="0" indent="0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kumimoji="0" lang="en-US" sz="20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kumimoji="0" lang="en-US" sz="20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kumimoji="0" lang="it-IT" sz="20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0" lang="en-GB" sz="20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kumimoji="0" lang="en-US" sz="20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kumimoji="0" lang="en-US" sz="20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0" lang="it-IT" sz="20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0" lang="it-IT" sz="20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kumimoji="0" lang="en-GB" sz="20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kumimoji="0" lang="it-IT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</m:oMath>
                      </a14:m>
                      <a:r>
                        <a:rPr kumimoji="0" lang="en-US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Cambria Math" panose="02040503050406030204" pitchFamily="18" charset="0"/>
                        </a:rPr>
                        <a:t> </a:t>
                      </a: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kumimoji="0" lang="en-US" sz="20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kumimoji="0" lang="en-US" sz="20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0" lang="it-IT" sz="20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0" lang="it-IT" sz="20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oMath>
                      </a14:m>
                      <a:endParaRPr kumimoji="0" lang="en-US" sz="2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0" name="Rettangolo 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73356" y="4687091"/>
                      <a:ext cx="1856277" cy="440249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 t="-6944" r="-4262" b="-833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" name="Rettangolo 11"/>
                    <p:cNvSpPr/>
                    <p:nvPr/>
                  </p:nvSpPr>
                  <p:spPr>
                    <a:xfrm>
                      <a:off x="4147521" y="4707160"/>
                      <a:ext cx="2024016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 marL="0" marR="0" lvl="0" indent="0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𝑖</m:t>
                            </m:r>
                            <m:r>
                              <a:rPr kumimoji="0" lang="it-IT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,</m:t>
                            </m:r>
                            <m:r>
                              <a:rPr kumimoji="0" lang="it-IT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𝑗</m:t>
                            </m:r>
                            <m: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=1,…,</m:t>
                            </m:r>
                            <m: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𝑘</m:t>
                            </m:r>
                            <m:r>
                              <a:rPr kumimoji="0" lang="it-IT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+1</m:t>
                            </m:r>
                          </m:oMath>
                        </m:oMathPara>
                      </a14:m>
                      <a:endParaRPr kumimoji="0" lang="en-US" sz="2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</p:txBody>
                </p:sp>
              </mc:Choice>
              <mc:Fallback xmlns="">
                <p:sp>
                  <p:nvSpPr>
                    <p:cNvPr id="11" name="Rettangolo 1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147521" y="4707160"/>
                      <a:ext cx="2024016" cy="400110"/>
                    </a:xfrm>
                    <a:prstGeom prst="rect">
                      <a:avLst/>
                    </a:prstGeom>
                    <a:blipFill rotWithShape="1">
                      <a:blip r:embed="rId8"/>
                      <a:stretch>
                        <a:fillRect b="-1515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Rettangolo 9"/>
                  <p:cNvSpPr/>
                  <p:nvPr/>
                </p:nvSpPr>
                <p:spPr>
                  <a:xfrm>
                    <a:off x="664810" y="3421750"/>
                    <a:ext cx="1388521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defTabSz="4572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nor/>
                            </m:rPr>
                            <a:rPr kumimoji="0" lang="it-IT" sz="20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libri"/>
                              <a:cs typeface="Times New Roman"/>
                            </a:rPr>
                            <m:t>subject</m:t>
                          </m:r>
                          <m:r>
                            <m:rPr>
                              <m:nor/>
                            </m:rPr>
                            <a:rPr kumimoji="0" lang="it-IT" sz="20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libri"/>
                              <a:cs typeface="Times New Roman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kumimoji="0" lang="it-IT" sz="20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libri"/>
                              <a:cs typeface="Times New Roman"/>
                            </a:rPr>
                            <m:t>to</m:t>
                          </m:r>
                          <m:r>
                            <m:rPr>
                              <m:nor/>
                            </m:rPr>
                            <a:rPr kumimoji="0" lang="it-IT" sz="20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libri"/>
                              <a:cs typeface="Times New Roman"/>
                            </a:rPr>
                            <m:t>:</m:t>
                          </m:r>
                        </m:oMath>
                      </m:oMathPara>
                    </a14:m>
                    <a:endParaRPr kumimoji="0" lang="en-US" sz="2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13" name="Rettangolo 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4810" y="3421750"/>
                    <a:ext cx="1388521" cy="400110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b="-1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1611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761</TotalTime>
  <Words>2634</Words>
  <Application>Microsoft Office PowerPoint</Application>
  <PresentationFormat>Presentazione su schermo (4:3)</PresentationFormat>
  <Paragraphs>376</Paragraphs>
  <Slides>16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Motyw pakietu Office</vt:lpstr>
      <vt:lpstr>Reconciling Estimates of Demographic Stocks and Flows through Balancing Methods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Reconciling Estimates of Demographic Stocks and Flows through Balancing Methods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Diego Zardetto</cp:lastModifiedBy>
  <cp:revision>53</cp:revision>
  <dcterms:created xsi:type="dcterms:W3CDTF">2018-02-27T07:40:59Z</dcterms:created>
  <dcterms:modified xsi:type="dcterms:W3CDTF">2018-05-28T09:24:53Z</dcterms:modified>
</cp:coreProperties>
</file>