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1" r:id="rId4"/>
    <p:sldId id="262" r:id="rId5"/>
    <p:sldId id="264" r:id="rId6"/>
    <p:sldId id="266" r:id="rId7"/>
    <p:sldId id="268" r:id="rId8"/>
    <p:sldId id="270" r:id="rId9"/>
    <p:sldId id="271" r:id="rId10"/>
    <p:sldId id="272" r:id="rId11"/>
    <p:sldId id="278" r:id="rId12"/>
    <p:sldId id="25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35" d="100"/>
          <a:sy n="135" d="100"/>
        </p:scale>
        <p:origin x="-1468" y="-1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9235D-DA37-44CB-A132-6162A051E37C}" type="doc">
      <dgm:prSet loTypeId="urn:microsoft.com/office/officeart/2005/8/layout/venn1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C4A692A-1F11-4618-BF83-DA2F6B6B977E}">
      <dgm:prSet/>
      <dgm:spPr/>
      <dgm:t>
        <a:bodyPr/>
        <a:lstStyle/>
        <a:p>
          <a:pPr rtl="0"/>
          <a:r>
            <a:rPr lang="it-IT" b="1" dirty="0" smtClean="0"/>
            <a:t>IBR: </a:t>
          </a:r>
          <a:r>
            <a:rPr lang="it-IT" b="1" dirty="0" err="1" smtClean="0"/>
            <a:t>Individual</a:t>
          </a:r>
          <a:r>
            <a:rPr lang="it-IT" b="1" dirty="0" smtClean="0"/>
            <a:t> Base </a:t>
          </a:r>
          <a:r>
            <a:rPr lang="it-IT" b="1" dirty="0" err="1" smtClean="0"/>
            <a:t>Register</a:t>
          </a:r>
          <a:endParaRPr lang="it-IT" dirty="0"/>
        </a:p>
      </dgm:t>
    </dgm:pt>
    <dgm:pt modelId="{0CD326F9-6636-45D2-884F-5FFE799DC221}" type="parTrans" cxnId="{BD001EA6-E01A-4FFD-B43E-A51D12FF9067}">
      <dgm:prSet/>
      <dgm:spPr/>
      <dgm:t>
        <a:bodyPr/>
        <a:lstStyle/>
        <a:p>
          <a:endParaRPr lang="it-IT"/>
        </a:p>
      </dgm:t>
    </dgm:pt>
    <dgm:pt modelId="{40B3B538-5DC5-40B9-89DD-914D08E6D256}" type="sibTrans" cxnId="{BD001EA6-E01A-4FFD-B43E-A51D12FF9067}">
      <dgm:prSet/>
      <dgm:spPr/>
      <dgm:t>
        <a:bodyPr/>
        <a:lstStyle/>
        <a:p>
          <a:endParaRPr lang="it-IT"/>
        </a:p>
      </dgm:t>
    </dgm:pt>
    <dgm:pt modelId="{2D12AFD6-7A23-4E6A-B6DD-8E6B99C82CDC}">
      <dgm:prSet/>
      <dgm:spPr/>
      <dgm:t>
        <a:bodyPr/>
        <a:lstStyle/>
        <a:p>
          <a:pPr rtl="0"/>
          <a:r>
            <a:rPr lang="it-IT" b="1" dirty="0" smtClean="0"/>
            <a:t>TBR: </a:t>
          </a:r>
          <a:r>
            <a:rPr lang="it-IT" b="1" dirty="0" err="1" smtClean="0"/>
            <a:t>Territory</a:t>
          </a:r>
          <a:r>
            <a:rPr lang="it-IT" b="1" dirty="0" smtClean="0"/>
            <a:t> Base </a:t>
          </a:r>
          <a:r>
            <a:rPr lang="it-IT" b="1" dirty="0" err="1" smtClean="0"/>
            <a:t>Register</a:t>
          </a:r>
          <a:endParaRPr lang="it-IT" dirty="0"/>
        </a:p>
      </dgm:t>
    </dgm:pt>
    <dgm:pt modelId="{3ED14961-0F04-4805-9342-B6E29360D652}" type="parTrans" cxnId="{96404180-69D9-4BD9-8F9B-1D72AB9FEA8E}">
      <dgm:prSet/>
      <dgm:spPr/>
      <dgm:t>
        <a:bodyPr/>
        <a:lstStyle/>
        <a:p>
          <a:endParaRPr lang="it-IT"/>
        </a:p>
      </dgm:t>
    </dgm:pt>
    <dgm:pt modelId="{1195BE54-3B34-418E-800B-73AE27EB8DA5}" type="sibTrans" cxnId="{96404180-69D9-4BD9-8F9B-1D72AB9FEA8E}">
      <dgm:prSet/>
      <dgm:spPr/>
      <dgm:t>
        <a:bodyPr/>
        <a:lstStyle/>
        <a:p>
          <a:endParaRPr lang="it-IT"/>
        </a:p>
      </dgm:t>
    </dgm:pt>
    <dgm:pt modelId="{6768BEB6-F7B3-4D22-8E13-32AEA2CA1EF2}">
      <dgm:prSet/>
      <dgm:spPr/>
      <dgm:t>
        <a:bodyPr/>
        <a:lstStyle/>
        <a:p>
          <a:pPr rtl="0"/>
          <a:r>
            <a:rPr lang="it-IT" b="1" dirty="0" smtClean="0"/>
            <a:t>PUBR: Production Unit Base </a:t>
          </a:r>
          <a:r>
            <a:rPr lang="it-IT" b="1" dirty="0" err="1" smtClean="0"/>
            <a:t>Register</a:t>
          </a:r>
          <a:endParaRPr lang="it-IT" dirty="0"/>
        </a:p>
      </dgm:t>
    </dgm:pt>
    <dgm:pt modelId="{A95916B7-B0E7-4169-B2F7-379DF89A4E5A}" type="parTrans" cxnId="{7FC1073C-F89C-4BD9-9DBE-56D935591D2A}">
      <dgm:prSet/>
      <dgm:spPr/>
      <dgm:t>
        <a:bodyPr/>
        <a:lstStyle/>
        <a:p>
          <a:endParaRPr lang="it-IT"/>
        </a:p>
      </dgm:t>
    </dgm:pt>
    <dgm:pt modelId="{6A65E9F5-BDD9-4915-8066-43862772A29F}" type="sibTrans" cxnId="{7FC1073C-F89C-4BD9-9DBE-56D935591D2A}">
      <dgm:prSet/>
      <dgm:spPr/>
      <dgm:t>
        <a:bodyPr/>
        <a:lstStyle/>
        <a:p>
          <a:endParaRPr lang="it-IT"/>
        </a:p>
      </dgm:t>
    </dgm:pt>
    <dgm:pt modelId="{E739C670-D1AE-4ECF-B4AA-65A11F6D2683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pPr rtl="0"/>
          <a:r>
            <a:rPr lang="it-IT" sz="1100" b="1" dirty="0" smtClean="0"/>
            <a:t>LTR: </a:t>
          </a:r>
          <a:r>
            <a:rPr lang="it-IT" sz="1100" b="1" dirty="0" err="1" smtClean="0"/>
            <a:t>Labor</a:t>
          </a:r>
          <a:r>
            <a:rPr lang="it-IT" sz="1100" b="1" dirty="0" smtClean="0"/>
            <a:t> </a:t>
          </a:r>
          <a:r>
            <a:rPr lang="it-IT" sz="1100" b="1" dirty="0" err="1" smtClean="0"/>
            <a:t>Thematic</a:t>
          </a:r>
          <a:r>
            <a:rPr lang="it-IT" sz="1100" b="1" dirty="0" smtClean="0"/>
            <a:t> </a:t>
          </a:r>
          <a:r>
            <a:rPr lang="it-IT" sz="1100" b="1" dirty="0" err="1" smtClean="0"/>
            <a:t>Register</a:t>
          </a:r>
          <a:endParaRPr lang="it-IT" sz="1100" b="1" dirty="0"/>
        </a:p>
      </dgm:t>
    </dgm:pt>
    <dgm:pt modelId="{6362A259-C273-4E4F-BF04-A6CD3A2BE993}" type="parTrans" cxnId="{07788C97-6EA7-418D-A24D-A4F9B2189313}">
      <dgm:prSet/>
      <dgm:spPr/>
      <dgm:t>
        <a:bodyPr/>
        <a:lstStyle/>
        <a:p>
          <a:endParaRPr lang="it-IT"/>
        </a:p>
      </dgm:t>
    </dgm:pt>
    <dgm:pt modelId="{73A1F6FC-C40C-4C71-8EDE-917815B6A75D}" type="sibTrans" cxnId="{07788C97-6EA7-418D-A24D-A4F9B2189313}">
      <dgm:prSet/>
      <dgm:spPr/>
      <dgm:t>
        <a:bodyPr/>
        <a:lstStyle/>
        <a:p>
          <a:endParaRPr lang="it-IT"/>
        </a:p>
      </dgm:t>
    </dgm:pt>
    <dgm:pt modelId="{35747AB6-668F-40AC-AAF3-C2267A4B59B2}" type="pres">
      <dgm:prSet presAssocID="{61A9235D-DA37-44CB-A132-6162A051E37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65D8C1E-FCFD-4CBD-86FC-F859230714BC}" type="pres">
      <dgm:prSet presAssocID="{4C4A692A-1F11-4618-BF83-DA2F6B6B977E}" presName="circ1" presStyleLbl="vennNode1" presStyleIdx="0" presStyleCnt="4" custLinFactNeighborX="73266" custLinFactNeighborY="568"/>
      <dgm:spPr/>
      <dgm:t>
        <a:bodyPr/>
        <a:lstStyle/>
        <a:p>
          <a:endParaRPr lang="it-IT"/>
        </a:p>
      </dgm:t>
    </dgm:pt>
    <dgm:pt modelId="{AC50605C-87BE-4C76-BC78-B969381D99F2}" type="pres">
      <dgm:prSet presAssocID="{4C4A692A-1F11-4618-BF83-DA2F6B6B97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54257B-9C73-407F-B71C-B9756C96AF07}" type="pres">
      <dgm:prSet presAssocID="{2D12AFD6-7A23-4E6A-B6DD-8E6B99C82CDC}" presName="circ2" presStyleLbl="vennNode1" presStyleIdx="1" presStyleCnt="4" custLinFactNeighborX="37031" custLinFactNeighborY="35229"/>
      <dgm:spPr/>
      <dgm:t>
        <a:bodyPr/>
        <a:lstStyle/>
        <a:p>
          <a:endParaRPr lang="it-IT"/>
        </a:p>
      </dgm:t>
    </dgm:pt>
    <dgm:pt modelId="{6C860FF5-A18F-43A1-AD23-4ABB69A7C512}" type="pres">
      <dgm:prSet presAssocID="{2D12AFD6-7A23-4E6A-B6DD-8E6B99C82CD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1753B6-4D63-416D-AF19-990BF99CE130}" type="pres">
      <dgm:prSet presAssocID="{6768BEB6-F7B3-4D22-8E13-32AEA2CA1EF2}" presName="circ3" presStyleLbl="vennNode1" presStyleIdx="2" presStyleCnt="4" custLinFactNeighborX="3296" custLinFactNeighborY="1923"/>
      <dgm:spPr/>
      <dgm:t>
        <a:bodyPr/>
        <a:lstStyle/>
        <a:p>
          <a:endParaRPr lang="it-IT"/>
        </a:p>
      </dgm:t>
    </dgm:pt>
    <dgm:pt modelId="{B9403216-9FD1-47B8-83BB-4E1FB9BECFF1}" type="pres">
      <dgm:prSet presAssocID="{6768BEB6-F7B3-4D22-8E13-32AEA2CA1E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084F92-7D61-4D41-96B4-786F93A68816}" type="pres">
      <dgm:prSet presAssocID="{E739C670-D1AE-4ECF-B4AA-65A11F6D2683}" presName="circ4" presStyleLbl="vennNode1" presStyleIdx="3" presStyleCnt="4" custLinFactNeighborX="64388" custLinFactNeighborY="-10576"/>
      <dgm:spPr/>
      <dgm:t>
        <a:bodyPr/>
        <a:lstStyle/>
        <a:p>
          <a:endParaRPr lang="it-IT"/>
        </a:p>
      </dgm:t>
    </dgm:pt>
    <dgm:pt modelId="{95329880-6350-4B15-99D3-4EF9D5838F57}" type="pres">
      <dgm:prSet presAssocID="{E739C670-D1AE-4ECF-B4AA-65A11F6D268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EF2A30E-2E4D-47EF-B838-0E1A97B63758}" type="presOf" srcId="{4C4A692A-1F11-4618-BF83-DA2F6B6B977E}" destId="{A65D8C1E-FCFD-4CBD-86FC-F859230714BC}" srcOrd="0" destOrd="0" presId="urn:microsoft.com/office/officeart/2005/8/layout/venn1"/>
    <dgm:cxn modelId="{81991969-866A-4D71-B678-58E00687F5A4}" type="presOf" srcId="{E739C670-D1AE-4ECF-B4AA-65A11F6D2683}" destId="{95329880-6350-4B15-99D3-4EF9D5838F57}" srcOrd="1" destOrd="0" presId="urn:microsoft.com/office/officeart/2005/8/layout/venn1"/>
    <dgm:cxn modelId="{479E2D72-9B81-4296-A403-F60EE9836336}" type="presOf" srcId="{E739C670-D1AE-4ECF-B4AA-65A11F6D2683}" destId="{29084F92-7D61-4D41-96B4-786F93A68816}" srcOrd="0" destOrd="0" presId="urn:microsoft.com/office/officeart/2005/8/layout/venn1"/>
    <dgm:cxn modelId="{07788C97-6EA7-418D-A24D-A4F9B2189313}" srcId="{61A9235D-DA37-44CB-A132-6162A051E37C}" destId="{E739C670-D1AE-4ECF-B4AA-65A11F6D2683}" srcOrd="3" destOrd="0" parTransId="{6362A259-C273-4E4F-BF04-A6CD3A2BE993}" sibTransId="{73A1F6FC-C40C-4C71-8EDE-917815B6A75D}"/>
    <dgm:cxn modelId="{DEC3F31E-FC65-4079-ADE5-9393A764007A}" type="presOf" srcId="{6768BEB6-F7B3-4D22-8E13-32AEA2CA1EF2}" destId="{B9403216-9FD1-47B8-83BB-4E1FB9BECFF1}" srcOrd="1" destOrd="0" presId="urn:microsoft.com/office/officeart/2005/8/layout/venn1"/>
    <dgm:cxn modelId="{2E1A61AE-070D-41AE-8A0E-4C32ABE4E0AE}" type="presOf" srcId="{6768BEB6-F7B3-4D22-8E13-32AEA2CA1EF2}" destId="{A31753B6-4D63-416D-AF19-990BF99CE130}" srcOrd="0" destOrd="0" presId="urn:microsoft.com/office/officeart/2005/8/layout/venn1"/>
    <dgm:cxn modelId="{A609C86C-7495-4035-957A-1C6F60EB58F8}" type="presOf" srcId="{2D12AFD6-7A23-4E6A-B6DD-8E6B99C82CDC}" destId="{6C860FF5-A18F-43A1-AD23-4ABB69A7C512}" srcOrd="1" destOrd="0" presId="urn:microsoft.com/office/officeart/2005/8/layout/venn1"/>
    <dgm:cxn modelId="{F8A1B3BE-9AA4-4C4C-974A-17DC3C6E3E76}" type="presOf" srcId="{4C4A692A-1F11-4618-BF83-DA2F6B6B977E}" destId="{AC50605C-87BE-4C76-BC78-B969381D99F2}" srcOrd="1" destOrd="0" presId="urn:microsoft.com/office/officeart/2005/8/layout/venn1"/>
    <dgm:cxn modelId="{B7180F5F-99D1-4AB6-8F89-BA8ACBB24A3F}" type="presOf" srcId="{61A9235D-DA37-44CB-A132-6162A051E37C}" destId="{35747AB6-668F-40AC-AAF3-C2267A4B59B2}" srcOrd="0" destOrd="0" presId="urn:microsoft.com/office/officeart/2005/8/layout/venn1"/>
    <dgm:cxn modelId="{F89223AC-5BF8-4532-B0ED-B166718A1FFA}" type="presOf" srcId="{2D12AFD6-7A23-4E6A-B6DD-8E6B99C82CDC}" destId="{1F54257B-9C73-407F-B71C-B9756C96AF07}" srcOrd="0" destOrd="0" presId="urn:microsoft.com/office/officeart/2005/8/layout/venn1"/>
    <dgm:cxn modelId="{96404180-69D9-4BD9-8F9B-1D72AB9FEA8E}" srcId="{61A9235D-DA37-44CB-A132-6162A051E37C}" destId="{2D12AFD6-7A23-4E6A-B6DD-8E6B99C82CDC}" srcOrd="1" destOrd="0" parTransId="{3ED14961-0F04-4805-9342-B6E29360D652}" sibTransId="{1195BE54-3B34-418E-800B-73AE27EB8DA5}"/>
    <dgm:cxn modelId="{7FC1073C-F89C-4BD9-9DBE-56D935591D2A}" srcId="{61A9235D-DA37-44CB-A132-6162A051E37C}" destId="{6768BEB6-F7B3-4D22-8E13-32AEA2CA1EF2}" srcOrd="2" destOrd="0" parTransId="{A95916B7-B0E7-4169-B2F7-379DF89A4E5A}" sibTransId="{6A65E9F5-BDD9-4915-8066-43862772A29F}"/>
    <dgm:cxn modelId="{BD001EA6-E01A-4FFD-B43E-A51D12FF9067}" srcId="{61A9235D-DA37-44CB-A132-6162A051E37C}" destId="{4C4A692A-1F11-4618-BF83-DA2F6B6B977E}" srcOrd="0" destOrd="0" parTransId="{0CD326F9-6636-45D2-884F-5FFE799DC221}" sibTransId="{40B3B538-5DC5-40B9-89DD-914D08E6D256}"/>
    <dgm:cxn modelId="{29FCABF8-BE44-4634-8E01-35F50CD42D43}" type="presParOf" srcId="{35747AB6-668F-40AC-AAF3-C2267A4B59B2}" destId="{A65D8C1E-FCFD-4CBD-86FC-F859230714BC}" srcOrd="0" destOrd="0" presId="urn:microsoft.com/office/officeart/2005/8/layout/venn1"/>
    <dgm:cxn modelId="{2BE849F0-5DD0-4DCE-A82C-24697661425A}" type="presParOf" srcId="{35747AB6-668F-40AC-AAF3-C2267A4B59B2}" destId="{AC50605C-87BE-4C76-BC78-B969381D99F2}" srcOrd="1" destOrd="0" presId="urn:microsoft.com/office/officeart/2005/8/layout/venn1"/>
    <dgm:cxn modelId="{096FEDBD-5CCA-40F1-BA09-C0A3C2AD024D}" type="presParOf" srcId="{35747AB6-668F-40AC-AAF3-C2267A4B59B2}" destId="{1F54257B-9C73-407F-B71C-B9756C96AF07}" srcOrd="2" destOrd="0" presId="urn:microsoft.com/office/officeart/2005/8/layout/venn1"/>
    <dgm:cxn modelId="{D260F1E0-BD1C-4794-AA1E-B82F4E5DF5CB}" type="presParOf" srcId="{35747AB6-668F-40AC-AAF3-C2267A4B59B2}" destId="{6C860FF5-A18F-43A1-AD23-4ABB69A7C512}" srcOrd="3" destOrd="0" presId="urn:microsoft.com/office/officeart/2005/8/layout/venn1"/>
    <dgm:cxn modelId="{A9095759-5AE3-408C-A261-19AD23B7CA61}" type="presParOf" srcId="{35747AB6-668F-40AC-AAF3-C2267A4B59B2}" destId="{A31753B6-4D63-416D-AF19-990BF99CE130}" srcOrd="4" destOrd="0" presId="urn:microsoft.com/office/officeart/2005/8/layout/venn1"/>
    <dgm:cxn modelId="{EA5F3C7D-9CEF-4802-9781-2DF896ACACEF}" type="presParOf" srcId="{35747AB6-668F-40AC-AAF3-C2267A4B59B2}" destId="{B9403216-9FD1-47B8-83BB-4E1FB9BECFF1}" srcOrd="5" destOrd="0" presId="urn:microsoft.com/office/officeart/2005/8/layout/venn1"/>
    <dgm:cxn modelId="{6E4EBF48-7E1C-40E9-AECA-7CF152C61E92}" type="presParOf" srcId="{35747AB6-668F-40AC-AAF3-C2267A4B59B2}" destId="{29084F92-7D61-4D41-96B4-786F93A68816}" srcOrd="6" destOrd="0" presId="urn:microsoft.com/office/officeart/2005/8/layout/venn1"/>
    <dgm:cxn modelId="{1A9C945C-AEB0-48FC-9ADC-0E7687D403D7}" type="presParOf" srcId="{35747AB6-668F-40AC-AAF3-C2267A4B59B2}" destId="{95329880-6350-4B15-99D3-4EF9D5838F5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D8C1E-FCFD-4CBD-86FC-F859230714BC}">
      <dsp:nvSpPr>
        <dsp:cNvPr id="0" name=""/>
        <dsp:cNvSpPr/>
      </dsp:nvSpPr>
      <dsp:spPr>
        <a:xfrm>
          <a:off x="4013721" y="55770"/>
          <a:ext cx="2238830" cy="22388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IBR: </a:t>
          </a:r>
          <a:r>
            <a:rPr lang="it-IT" sz="1700" b="1" kern="1200" dirty="0" err="1" smtClean="0"/>
            <a:t>Individual</a:t>
          </a:r>
          <a:r>
            <a:rPr lang="it-IT" sz="1700" b="1" kern="1200" dirty="0" smtClean="0"/>
            <a:t> Base </a:t>
          </a:r>
          <a:r>
            <a:rPr lang="it-IT" sz="1700" b="1" kern="1200" dirty="0" err="1" smtClean="0"/>
            <a:t>Register</a:t>
          </a:r>
          <a:endParaRPr lang="it-IT" sz="1700" kern="1200" dirty="0"/>
        </a:p>
      </dsp:txBody>
      <dsp:txXfrm>
        <a:off x="4272048" y="357152"/>
        <a:ext cx="1722177" cy="710398"/>
      </dsp:txXfrm>
    </dsp:sp>
    <dsp:sp modelId="{1F54257B-9C73-407F-B71C-B9756C96AF07}">
      <dsp:nvSpPr>
        <dsp:cNvPr id="0" name=""/>
        <dsp:cNvSpPr/>
      </dsp:nvSpPr>
      <dsp:spPr>
        <a:xfrm>
          <a:off x="4192733" y="1822024"/>
          <a:ext cx="2238830" cy="22388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TBR: </a:t>
          </a:r>
          <a:r>
            <a:rPr lang="it-IT" sz="1700" b="1" kern="1200" dirty="0" err="1" smtClean="0"/>
            <a:t>Territory</a:t>
          </a:r>
          <a:r>
            <a:rPr lang="it-IT" sz="1700" b="1" kern="1200" dirty="0" smtClean="0"/>
            <a:t> Base </a:t>
          </a:r>
          <a:r>
            <a:rPr lang="it-IT" sz="1700" b="1" kern="1200" dirty="0" err="1" smtClean="0"/>
            <a:t>Register</a:t>
          </a:r>
          <a:endParaRPr lang="it-IT" sz="1700" kern="1200" dirty="0"/>
        </a:p>
      </dsp:txBody>
      <dsp:txXfrm>
        <a:off x="5398257" y="2080350"/>
        <a:ext cx="861088" cy="1722177"/>
      </dsp:txXfrm>
    </dsp:sp>
    <dsp:sp modelId="{A31753B6-4D63-416D-AF19-990BF99CE130}">
      <dsp:nvSpPr>
        <dsp:cNvPr id="0" name=""/>
        <dsp:cNvSpPr/>
      </dsp:nvSpPr>
      <dsp:spPr>
        <a:xfrm>
          <a:off x="2447211" y="2066611"/>
          <a:ext cx="2238830" cy="22388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PUBR: Production Unit Base </a:t>
          </a:r>
          <a:r>
            <a:rPr lang="it-IT" sz="1700" b="1" kern="1200" dirty="0" err="1" smtClean="0"/>
            <a:t>Register</a:t>
          </a:r>
          <a:endParaRPr lang="it-IT" sz="1700" kern="1200" dirty="0"/>
        </a:p>
      </dsp:txBody>
      <dsp:txXfrm>
        <a:off x="2705538" y="3293662"/>
        <a:ext cx="1722177" cy="710398"/>
      </dsp:txXfrm>
    </dsp:sp>
    <dsp:sp modelId="{29084F92-7D61-4D41-96B4-786F93A68816}">
      <dsp:nvSpPr>
        <dsp:cNvPr id="0" name=""/>
        <dsp:cNvSpPr/>
      </dsp:nvSpPr>
      <dsp:spPr>
        <a:xfrm>
          <a:off x="2824705" y="796527"/>
          <a:ext cx="2238830" cy="2238830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LTR: </a:t>
          </a:r>
          <a:r>
            <a:rPr lang="it-IT" sz="1100" b="1" kern="1200" dirty="0" err="1" smtClean="0"/>
            <a:t>Labor</a:t>
          </a:r>
          <a:r>
            <a:rPr lang="it-IT" sz="1100" b="1" kern="1200" dirty="0" smtClean="0"/>
            <a:t> </a:t>
          </a:r>
          <a:r>
            <a:rPr lang="it-IT" sz="1100" b="1" kern="1200" dirty="0" err="1" smtClean="0"/>
            <a:t>Thematic</a:t>
          </a:r>
          <a:r>
            <a:rPr lang="it-IT" sz="1100" b="1" kern="1200" dirty="0" smtClean="0"/>
            <a:t> </a:t>
          </a:r>
          <a:r>
            <a:rPr lang="it-IT" sz="1100" b="1" kern="1200" dirty="0" err="1" smtClean="0"/>
            <a:t>Register</a:t>
          </a:r>
          <a:endParaRPr lang="it-IT" sz="1100" b="1" kern="1200" dirty="0"/>
        </a:p>
      </dsp:txBody>
      <dsp:txXfrm>
        <a:off x="2996923" y="1054854"/>
        <a:ext cx="861088" cy="1722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28.06.2018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28.06.2018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400" dirty="0" smtClean="0"/>
              <a:t>We’ve divided </a:t>
            </a:r>
            <a:r>
              <a:rPr lang="en-US" sz="1400" smtClean="0"/>
              <a:t>our presentation</a:t>
            </a:r>
            <a:r>
              <a:rPr lang="en-US" sz="1400" baseline="0" smtClean="0"/>
              <a:t> into 6 parts:</a:t>
            </a:r>
            <a:endParaRPr lang="en-US" sz="140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In the first part We will introduce shortly the </a:t>
            </a:r>
            <a:r>
              <a:rPr lang="it-IT" sz="1400" dirty="0" err="1" smtClean="0"/>
              <a:t>Integrated</a:t>
            </a:r>
            <a:r>
              <a:rPr lang="it-IT" sz="1400" dirty="0" smtClean="0"/>
              <a:t> Statistical System of</a:t>
            </a:r>
            <a:r>
              <a:rPr lang="it-IT" sz="1400" baseline="0" dirty="0" smtClean="0"/>
              <a:t> </a:t>
            </a:r>
            <a:r>
              <a:rPr lang="it-IT" sz="1400" dirty="0" err="1" smtClean="0"/>
              <a:t>Registers</a:t>
            </a:r>
            <a:endParaRPr lang="it-IT" sz="14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And  its data architecture.</a:t>
            </a:r>
            <a:r>
              <a:rPr lang="en-US" sz="1400" baseline="0" dirty="0" smtClean="0"/>
              <a:t> We will also briefly explain </a:t>
            </a:r>
            <a:r>
              <a:rPr lang="en-US" sz="1400" dirty="0" smtClean="0"/>
              <a:t>data access (x)  through ontologies approach</a:t>
            </a:r>
            <a:r>
              <a:rPr lang="it-IT" sz="1400" dirty="0" smtClean="0"/>
              <a:t>.</a:t>
            </a:r>
            <a:endParaRPr lang="it-IT" sz="14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We will then move on to the core of our presentatio</a:t>
            </a:r>
            <a:r>
              <a:rPr lang="en-US" sz="1400" baseline="0" dirty="0" smtClean="0"/>
              <a:t>n which will aim at showing how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we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believe</a:t>
            </a:r>
            <a:r>
              <a:rPr lang="it-IT" sz="1400" baseline="0" dirty="0" smtClean="0"/>
              <a:t>  </a:t>
            </a:r>
            <a:r>
              <a:rPr lang="it-IT" sz="1400" baseline="0" dirty="0" err="1" smtClean="0"/>
              <a:t>we</a:t>
            </a:r>
            <a:r>
              <a:rPr lang="it-IT" sz="1400" baseline="0" dirty="0" smtClean="0"/>
              <a:t> can integrate the </a:t>
            </a:r>
            <a:r>
              <a:rPr lang="it-IT" sz="1400" baseline="0" dirty="0" err="1" smtClean="0"/>
              <a:t>system</a:t>
            </a:r>
            <a:r>
              <a:rPr lang="it-IT" sz="1400" baseline="0" dirty="0" smtClean="0"/>
              <a:t> of </a:t>
            </a:r>
            <a:r>
              <a:rPr lang="it-IT" sz="1400" baseline="0" dirty="0" err="1" smtClean="0"/>
              <a:t>registrers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as</a:t>
            </a:r>
            <a:r>
              <a:rPr lang="it-IT" sz="1400" baseline="0" dirty="0" smtClean="0"/>
              <a:t> an </a:t>
            </a:r>
            <a:r>
              <a:rPr lang="it-IT" sz="1400" dirty="0" smtClean="0"/>
              <a:t>OBDM </a:t>
            </a:r>
            <a:r>
              <a:rPr lang="it-IT" sz="1400" dirty="0" err="1" smtClean="0"/>
              <a:t>system</a:t>
            </a:r>
            <a:endParaRPr lang="it-IT" sz="1400" dirty="0"/>
          </a:p>
          <a:p>
            <a:pPr marL="285750" indent="-285750" defTabSz="901873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sz="1400" baseline="0" dirty="0" err="1" smtClean="0"/>
              <a:t>Also</a:t>
            </a:r>
            <a:r>
              <a:rPr lang="it-IT" sz="1400" baseline="0" dirty="0" smtClean="0"/>
              <a:t>, </a:t>
            </a:r>
            <a:r>
              <a:rPr lang="it-IT" sz="1400" baseline="0" dirty="0" err="1" smtClean="0"/>
              <a:t>we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will</a:t>
            </a:r>
            <a:r>
              <a:rPr lang="it-IT" sz="1400" baseline="0" dirty="0" smtClean="0"/>
              <a:t> dedicate some time to the data </a:t>
            </a:r>
            <a:r>
              <a:rPr lang="it-IT" sz="1400" baseline="0" dirty="0" err="1" smtClean="0"/>
              <a:t>virtualization</a:t>
            </a:r>
            <a:r>
              <a:rPr lang="it-IT" sz="1400" baseline="0" dirty="0" smtClean="0"/>
              <a:t> </a:t>
            </a:r>
            <a:r>
              <a:rPr lang="en-GB" sz="1400" dirty="0" smtClean="0"/>
              <a:t>approach In order to identify</a:t>
            </a:r>
            <a:r>
              <a:rPr lang="en-GB" sz="1400" baseline="0" dirty="0" smtClean="0"/>
              <a:t> a </a:t>
            </a:r>
            <a:r>
              <a:rPr lang="en-GB" sz="1400" dirty="0" smtClean="0"/>
              <a:t>unified </a:t>
            </a:r>
            <a:r>
              <a:rPr lang="en-US" sz="1400" dirty="0" smtClean="0"/>
              <a:t>view of data sources</a:t>
            </a:r>
            <a:endParaRPr lang="it-IT" sz="1400" dirty="0"/>
          </a:p>
          <a:p>
            <a:pPr marL="285750" indent="-285750" defTabSz="901873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sz="1400" dirty="0" err="1" smtClean="0"/>
              <a:t>We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will</a:t>
            </a:r>
            <a:r>
              <a:rPr lang="it-IT" sz="1400" baseline="0" dirty="0" smtClean="0"/>
              <a:t> end </a:t>
            </a:r>
            <a:r>
              <a:rPr lang="it-IT" sz="1400" baseline="0" dirty="0" err="1" smtClean="0"/>
              <a:t>our</a:t>
            </a:r>
            <a:r>
              <a:rPr lang="it-IT" sz="1400" baseline="0" dirty="0" smtClean="0"/>
              <a:t> (</a:t>
            </a:r>
            <a:r>
              <a:rPr lang="it-IT" sz="1400" baseline="0" dirty="0" err="1" smtClean="0"/>
              <a:t>aur</a:t>
            </a:r>
            <a:r>
              <a:rPr lang="it-IT" sz="1400" baseline="0" dirty="0" smtClean="0"/>
              <a:t>) talk with </a:t>
            </a:r>
            <a:r>
              <a:rPr lang="it-IT" sz="1400" dirty="0" smtClean="0"/>
              <a:t>some </a:t>
            </a:r>
            <a:r>
              <a:rPr lang="it-IT" sz="1400" dirty="0" err="1" smtClean="0"/>
              <a:t>example</a:t>
            </a:r>
            <a:r>
              <a:rPr lang="it-IT" sz="1400" dirty="0" smtClean="0"/>
              <a:t> of </a:t>
            </a:r>
            <a:r>
              <a:rPr lang="it-IT" sz="1400" dirty="0" err="1" smtClean="0"/>
              <a:t>our</a:t>
            </a:r>
            <a:r>
              <a:rPr lang="it-IT" sz="1400" dirty="0" smtClean="0"/>
              <a:t> </a:t>
            </a:r>
            <a:r>
              <a:rPr lang="it-IT" sz="1400" dirty="0" err="1" smtClean="0"/>
              <a:t>ontologies</a:t>
            </a:r>
            <a:r>
              <a:rPr lang="it-IT" sz="1400" dirty="0" smtClean="0"/>
              <a:t> and open </a:t>
            </a:r>
            <a:r>
              <a:rPr lang="it-IT" sz="1400" dirty="0" err="1" smtClean="0"/>
              <a:t>questions</a:t>
            </a:r>
            <a:r>
              <a:rPr lang="it-IT" sz="1400" dirty="0" smtClean="0"/>
              <a:t> </a:t>
            </a:r>
            <a:r>
              <a:rPr lang="it-IT" sz="1400" dirty="0" err="1" smtClean="0"/>
              <a:t>which</a:t>
            </a:r>
            <a:r>
              <a:rPr lang="it-IT" sz="1400" baseline="0" dirty="0" smtClean="0"/>
              <a:t> are in the </a:t>
            </a:r>
            <a:r>
              <a:rPr lang="it-IT" sz="1400" baseline="0" dirty="0" err="1" smtClean="0"/>
              <a:t>paper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submitted</a:t>
            </a:r>
            <a:r>
              <a:rPr lang="it-IT" sz="1400" baseline="0" dirty="0" smtClean="0"/>
              <a:t> to the </a:t>
            </a:r>
            <a:r>
              <a:rPr lang="it-IT" sz="1400" baseline="0" dirty="0" err="1" smtClean="0"/>
              <a:t>board</a:t>
            </a:r>
            <a:r>
              <a:rPr lang="it-IT" sz="1400" baseline="0" dirty="0" smtClean="0"/>
              <a:t>. </a:t>
            </a:r>
            <a:endParaRPr lang="it-IT" sz="1400" dirty="0"/>
          </a:p>
          <a:p>
            <a:pPr defTabSz="901873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0B55-54CE-4DA5-8F5C-73E8B88ECFC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88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1873">
              <a:defRPr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0B55-54CE-4DA5-8F5C-73E8B88ECFC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84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dirty="0" smtClean="0"/>
              <a:t> </a:t>
            </a:r>
            <a:r>
              <a:rPr lang="it-IT" sz="1400" dirty="0" err="1" smtClean="0"/>
              <a:t>we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will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now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explan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how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we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think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that</a:t>
            </a:r>
            <a:r>
              <a:rPr lang="it-IT" sz="1400" baseline="0" dirty="0" smtClean="0"/>
              <a:t> an OBDM </a:t>
            </a:r>
            <a:r>
              <a:rPr lang="it-IT" sz="1400" baseline="0" dirty="0" err="1" smtClean="0"/>
              <a:t>approach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is</a:t>
            </a:r>
            <a:r>
              <a:rPr lang="it-IT" sz="1400" baseline="0" dirty="0" smtClean="0"/>
              <a:t> the </a:t>
            </a:r>
            <a:r>
              <a:rPr lang="it-IT" sz="1400" baseline="0" dirty="0" err="1" smtClean="0"/>
              <a:t>rigth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one</a:t>
            </a:r>
            <a:r>
              <a:rPr lang="it-IT" sz="1400" baseline="0" dirty="0" smtClean="0"/>
              <a:t> to </a:t>
            </a:r>
            <a:r>
              <a:rPr lang="it-IT" sz="1400" baseline="0" dirty="0" err="1" smtClean="0"/>
              <a:t>realize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our</a:t>
            </a:r>
            <a:r>
              <a:rPr lang="it-IT" sz="1400" baseline="0" dirty="0" smtClean="0"/>
              <a:t> System of </a:t>
            </a:r>
            <a:r>
              <a:rPr lang="it-IT" sz="1400" baseline="0" dirty="0" err="1" smtClean="0"/>
              <a:t>Registers</a:t>
            </a:r>
            <a:r>
              <a:rPr lang="it-IT" sz="1400" baseline="0" dirty="0" smtClean="0"/>
              <a:t>.</a:t>
            </a:r>
          </a:p>
          <a:p>
            <a:endParaRPr lang="it-IT" sz="1400" baseline="0" dirty="0" smtClean="0"/>
          </a:p>
          <a:p>
            <a:r>
              <a:rPr lang="it-IT" sz="1400" baseline="0" dirty="0" err="1" smtClean="0"/>
              <a:t>This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approach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allows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us</a:t>
            </a:r>
            <a:r>
              <a:rPr lang="it-IT" sz="1400" baseline="0" dirty="0" smtClean="0"/>
              <a:t> to </a:t>
            </a:r>
            <a:r>
              <a:rPr lang="it-IT" sz="1400" baseline="0" dirty="0" err="1" smtClean="0"/>
              <a:t>access</a:t>
            </a:r>
            <a:r>
              <a:rPr lang="it-IT" sz="1400" baseline="0" dirty="0" smtClean="0"/>
              <a:t>, integrate and </a:t>
            </a:r>
            <a:r>
              <a:rPr lang="it-IT" sz="1400" baseline="0" dirty="0" err="1" smtClean="0"/>
              <a:t>manage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different</a:t>
            </a:r>
            <a:r>
              <a:rPr lang="it-IT" sz="1400" baseline="0" dirty="0" smtClean="0"/>
              <a:t> data </a:t>
            </a:r>
            <a:r>
              <a:rPr lang="it-IT" sz="1400" baseline="0" dirty="0" err="1" smtClean="0"/>
              <a:t>sources</a:t>
            </a:r>
            <a:r>
              <a:rPr lang="it-IT" sz="1400" baseline="0" dirty="0" smtClean="0"/>
              <a:t>, </a:t>
            </a:r>
            <a:r>
              <a:rPr lang="it-IT" sz="1400" baseline="0" dirty="0" err="1" smtClean="0"/>
              <a:t>both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semantically</a:t>
            </a:r>
            <a:r>
              <a:rPr lang="it-IT" sz="1400" baseline="0" dirty="0" smtClean="0"/>
              <a:t> and </a:t>
            </a:r>
            <a:r>
              <a:rPr lang="it-IT" sz="1400" baseline="0" dirty="0" err="1" smtClean="0"/>
              <a:t>technologically</a:t>
            </a:r>
            <a:r>
              <a:rPr lang="it-IT" sz="1400" baseline="0" dirty="0" smtClean="0"/>
              <a:t>, </a:t>
            </a:r>
            <a:r>
              <a:rPr lang="it-IT" sz="1400" baseline="0" dirty="0" err="1" smtClean="0"/>
              <a:t>through</a:t>
            </a:r>
            <a:r>
              <a:rPr lang="it-IT" sz="1400" baseline="0" dirty="0" smtClean="0"/>
              <a:t> a </a:t>
            </a:r>
            <a:r>
              <a:rPr lang="it-IT" sz="1400" baseline="0" dirty="0" err="1" smtClean="0"/>
              <a:t>conceptual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representation</a:t>
            </a:r>
            <a:r>
              <a:rPr lang="it-IT" sz="1400" baseline="0" dirty="0" smtClean="0"/>
              <a:t> of the domain via (vaia) a </a:t>
            </a:r>
            <a:r>
              <a:rPr lang="it-IT" sz="1400" baseline="0" dirty="0" err="1" smtClean="0"/>
              <a:t>computational</a:t>
            </a:r>
            <a:r>
              <a:rPr lang="it-IT" sz="1400" baseline="0" dirty="0" smtClean="0"/>
              <a:t> </a:t>
            </a:r>
            <a:r>
              <a:rPr lang="it-IT" sz="1400" baseline="0" dirty="0" err="1" smtClean="0"/>
              <a:t>ontology</a:t>
            </a:r>
            <a:r>
              <a:rPr lang="it-IT" sz="1400" baseline="0" dirty="0" smtClean="0"/>
              <a:t> </a:t>
            </a:r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0B55-54CE-4DA5-8F5C-73E8B88ECFC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51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0B55-54CE-4DA5-8F5C-73E8B88ECFC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9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50312"/>
            <a:ext cx="7886700" cy="707499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John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pl-PL" dirty="0" smtClean="0"/>
          </a:p>
          <a:p>
            <a:r>
              <a:rPr lang="pl-PL" dirty="0" err="1" smtClean="0"/>
              <a:t>Jane</a:t>
            </a:r>
            <a:r>
              <a:rPr lang="pl-PL" dirty="0" smtClean="0"/>
              <a:t>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685800" y="2659592"/>
            <a:ext cx="78867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</a:t>
            </a:r>
            <a:r>
              <a:rPr lang="pl-PL" dirty="0" err="1" smtClean="0"/>
              <a:t>presentation</a:t>
            </a:r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560483"/>
            <a:ext cx="1913467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Date</a:t>
            </a:r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4" y="5560483"/>
            <a:ext cx="2180166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session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07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5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71006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15533"/>
            <a:ext cx="7886700" cy="4542892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err="1" smtClean="0"/>
              <a:t>Contents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3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3174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3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5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0"/>
          <p:cNvSpPr>
            <a:spLocks noGrp="1"/>
          </p:cNvSpPr>
          <p:nvPr>
            <p:ph type="title" hasCustomPrompt="1"/>
          </p:nvPr>
        </p:nvSpPr>
        <p:spPr>
          <a:xfrm>
            <a:off x="685800" y="559853"/>
            <a:ext cx="7886700" cy="109960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</a:t>
            </a:r>
            <a:r>
              <a:rPr lang="pl-PL" dirty="0" err="1" smtClean="0"/>
              <a:t>presentation</a:t>
            </a:r>
            <a:endParaRPr lang="pl-PL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16441"/>
            <a:ext cx="7886700" cy="1020759"/>
          </a:xfrm>
        </p:spPr>
        <p:txBody>
          <a:bodyPr>
            <a:normAutofit/>
          </a:bodyPr>
          <a:lstStyle>
            <a:lvl1pPr marL="0" indent="0" algn="just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John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pl-PL" dirty="0" smtClean="0"/>
          </a:p>
          <a:p>
            <a:r>
              <a:rPr lang="pl-PL" dirty="0" err="1" smtClean="0"/>
              <a:t>Jane</a:t>
            </a:r>
            <a:r>
              <a:rPr lang="pl-PL" dirty="0" smtClean="0"/>
              <a:t>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en-US" dirty="0"/>
          </a:p>
        </p:txBody>
      </p:sp>
      <p:sp>
        <p:nvSpPr>
          <p:cNvPr id="11" name="Symbol zastępczy tekstu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22545"/>
            <a:ext cx="7886700" cy="10858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Thanks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16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0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3482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6061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28.06.2018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59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15153" y="3858084"/>
            <a:ext cx="8357347" cy="1605101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 smtClean="0"/>
              <a:t>P.D.Falorsi</a:t>
            </a:r>
            <a:r>
              <a:rPr lang="it-IT" dirty="0" smtClean="0"/>
              <a:t>, </a:t>
            </a:r>
            <a:r>
              <a:rPr lang="it-IT" dirty="0" smtClean="0"/>
              <a:t>falorsi@istat.it</a:t>
            </a:r>
          </a:p>
          <a:p>
            <a:r>
              <a:rPr lang="it-IT" dirty="0" smtClean="0"/>
              <a:t>R</a:t>
            </a:r>
            <a:r>
              <a:rPr lang="it-IT" dirty="0"/>
              <a:t>. </a:t>
            </a:r>
            <a:r>
              <a:rPr lang="it-IT" dirty="0" err="1"/>
              <a:t>Radini</a:t>
            </a:r>
            <a:r>
              <a:rPr lang="it-IT" dirty="0" smtClean="0"/>
              <a:t>, </a:t>
            </a:r>
            <a:r>
              <a:rPr lang="it-IT" dirty="0" smtClean="0"/>
              <a:t> </a:t>
            </a:r>
            <a:r>
              <a:rPr lang="it-IT" dirty="0" smtClean="0"/>
              <a:t>radini@istat.it </a:t>
            </a:r>
          </a:p>
          <a:p>
            <a:r>
              <a:rPr lang="it-IT" dirty="0" smtClean="0"/>
              <a:t>M</a:t>
            </a:r>
            <a:r>
              <a:rPr lang="it-IT" dirty="0"/>
              <a:t>. Scannapieco</a:t>
            </a:r>
            <a:r>
              <a:rPr lang="it-IT" dirty="0" smtClean="0"/>
              <a:t>, </a:t>
            </a:r>
            <a:r>
              <a:rPr lang="it-IT" dirty="0" smtClean="0"/>
              <a:t>scannapi@istat.it </a:t>
            </a:r>
            <a:endParaRPr lang="it-IT" dirty="0" smtClean="0"/>
          </a:p>
          <a:p>
            <a:r>
              <a:rPr lang="it-IT" dirty="0" err="1" smtClean="0"/>
              <a:t>L.Tosco</a:t>
            </a:r>
            <a:r>
              <a:rPr lang="it-IT" dirty="0" smtClean="0"/>
              <a:t>, </a:t>
            </a:r>
            <a:r>
              <a:rPr lang="it-IT" dirty="0" smtClean="0"/>
              <a:t>tosco@istat.it</a:t>
            </a:r>
          </a:p>
          <a:p>
            <a:endParaRPr lang="it-IT" dirty="0" smtClean="0"/>
          </a:p>
          <a:p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/>
              <a:t>National </a:t>
            </a:r>
            <a:r>
              <a:rPr lang="it-IT" dirty="0" err="1"/>
              <a:t>Institute</a:t>
            </a:r>
            <a:r>
              <a:rPr lang="it-IT" dirty="0"/>
              <a:t> of </a:t>
            </a:r>
            <a:r>
              <a:rPr lang="it-IT" dirty="0" err="1" smtClean="0"/>
              <a:t>Statistics</a:t>
            </a:r>
            <a:r>
              <a:rPr lang="it-IT" dirty="0" smtClean="0"/>
              <a:t>, </a:t>
            </a:r>
            <a:r>
              <a:rPr lang="it-IT" dirty="0" err="1" smtClean="0"/>
              <a:t>Directorate</a:t>
            </a:r>
            <a:r>
              <a:rPr lang="it-IT" dirty="0" smtClean="0"/>
              <a:t> for </a:t>
            </a:r>
            <a:r>
              <a:rPr lang="it-IT" dirty="0" err="1" smtClean="0"/>
              <a:t>Methodology</a:t>
            </a:r>
            <a:r>
              <a:rPr lang="it-IT" dirty="0" smtClean="0"/>
              <a:t> and Statistical </a:t>
            </a:r>
            <a:r>
              <a:rPr lang="it-IT" dirty="0" err="1" smtClean="0"/>
              <a:t>Process</a:t>
            </a:r>
            <a:r>
              <a:rPr lang="it-IT" dirty="0" smtClean="0"/>
              <a:t> Design</a:t>
            </a:r>
            <a:endParaRPr lang="it-IT" dirty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pl-PL" dirty="0" smtClean="0"/>
              <a:t>Modernizing </a:t>
            </a:r>
            <a:r>
              <a:rPr lang="pl-PL" dirty="0"/>
              <a:t>Data Integration Systems at </a:t>
            </a:r>
            <a:r>
              <a:rPr lang="pl-PL" dirty="0" smtClean="0"/>
              <a:t>Istat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29/06/2018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mtClean="0"/>
              <a:t>Session </a:t>
            </a:r>
            <a:r>
              <a:rPr lang="it-IT" dirty="0" smtClean="0"/>
              <a:t>24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solidFill>
                  <a:srgbClr val="A50021"/>
                </a:solidFill>
              </a:rPr>
              <a:t>Quality</a:t>
            </a:r>
            <a:r>
              <a:rPr lang="it-IT" sz="3200" dirty="0" smtClean="0">
                <a:solidFill>
                  <a:srgbClr val="A50021"/>
                </a:solidFill>
              </a:rPr>
              <a:t> of the ISSR</a:t>
            </a:r>
            <a:endParaRPr lang="it-IT" sz="2400" dirty="0">
              <a:solidFill>
                <a:srgbClr val="A5002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A50021"/>
                </a:solidFill>
                <a:ea typeface="+mj-ea"/>
              </a:rPr>
              <a:t>Usage of International Standards </a:t>
            </a:r>
            <a:r>
              <a:rPr lang="en-US" sz="2000" dirty="0" smtClean="0"/>
              <a:t>for the design of the data </a:t>
            </a:r>
            <a:r>
              <a:rPr lang="en-US" sz="2000" dirty="0"/>
              <a:t>architecture and </a:t>
            </a:r>
            <a:r>
              <a:rPr lang="en-US" sz="2000" dirty="0" smtClean="0"/>
              <a:t>the process architecture (GSIM, GSBPM, EARF, W3C)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A50021"/>
                </a:solidFill>
                <a:ea typeface="+mj-ea"/>
              </a:rPr>
              <a:t>Usage </a:t>
            </a:r>
            <a:r>
              <a:rPr lang="en-US" sz="2000" dirty="0">
                <a:solidFill>
                  <a:srgbClr val="A50021"/>
                </a:solidFill>
                <a:ea typeface="+mj-ea"/>
              </a:rPr>
              <a:t>of the OBDM approach: </a:t>
            </a:r>
            <a:r>
              <a:rPr lang="en-US" sz="2000" dirty="0">
                <a:ea typeface="+mj-ea"/>
              </a:rPr>
              <a:t>Metadata “coupled” with data, metadata not only limited to a “documentation” role, “</a:t>
            </a:r>
            <a:r>
              <a:rPr lang="en-US" sz="2000" dirty="0" smtClean="0">
                <a:ea typeface="+mj-ea"/>
              </a:rPr>
              <a:t>governance” </a:t>
            </a:r>
            <a:r>
              <a:rPr lang="en-US" sz="2000" dirty="0">
                <a:ea typeface="+mj-ea"/>
              </a:rPr>
              <a:t>of the data integration step ensuring high quality of integrated </a:t>
            </a:r>
            <a:r>
              <a:rPr lang="en-US" sz="2000" dirty="0" smtClean="0">
                <a:ea typeface="+mj-ea"/>
              </a:rPr>
              <a:t>data, </a:t>
            </a:r>
            <a:r>
              <a:rPr lang="en-US" sz="2000" dirty="0"/>
              <a:t>check of conformity of data stored in the system to </a:t>
            </a:r>
            <a:r>
              <a:rPr lang="en-US" sz="2000" dirty="0" smtClean="0"/>
              <a:t>it through the ontology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A50021"/>
                </a:solidFill>
                <a:ea typeface="+mj-ea"/>
              </a:rPr>
              <a:t>Standard </a:t>
            </a:r>
            <a:r>
              <a:rPr lang="en-US" sz="2000" dirty="0">
                <a:solidFill>
                  <a:srgbClr val="A50021"/>
                </a:solidFill>
                <a:ea typeface="+mj-ea"/>
              </a:rPr>
              <a:t>production process for all registers within </a:t>
            </a:r>
            <a:r>
              <a:rPr lang="en-US" sz="2000" dirty="0" smtClean="0">
                <a:solidFill>
                  <a:srgbClr val="A50021"/>
                </a:solidFill>
                <a:ea typeface="+mj-ea"/>
              </a:rPr>
              <a:t>ISSR: </a:t>
            </a:r>
            <a:r>
              <a:rPr lang="en-US" sz="2000" dirty="0" smtClean="0">
                <a:ea typeface="+mj-ea"/>
              </a:rPr>
              <a:t>Generic </a:t>
            </a:r>
            <a:r>
              <a:rPr lang="en-US" sz="2000" dirty="0">
                <a:ea typeface="+mj-ea"/>
              </a:rPr>
              <a:t>Statistical </a:t>
            </a:r>
            <a:r>
              <a:rPr lang="en-US" sz="2000" dirty="0" smtClean="0">
                <a:ea typeface="+mj-ea"/>
              </a:rPr>
              <a:t>Integrated </a:t>
            </a:r>
            <a:r>
              <a:rPr lang="en-US" sz="2000" dirty="0">
                <a:ea typeface="+mj-ea"/>
              </a:rPr>
              <a:t>Registers Model (GSIRM</a:t>
            </a:r>
            <a:r>
              <a:rPr lang="en-US" sz="2000" dirty="0" smtClean="0">
                <a:ea typeface="+mj-ea"/>
              </a:rPr>
              <a:t>)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it-IT" sz="2000" dirty="0">
                <a:solidFill>
                  <a:srgbClr val="A50021"/>
                </a:solidFill>
                <a:ea typeface="+mj-ea"/>
              </a:rPr>
              <a:t>Evaluation of </a:t>
            </a:r>
            <a:r>
              <a:rPr lang="it-IT" sz="2000" dirty="0" err="1">
                <a:solidFill>
                  <a:srgbClr val="A50021"/>
                </a:solidFill>
                <a:ea typeface="+mj-ea"/>
              </a:rPr>
              <a:t>quality</a:t>
            </a:r>
            <a:r>
              <a:rPr lang="it-IT" sz="2000" dirty="0">
                <a:solidFill>
                  <a:srgbClr val="A50021"/>
                </a:solidFill>
                <a:ea typeface="+mj-ea"/>
              </a:rPr>
              <a:t> </a:t>
            </a:r>
            <a:r>
              <a:rPr lang="it-IT" sz="2000" dirty="0" err="1">
                <a:solidFill>
                  <a:srgbClr val="A50021"/>
                </a:solidFill>
                <a:ea typeface="+mj-ea"/>
              </a:rPr>
              <a:t>indicators</a:t>
            </a:r>
            <a:r>
              <a:rPr lang="it-IT" sz="2000" dirty="0">
                <a:solidFill>
                  <a:srgbClr val="A50021"/>
                </a:solidFill>
                <a:ea typeface="+mj-ea"/>
              </a:rPr>
              <a:t>:</a:t>
            </a:r>
            <a:r>
              <a:rPr lang="it-IT" sz="2400" dirty="0">
                <a:solidFill>
                  <a:srgbClr val="A50021"/>
                </a:solidFill>
              </a:rPr>
              <a:t> </a:t>
            </a:r>
            <a:r>
              <a:rPr lang="it-IT" sz="2000" dirty="0" err="1"/>
              <a:t>allowing</a:t>
            </a:r>
            <a:r>
              <a:rPr lang="it-IT" sz="2000" dirty="0"/>
              <a:t> </a:t>
            </a:r>
            <a:r>
              <a:rPr lang="en-US" sz="2000" dirty="0"/>
              <a:t>systematic analysis and monitoring of the </a:t>
            </a:r>
            <a:r>
              <a:rPr lang="en-US" sz="2000" dirty="0" smtClean="0"/>
              <a:t>process, </a:t>
            </a:r>
            <a:r>
              <a:rPr lang="en-US" sz="2000" dirty="0"/>
              <a:t>possibility to apply improvement actions</a:t>
            </a:r>
            <a:endParaRPr lang="it-IT" sz="2000" dirty="0"/>
          </a:p>
          <a:p>
            <a:pPr marL="514350" lvl="0" indent="-514350">
              <a:buFont typeface="+mj-lt"/>
              <a:buAutoNum type="arabicPeriod" startAt="4"/>
            </a:pPr>
            <a:r>
              <a:rPr lang="it-IT" sz="2000" dirty="0" err="1">
                <a:solidFill>
                  <a:srgbClr val="A50021"/>
                </a:solidFill>
                <a:ea typeface="+mj-ea"/>
              </a:rPr>
              <a:t>Timeliness</a:t>
            </a:r>
            <a:r>
              <a:rPr lang="it-IT" sz="2000" dirty="0">
                <a:solidFill>
                  <a:srgbClr val="A50021"/>
                </a:solidFill>
                <a:ea typeface="+mj-ea"/>
              </a:rPr>
              <a:t> of </a:t>
            </a:r>
            <a:r>
              <a:rPr lang="it-IT" sz="2000" dirty="0" smtClean="0">
                <a:solidFill>
                  <a:srgbClr val="A50021"/>
                </a:solidFill>
                <a:ea typeface="+mj-ea"/>
              </a:rPr>
              <a:t>ISSR </a:t>
            </a:r>
            <a:r>
              <a:rPr lang="it-IT" sz="2000" dirty="0" err="1"/>
              <a:t>different</a:t>
            </a:r>
            <a:r>
              <a:rPr lang="it-IT" sz="2000" dirty="0"/>
              <a:t> </a:t>
            </a:r>
            <a:r>
              <a:rPr lang="it-IT" sz="2000" dirty="0" err="1"/>
              <a:t>versions</a:t>
            </a:r>
            <a:r>
              <a:rPr lang="it-IT" sz="2000" dirty="0"/>
              <a:t> of the </a:t>
            </a:r>
            <a:r>
              <a:rPr lang="it-IT" sz="2000" dirty="0" err="1"/>
              <a:t>registers</a:t>
            </a:r>
            <a:r>
              <a:rPr lang="it-IT" sz="2000" dirty="0"/>
              <a:t> are </a:t>
            </a:r>
            <a:r>
              <a:rPr lang="it-IT" sz="2000" dirty="0" err="1"/>
              <a:t>defined</a:t>
            </a:r>
            <a:r>
              <a:rPr lang="it-IT" sz="2000" dirty="0"/>
              <a:t>: </a:t>
            </a:r>
            <a:r>
              <a:rPr lang="it-IT" sz="2000" dirty="0" err="1"/>
              <a:t>i</a:t>
            </a:r>
            <a:r>
              <a:rPr lang="it-IT" sz="2000" dirty="0" err="1" smtClean="0"/>
              <a:t>nitial</a:t>
            </a:r>
            <a:r>
              <a:rPr lang="it-IT" sz="2000" dirty="0" smtClean="0"/>
              <a:t> </a:t>
            </a:r>
            <a:r>
              <a:rPr lang="it-IT" sz="2000" dirty="0" err="1" smtClean="0"/>
              <a:t>version</a:t>
            </a:r>
            <a:r>
              <a:rPr lang="it-IT" sz="2000" dirty="0" smtClean="0"/>
              <a:t>, </a:t>
            </a:r>
            <a:r>
              <a:rPr lang="it-IT" sz="2000" dirty="0" err="1" smtClean="0"/>
              <a:t>current</a:t>
            </a:r>
            <a:r>
              <a:rPr lang="it-IT" sz="2000" dirty="0" smtClean="0"/>
              <a:t> </a:t>
            </a:r>
            <a:r>
              <a:rPr lang="it-IT" sz="2000" dirty="0" err="1" smtClean="0"/>
              <a:t>version</a:t>
            </a:r>
            <a:r>
              <a:rPr lang="it-IT" sz="2000" dirty="0" smtClean="0"/>
              <a:t>, </a:t>
            </a:r>
            <a:r>
              <a:rPr lang="it-IT" sz="2000" dirty="0" err="1" smtClean="0"/>
              <a:t>consolidated</a:t>
            </a:r>
            <a:r>
              <a:rPr lang="it-IT" sz="2000" dirty="0" smtClean="0"/>
              <a:t> </a:t>
            </a:r>
            <a:r>
              <a:rPr lang="it-IT" sz="2000" dirty="0" err="1"/>
              <a:t>version</a:t>
            </a:r>
            <a:r>
              <a:rPr lang="it-IT" sz="2000" dirty="0"/>
              <a:t> </a:t>
            </a:r>
            <a:endParaRPr lang="it-IT" sz="2000" dirty="0" smtClean="0"/>
          </a:p>
          <a:p>
            <a:pPr marL="514350" lvl="0" indent="-514350">
              <a:buFont typeface="+mj-lt"/>
              <a:buAutoNum type="arabicPeriod" startAt="4"/>
            </a:pPr>
            <a:r>
              <a:rPr lang="it-IT" sz="2000" dirty="0" err="1">
                <a:solidFill>
                  <a:srgbClr val="A50021"/>
                </a:solidFill>
                <a:ea typeface="+mj-ea"/>
              </a:rPr>
              <a:t>Accuracy</a:t>
            </a:r>
            <a:r>
              <a:rPr lang="it-IT" sz="2000" dirty="0">
                <a:solidFill>
                  <a:srgbClr val="A50021"/>
                </a:solidFill>
                <a:ea typeface="+mj-ea"/>
              </a:rPr>
              <a:t> of the </a:t>
            </a:r>
            <a:r>
              <a:rPr lang="it-IT" sz="2000" dirty="0" smtClean="0">
                <a:solidFill>
                  <a:srgbClr val="A50021"/>
                </a:solidFill>
                <a:ea typeface="+mj-ea"/>
              </a:rPr>
              <a:t>ISSR: </a:t>
            </a:r>
            <a:r>
              <a:rPr lang="en-US" sz="2000" dirty="0"/>
              <a:t>accuracy of the statistics obtained as aggregation of the register </a:t>
            </a:r>
            <a:r>
              <a:rPr lang="en-US" sz="2000" dirty="0" smtClean="0"/>
              <a:t>values, </a:t>
            </a:r>
            <a:r>
              <a:rPr lang="en-US" sz="2000" dirty="0"/>
              <a:t>subject to uncertainty with respect to both units and variables</a:t>
            </a:r>
            <a:r>
              <a:rPr lang="en-US" sz="2000" dirty="0" smtClean="0"/>
              <a:t> </a:t>
            </a:r>
            <a:endParaRPr lang="it-IT" sz="2000" dirty="0">
              <a:solidFill>
                <a:srgbClr val="A50021"/>
              </a:solidFill>
              <a:ea typeface="+mj-ea"/>
            </a:endParaRPr>
          </a:p>
          <a:p>
            <a:pPr marL="0" indent="0">
              <a:buNone/>
            </a:pPr>
            <a:endParaRPr lang="it-IT" sz="2000" dirty="0"/>
          </a:p>
          <a:p>
            <a:pPr marL="514350" lvl="0" indent="-514350">
              <a:buFont typeface="+mj-lt"/>
              <a:buAutoNum type="arabicPeriod"/>
            </a:pPr>
            <a:endParaRPr lang="it-IT" sz="2400" dirty="0">
              <a:solidFill>
                <a:srgbClr val="A50021"/>
              </a:solidFill>
              <a:ea typeface="+mj-ea"/>
            </a:endParaRPr>
          </a:p>
          <a:p>
            <a:endParaRPr lang="en-US" sz="2400" dirty="0" smtClean="0"/>
          </a:p>
          <a:p>
            <a:endParaRPr lang="it-IT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it-IT" sz="3600" dirty="0" err="1" smtClean="0">
                <a:solidFill>
                  <a:srgbClr val="A50021"/>
                </a:solidFill>
              </a:rPr>
              <a:t>Conclusions</a:t>
            </a:r>
            <a:endParaRPr lang="it-IT" sz="3600" dirty="0">
              <a:solidFill>
                <a:srgbClr val="A5002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Design </a:t>
            </a:r>
            <a:r>
              <a:rPr lang="en-GB" sz="2000" dirty="0"/>
              <a:t>efforts to build the Integrated System of Statistical </a:t>
            </a:r>
            <a:r>
              <a:rPr lang="en-GB" sz="2000" dirty="0" smtClean="0"/>
              <a:t>Registers</a:t>
            </a:r>
          </a:p>
          <a:p>
            <a:r>
              <a:rPr lang="en-GB" sz="2000" dirty="0" smtClean="0"/>
              <a:t>Focus on data and process architectures designed according to standards and with quality as first concept:</a:t>
            </a:r>
          </a:p>
          <a:p>
            <a:pPr lvl="1"/>
            <a:r>
              <a:rPr lang="en-GB" sz="2000" dirty="0" smtClean="0"/>
              <a:t>Active metadata</a:t>
            </a:r>
          </a:p>
          <a:p>
            <a:pPr lvl="1"/>
            <a:r>
              <a:rPr lang="en-GB" sz="2000" dirty="0" smtClean="0"/>
              <a:t>Process quality indicators</a:t>
            </a:r>
          </a:p>
          <a:p>
            <a:pPr lvl="1"/>
            <a:r>
              <a:rPr lang="en-GB" sz="2000" dirty="0" smtClean="0"/>
              <a:t>Timeliness</a:t>
            </a:r>
          </a:p>
          <a:p>
            <a:pPr lvl="1"/>
            <a:r>
              <a:rPr lang="en-GB" sz="2000" dirty="0" smtClean="0"/>
              <a:t>Accuracy</a:t>
            </a:r>
          </a:p>
          <a:p>
            <a:r>
              <a:rPr lang="it-IT" sz="2000" dirty="0" err="1" smtClean="0"/>
              <a:t>Next</a:t>
            </a:r>
            <a:r>
              <a:rPr lang="it-IT" sz="2000" dirty="0" smtClean="0"/>
              <a:t> </a:t>
            </a:r>
            <a:r>
              <a:rPr lang="it-IT" sz="2000" dirty="0" err="1" smtClean="0"/>
              <a:t>steps</a:t>
            </a:r>
            <a:r>
              <a:rPr lang="it-IT" sz="2000" dirty="0" smtClean="0"/>
              <a:t>:</a:t>
            </a:r>
          </a:p>
          <a:p>
            <a:pPr lvl="1"/>
            <a:r>
              <a:rPr lang="it-IT" sz="2000" dirty="0" smtClean="0"/>
              <a:t>Continue </a:t>
            </a:r>
            <a:r>
              <a:rPr lang="it-IT" sz="2000" dirty="0" err="1" smtClean="0"/>
              <a:t>ongoing</a:t>
            </a:r>
            <a:r>
              <a:rPr lang="it-IT" sz="2000" dirty="0" smtClean="0"/>
              <a:t> </a:t>
            </a:r>
            <a:r>
              <a:rPr lang="it-IT" sz="2000" dirty="0" err="1" smtClean="0"/>
              <a:t>development</a:t>
            </a:r>
            <a:r>
              <a:rPr lang="it-IT" sz="2000" dirty="0" smtClean="0"/>
              <a:t> </a:t>
            </a:r>
            <a:r>
              <a:rPr lang="it-IT" sz="2000" dirty="0" err="1" smtClean="0"/>
              <a:t>efforts</a:t>
            </a:r>
            <a:endParaRPr lang="it-IT" sz="2000" dirty="0" smtClean="0"/>
          </a:p>
          <a:p>
            <a:pPr lvl="1"/>
            <a:r>
              <a:rPr lang="it-IT" sz="2000" dirty="0" err="1" smtClean="0"/>
              <a:t>Build</a:t>
            </a:r>
            <a:r>
              <a:rPr lang="it-IT" sz="2000" dirty="0" smtClean="0"/>
              <a:t> on the </a:t>
            </a:r>
            <a:r>
              <a:rPr lang="it-IT" sz="2000" dirty="0" err="1" smtClean="0"/>
              <a:t>current</a:t>
            </a:r>
            <a:r>
              <a:rPr lang="it-IT" sz="2000" dirty="0" smtClean="0"/>
              <a:t> </a:t>
            </a:r>
            <a:r>
              <a:rPr lang="it-IT" sz="2000" dirty="0" err="1" smtClean="0"/>
              <a:t>experience</a:t>
            </a:r>
            <a:r>
              <a:rPr lang="it-IT" sz="2000" dirty="0" smtClean="0"/>
              <a:t> in a </a:t>
            </a:r>
            <a:r>
              <a:rPr lang="it-IT" sz="2000" dirty="0" err="1" smtClean="0"/>
              <a:t>quality</a:t>
            </a:r>
            <a:r>
              <a:rPr lang="it-IT" sz="2000" dirty="0" smtClean="0"/>
              <a:t> </a:t>
            </a:r>
            <a:r>
              <a:rPr lang="it-IT" sz="2000" dirty="0" err="1" smtClean="0"/>
              <a:t>improvement</a:t>
            </a:r>
            <a:r>
              <a:rPr lang="it-IT" sz="2000" dirty="0" smtClean="0"/>
              <a:t> feedback </a:t>
            </a:r>
            <a:r>
              <a:rPr lang="it-IT" sz="2000" dirty="0" err="1" smtClean="0"/>
              <a:t>loop</a:t>
            </a: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Modernizing Data Integration Systems at Istat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1400" dirty="0" err="1"/>
              <a:t>P.D.Falorsi</a:t>
            </a:r>
            <a:r>
              <a:rPr lang="it-IT" sz="1400" dirty="0"/>
              <a:t>, </a:t>
            </a:r>
            <a:r>
              <a:rPr lang="it-IT" sz="1400" dirty="0" err="1"/>
              <a:t>Italian</a:t>
            </a:r>
            <a:r>
              <a:rPr lang="it-IT" sz="1400" dirty="0"/>
              <a:t> National </a:t>
            </a:r>
            <a:r>
              <a:rPr lang="it-IT" sz="1400" dirty="0" err="1"/>
              <a:t>Institute</a:t>
            </a:r>
            <a:r>
              <a:rPr lang="it-IT" sz="1400" dirty="0"/>
              <a:t> of </a:t>
            </a:r>
            <a:r>
              <a:rPr lang="it-IT" sz="1400" dirty="0" err="1"/>
              <a:t>Statistics</a:t>
            </a:r>
            <a:r>
              <a:rPr lang="it-IT" sz="1400" dirty="0"/>
              <a:t>, falorsi@istat.it</a:t>
            </a:r>
          </a:p>
          <a:p>
            <a:r>
              <a:rPr lang="it-IT" sz="1400" dirty="0"/>
              <a:t>R. </a:t>
            </a:r>
            <a:r>
              <a:rPr lang="it-IT" sz="1400" dirty="0" err="1"/>
              <a:t>Radini</a:t>
            </a:r>
            <a:r>
              <a:rPr lang="it-IT" sz="1400" dirty="0"/>
              <a:t>, </a:t>
            </a:r>
            <a:r>
              <a:rPr lang="it-IT" sz="1400" dirty="0" err="1"/>
              <a:t>Italian</a:t>
            </a:r>
            <a:r>
              <a:rPr lang="it-IT" sz="1400" dirty="0"/>
              <a:t> National </a:t>
            </a:r>
            <a:r>
              <a:rPr lang="it-IT" sz="1400" dirty="0" err="1"/>
              <a:t>Institute</a:t>
            </a:r>
            <a:r>
              <a:rPr lang="it-IT" sz="1400" dirty="0"/>
              <a:t> of </a:t>
            </a:r>
            <a:r>
              <a:rPr lang="it-IT" sz="1400" dirty="0" err="1"/>
              <a:t>Statistics</a:t>
            </a:r>
            <a:r>
              <a:rPr lang="it-IT" sz="1400" dirty="0"/>
              <a:t>, radini@istat.it </a:t>
            </a:r>
          </a:p>
          <a:p>
            <a:r>
              <a:rPr lang="it-IT" sz="1400" dirty="0"/>
              <a:t>M. </a:t>
            </a:r>
            <a:r>
              <a:rPr lang="it-IT" sz="1400" dirty="0" err="1"/>
              <a:t>Scannapieco</a:t>
            </a:r>
            <a:r>
              <a:rPr lang="it-IT" sz="1400" dirty="0"/>
              <a:t>, </a:t>
            </a:r>
            <a:r>
              <a:rPr lang="it-IT" sz="1400" dirty="0" err="1"/>
              <a:t>Italian</a:t>
            </a:r>
            <a:r>
              <a:rPr lang="it-IT" sz="1400" dirty="0"/>
              <a:t> National </a:t>
            </a:r>
            <a:r>
              <a:rPr lang="it-IT" sz="1400" dirty="0" err="1"/>
              <a:t>Institute</a:t>
            </a:r>
            <a:r>
              <a:rPr lang="it-IT" sz="1400" dirty="0"/>
              <a:t> of </a:t>
            </a:r>
            <a:r>
              <a:rPr lang="it-IT" sz="1400" dirty="0" err="1"/>
              <a:t>Statistics</a:t>
            </a:r>
            <a:r>
              <a:rPr lang="it-IT" sz="1400" dirty="0"/>
              <a:t>, scannapi@istat.it </a:t>
            </a:r>
          </a:p>
          <a:p>
            <a:r>
              <a:rPr lang="it-IT" sz="1400" dirty="0" err="1"/>
              <a:t>L.Tosco</a:t>
            </a:r>
            <a:r>
              <a:rPr lang="it-IT" sz="1400" dirty="0"/>
              <a:t>, </a:t>
            </a:r>
            <a:r>
              <a:rPr lang="it-IT" sz="1400" dirty="0" err="1"/>
              <a:t>Italian</a:t>
            </a:r>
            <a:r>
              <a:rPr lang="it-IT" sz="1400" dirty="0"/>
              <a:t> National </a:t>
            </a:r>
            <a:r>
              <a:rPr lang="it-IT" sz="1400" dirty="0" err="1"/>
              <a:t>Institute</a:t>
            </a:r>
            <a:r>
              <a:rPr lang="it-IT" sz="1400" dirty="0"/>
              <a:t> of </a:t>
            </a:r>
            <a:r>
              <a:rPr lang="it-IT" sz="1400" dirty="0" err="1"/>
              <a:t>Statistics</a:t>
            </a:r>
            <a:r>
              <a:rPr lang="it-IT" sz="1400" dirty="0"/>
              <a:t>, tosco@istat.it</a:t>
            </a:r>
          </a:p>
          <a:p>
            <a:endParaRPr lang="pl-PL" sz="14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3600" dirty="0" err="1">
                <a:solidFill>
                  <a:srgbClr val="A50021"/>
                </a:solidFill>
                <a:ea typeface="+mj-ea"/>
              </a:rPr>
              <a:t>Thanks</a:t>
            </a:r>
            <a:r>
              <a:rPr lang="it-IT" sz="3600" dirty="0">
                <a:solidFill>
                  <a:srgbClr val="A50021"/>
                </a:solidFill>
                <a:ea typeface="+mj-ea"/>
              </a:rPr>
              <a:t>!</a:t>
            </a:r>
            <a:endParaRPr lang="pl-PL" sz="3600" dirty="0">
              <a:solidFill>
                <a:srgbClr val="A5002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19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2930" y="266067"/>
            <a:ext cx="7886700" cy="871006"/>
          </a:xfrm>
        </p:spPr>
        <p:txBody>
          <a:bodyPr/>
          <a:lstStyle/>
          <a:p>
            <a:r>
              <a:rPr lang="it-IT" dirty="0" err="1">
                <a:solidFill>
                  <a:srgbClr val="990000"/>
                </a:solidFill>
              </a:rPr>
              <a:t>Outline</a:t>
            </a:r>
            <a:endParaRPr lang="it-IT" dirty="0">
              <a:solidFill>
                <a:srgbClr val="99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294553"/>
            <a:ext cx="7886700" cy="4542892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800" dirty="0" smtClean="0"/>
              <a:t>The </a:t>
            </a:r>
            <a:r>
              <a:rPr lang="it-IT" sz="2800" dirty="0" err="1" smtClean="0"/>
              <a:t>Integrated</a:t>
            </a:r>
            <a:r>
              <a:rPr lang="it-IT" sz="2800" dirty="0" smtClean="0"/>
              <a:t> System of Statistical </a:t>
            </a:r>
            <a:r>
              <a:rPr lang="it-IT" sz="2800" dirty="0" err="1" smtClean="0"/>
              <a:t>Registers</a:t>
            </a:r>
            <a:r>
              <a:rPr lang="it-IT" sz="2800" dirty="0" smtClean="0"/>
              <a:t> (ISSR)</a:t>
            </a:r>
            <a:endParaRPr lang="it-IT" sz="2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800" dirty="0" smtClean="0"/>
              <a:t>ISSR Data Architecture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 smtClean="0"/>
              <a:t>ISSR </a:t>
            </a:r>
            <a:r>
              <a:rPr lang="en-GB" sz="2800" dirty="0" smtClean="0"/>
              <a:t>Process Architecture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 smtClean="0"/>
              <a:t>Quality of the ISSR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 smtClean="0"/>
              <a:t>Conclusions</a:t>
            </a:r>
          </a:p>
          <a:p>
            <a:pPr marL="0" indent="0">
              <a:buNone/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992" y="84624"/>
            <a:ext cx="8856984" cy="648072"/>
          </a:xfrm>
        </p:spPr>
        <p:txBody>
          <a:bodyPr>
            <a:normAutofit fontScale="90000"/>
          </a:bodyPr>
          <a:lstStyle/>
          <a:p>
            <a:r>
              <a:rPr lang="it-IT" sz="2800" dirty="0" err="1" smtClean="0">
                <a:solidFill>
                  <a:srgbClr val="990000"/>
                </a:solidFill>
              </a:rPr>
              <a:t>Italian</a:t>
            </a:r>
            <a:r>
              <a:rPr lang="it-IT" sz="2800" dirty="0" smtClean="0">
                <a:solidFill>
                  <a:srgbClr val="990000"/>
                </a:solidFill>
              </a:rPr>
              <a:t> </a:t>
            </a:r>
            <a:r>
              <a:rPr lang="it-IT" sz="2800" dirty="0" err="1">
                <a:solidFill>
                  <a:srgbClr val="990000"/>
                </a:solidFill>
              </a:rPr>
              <a:t>Integrated</a:t>
            </a:r>
            <a:r>
              <a:rPr lang="it-IT" sz="2800" dirty="0">
                <a:solidFill>
                  <a:srgbClr val="990000"/>
                </a:solidFill>
              </a:rPr>
              <a:t> System of </a:t>
            </a:r>
            <a:r>
              <a:rPr lang="it-IT" sz="2800" dirty="0" smtClean="0">
                <a:solidFill>
                  <a:srgbClr val="990000"/>
                </a:solidFill>
              </a:rPr>
              <a:t>Statistical </a:t>
            </a:r>
            <a:r>
              <a:rPr lang="it-IT" sz="2800" dirty="0" err="1" smtClean="0">
                <a:solidFill>
                  <a:srgbClr val="990000"/>
                </a:solidFill>
              </a:rPr>
              <a:t>Registries</a:t>
            </a:r>
            <a:r>
              <a:rPr lang="it-IT" sz="2800" dirty="0" smtClean="0">
                <a:solidFill>
                  <a:srgbClr val="990000"/>
                </a:solidFill>
              </a:rPr>
              <a:t> (ISSR)</a:t>
            </a:r>
            <a:endParaRPr lang="it-IT" sz="2800" dirty="0">
              <a:solidFill>
                <a:srgbClr val="99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178" y="2667000"/>
            <a:ext cx="3561910" cy="29791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Single logical environment to support the </a:t>
            </a:r>
            <a:r>
              <a:rPr lang="en-US" sz="2000" u="sng" dirty="0" smtClean="0"/>
              <a:t>consistency</a:t>
            </a:r>
            <a:r>
              <a:rPr lang="en-US" sz="2000" dirty="0" smtClean="0"/>
              <a:t> of statistical production processes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u="sng" dirty="0" smtClean="0"/>
              <a:t>Identification</a:t>
            </a:r>
            <a:r>
              <a:rPr lang="en-US" sz="2000" dirty="0" smtClean="0"/>
              <a:t> and </a:t>
            </a:r>
            <a:r>
              <a:rPr lang="en-US" sz="2000" u="sng" dirty="0" smtClean="0"/>
              <a:t>estimation</a:t>
            </a:r>
            <a:r>
              <a:rPr lang="en-US" sz="2000" dirty="0" smtClean="0"/>
              <a:t> for the whole integrated system of </a:t>
            </a:r>
            <a:r>
              <a:rPr lang="en-US" sz="2000" u="sng" dirty="0" smtClean="0"/>
              <a:t>units</a:t>
            </a:r>
            <a:r>
              <a:rPr lang="en-US" sz="2000" dirty="0" smtClean="0"/>
              <a:t> and </a:t>
            </a:r>
            <a:r>
              <a:rPr lang="en-US" sz="2000" u="sng" dirty="0" smtClean="0"/>
              <a:t>variables</a:t>
            </a:r>
            <a:endParaRPr lang="it-IT" sz="2000" u="sng" dirty="0"/>
          </a:p>
        </p:txBody>
      </p:sp>
      <p:graphicFrame>
        <p:nvGraphicFramePr>
          <p:cNvPr id="7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365884"/>
              </p:ext>
            </p:extLst>
          </p:nvPr>
        </p:nvGraphicFramePr>
        <p:xfrm>
          <a:off x="2066890" y="2257276"/>
          <a:ext cx="6985670" cy="430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97178" y="609600"/>
            <a:ext cx="8069453" cy="1577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Modernization programme started in 2016</a:t>
            </a:r>
          </a:p>
          <a:p>
            <a:pPr lvl="1" indent="-342900">
              <a:buFont typeface="Wingdings"/>
              <a:buChar char="à"/>
            </a:pPr>
            <a:endParaRPr lang="en-GB" sz="1050" dirty="0"/>
          </a:p>
          <a:p>
            <a:pPr lvl="1" indent="-342900">
              <a:buFont typeface="Wingdings"/>
              <a:buChar char="à"/>
            </a:pPr>
            <a:r>
              <a:rPr lang="en-GB" sz="2400" dirty="0"/>
              <a:t>significant revision of statistical production processes</a:t>
            </a:r>
          </a:p>
          <a:p>
            <a:pPr lvl="1" indent="-342900">
              <a:buFont typeface="Wingdings"/>
              <a:buChar char="à"/>
            </a:pPr>
            <a:endParaRPr lang="en-US" sz="1050" dirty="0"/>
          </a:p>
          <a:p>
            <a:pPr lvl="1" indent="-342900">
              <a:buFont typeface="Wingdings"/>
              <a:buChar char="à"/>
            </a:pPr>
            <a:r>
              <a:rPr lang="en-US" sz="2400" dirty="0"/>
              <a:t>based on an </a:t>
            </a:r>
            <a:r>
              <a:rPr lang="en-US" sz="2400" i="1" dirty="0">
                <a:solidFill>
                  <a:srgbClr val="990000"/>
                </a:solidFill>
              </a:rPr>
              <a:t>Integrated System of Statistical Registers (ISSR)</a:t>
            </a:r>
            <a:endParaRPr lang="it-IT" sz="2400" u="sng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6" y="1352550"/>
            <a:ext cx="72961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 rot="604784">
            <a:off x="4113009" y="3324612"/>
            <a:ext cx="1306437" cy="348569"/>
          </a:xfrm>
          <a:prstGeom prst="rect">
            <a:avLst/>
          </a:prstGeom>
          <a:noFill/>
          <a:ln w="25400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/>
              <a:t>Id_address</a:t>
            </a:r>
            <a:endParaRPr lang="it-IT" sz="1400" b="1" dirty="0"/>
          </a:p>
        </p:txBody>
      </p:sp>
      <p:sp>
        <p:nvSpPr>
          <p:cNvPr id="8" name="Rettangolo 7"/>
          <p:cNvSpPr/>
          <p:nvPr/>
        </p:nvSpPr>
        <p:spPr>
          <a:xfrm rot="1350108">
            <a:off x="2840454" y="2699688"/>
            <a:ext cx="1306437" cy="348569"/>
          </a:xfrm>
          <a:prstGeom prst="rect">
            <a:avLst/>
          </a:prstGeom>
          <a:noFill/>
          <a:ln w="25400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/>
              <a:t>Id_address</a:t>
            </a:r>
            <a:endParaRPr lang="it-IT" sz="1400" b="1" dirty="0"/>
          </a:p>
        </p:txBody>
      </p:sp>
      <p:sp>
        <p:nvSpPr>
          <p:cNvPr id="9" name="Rettangolo 8"/>
          <p:cNvSpPr/>
          <p:nvPr/>
        </p:nvSpPr>
        <p:spPr>
          <a:xfrm rot="20275933">
            <a:off x="4544084" y="2581529"/>
            <a:ext cx="1306437" cy="348569"/>
          </a:xfrm>
          <a:prstGeom prst="rect">
            <a:avLst/>
          </a:prstGeom>
          <a:noFill/>
          <a:ln w="25400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/>
              <a:t>Id_address</a:t>
            </a:r>
            <a:endParaRPr lang="it-IT" sz="1400" b="1" dirty="0"/>
          </a:p>
        </p:txBody>
      </p:sp>
      <p:sp>
        <p:nvSpPr>
          <p:cNvPr id="10" name="Rettangolo 9"/>
          <p:cNvSpPr/>
          <p:nvPr/>
        </p:nvSpPr>
        <p:spPr>
          <a:xfrm rot="20530995">
            <a:off x="3366377" y="2266763"/>
            <a:ext cx="1857941" cy="263469"/>
          </a:xfrm>
          <a:prstGeom prst="rect">
            <a:avLst/>
          </a:prstGeom>
          <a:noFill/>
          <a:ln w="25400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>
                <a:solidFill>
                  <a:srgbClr val="FFFF00"/>
                </a:solidFill>
              </a:rPr>
              <a:t>Id_individual</a:t>
            </a:r>
            <a:endParaRPr lang="it-IT" sz="1400" b="1" dirty="0">
              <a:solidFill>
                <a:srgbClr val="FFFF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973443">
            <a:off x="5818686" y="3311139"/>
            <a:ext cx="1410190" cy="213428"/>
          </a:xfrm>
          <a:prstGeom prst="rect">
            <a:avLst/>
          </a:prstGeom>
          <a:noFill/>
          <a:ln w="25400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>
                <a:solidFill>
                  <a:srgbClr val="FFFF00"/>
                </a:solidFill>
              </a:rPr>
              <a:t>Id_prod_Unit</a:t>
            </a:r>
            <a:endParaRPr lang="it-IT" sz="1400" b="1" dirty="0">
              <a:solidFill>
                <a:srgbClr val="FFFF00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5507821" y="3721712"/>
            <a:ext cx="1889572" cy="7475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PUBR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2054698" y="2321196"/>
            <a:ext cx="1165747" cy="7475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</a:t>
            </a:r>
            <a:endParaRPr lang="it-IT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778093" y="2571580"/>
            <a:ext cx="1079680" cy="7475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TBR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4986684" y="2105391"/>
            <a:ext cx="1889572" cy="7475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LTR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73936" y="404664"/>
            <a:ext cx="3394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TBR: </a:t>
            </a:r>
            <a:r>
              <a:rPr lang="it-IT" sz="1600" b="1" dirty="0" err="1" smtClean="0"/>
              <a:t>Territory</a:t>
            </a:r>
            <a:r>
              <a:rPr lang="it-IT" sz="1600" b="1" dirty="0" smtClean="0"/>
              <a:t> Base </a:t>
            </a:r>
            <a:r>
              <a:rPr lang="it-IT" sz="1600" b="1" dirty="0" err="1" smtClean="0"/>
              <a:t>Register</a:t>
            </a:r>
            <a:endParaRPr lang="it-IT" sz="1600" b="1" dirty="0" smtClean="0"/>
          </a:p>
          <a:p>
            <a:r>
              <a:rPr lang="it-IT" b="1" dirty="0" smtClean="0"/>
              <a:t>IBR: </a:t>
            </a:r>
            <a:r>
              <a:rPr lang="it-IT" sz="1600" b="1" dirty="0" err="1" smtClean="0"/>
              <a:t>Individual</a:t>
            </a:r>
            <a:r>
              <a:rPr lang="it-IT" sz="1600" b="1" dirty="0" smtClean="0"/>
              <a:t> Base </a:t>
            </a:r>
            <a:r>
              <a:rPr lang="it-IT" sz="1600" b="1" dirty="0" err="1"/>
              <a:t>Register</a:t>
            </a:r>
            <a:endParaRPr lang="it-IT" sz="1400" b="1" dirty="0"/>
          </a:p>
          <a:p>
            <a:endParaRPr lang="it-IT" sz="16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910157" y="402164"/>
            <a:ext cx="477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PUBR: </a:t>
            </a:r>
            <a:r>
              <a:rPr lang="it-IT" sz="1600" b="1" dirty="0" smtClean="0"/>
              <a:t>Production </a:t>
            </a:r>
            <a:r>
              <a:rPr lang="it-IT" sz="1600" b="1" dirty="0"/>
              <a:t>U</a:t>
            </a:r>
            <a:r>
              <a:rPr lang="it-IT" sz="1600" b="1" dirty="0" smtClean="0"/>
              <a:t>nit Base </a:t>
            </a:r>
            <a:r>
              <a:rPr lang="it-IT" sz="1600" b="1" dirty="0" err="1" smtClean="0"/>
              <a:t>Register</a:t>
            </a:r>
            <a:endParaRPr lang="it-IT" sz="1600" b="1" dirty="0" smtClean="0"/>
          </a:p>
          <a:p>
            <a:r>
              <a:rPr lang="it-IT" b="1" dirty="0" smtClean="0"/>
              <a:t>LTR: </a:t>
            </a:r>
            <a:r>
              <a:rPr lang="it-IT" sz="1600" b="1" dirty="0" err="1" smtClean="0"/>
              <a:t>Labor</a:t>
            </a:r>
            <a:r>
              <a:rPr lang="it-IT" sz="1600" b="1" dirty="0"/>
              <a:t> </a:t>
            </a:r>
            <a:r>
              <a:rPr lang="it-IT" sz="1600" b="1" dirty="0" err="1" smtClean="0"/>
              <a:t>Thematic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Register</a:t>
            </a:r>
            <a:endParaRPr lang="it-IT" sz="1600" b="1" dirty="0"/>
          </a:p>
        </p:txBody>
      </p:sp>
      <p:sp>
        <p:nvSpPr>
          <p:cNvPr id="2" name="Callout 11 1"/>
          <p:cNvSpPr/>
          <p:nvPr/>
        </p:nvSpPr>
        <p:spPr>
          <a:xfrm>
            <a:off x="5434469" y="1600362"/>
            <a:ext cx="1728192" cy="194239"/>
          </a:xfrm>
          <a:prstGeom prst="callout3">
            <a:avLst>
              <a:gd name="adj1" fmla="val 21503"/>
              <a:gd name="adj2" fmla="val -598"/>
              <a:gd name="adj3" fmla="val 24256"/>
              <a:gd name="adj4" fmla="val -12299"/>
              <a:gd name="adj5" fmla="val 108259"/>
              <a:gd name="adj6" fmla="val -13306"/>
              <a:gd name="adj7" fmla="val 492875"/>
              <a:gd name="adj8" fmla="val 321"/>
            </a:avLst>
          </a:prstGeom>
          <a:noFill/>
          <a:ln w="317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Address of the Place of Work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4" name="Callout 11 23"/>
          <p:cNvSpPr/>
          <p:nvPr/>
        </p:nvSpPr>
        <p:spPr>
          <a:xfrm>
            <a:off x="2567157" y="3809777"/>
            <a:ext cx="1728192" cy="547204"/>
          </a:xfrm>
          <a:prstGeom prst="callout3">
            <a:avLst>
              <a:gd name="adj1" fmla="val 31310"/>
              <a:gd name="adj2" fmla="val 100263"/>
              <a:gd name="adj3" fmla="val 22066"/>
              <a:gd name="adj4" fmla="val 114467"/>
              <a:gd name="adj5" fmla="val 17841"/>
              <a:gd name="adj6" fmla="val 116215"/>
              <a:gd name="adj7" fmla="val -31580"/>
              <a:gd name="adj8" fmla="val 131495"/>
            </a:avLst>
          </a:prstGeom>
          <a:noFill/>
          <a:ln w="317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Address of the Legal Place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" name="Callout 7 2"/>
          <p:cNvSpPr/>
          <p:nvPr/>
        </p:nvSpPr>
        <p:spPr>
          <a:xfrm>
            <a:off x="923927" y="3399507"/>
            <a:ext cx="1447015" cy="410269"/>
          </a:xfrm>
          <a:prstGeom prst="accentCallout3">
            <a:avLst>
              <a:gd name="adj1" fmla="val 65047"/>
              <a:gd name="adj2" fmla="val 105250"/>
              <a:gd name="adj3" fmla="val -21772"/>
              <a:gd name="adj4" fmla="val 117406"/>
              <a:gd name="adj5" fmla="val -69288"/>
              <a:gd name="adj6" fmla="val 127907"/>
              <a:gd name="adj7" fmla="val -120728"/>
              <a:gd name="adj8" fmla="val 160970"/>
            </a:avLst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b="1" dirty="0" err="1" smtClean="0">
                <a:solidFill>
                  <a:schemeClr val="bg1"/>
                </a:solidFill>
              </a:rPr>
              <a:t>Residential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Address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 animBg="1"/>
      <p:bldP spid="2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it-IT" sz="3600" dirty="0">
                <a:solidFill>
                  <a:srgbClr val="990000"/>
                </a:solidFill>
              </a:rPr>
              <a:t>Design of the ISSR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7"/>
            <a:ext cx="3538736" cy="1720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 smtClean="0">
                <a:solidFill>
                  <a:srgbClr val="C00000"/>
                </a:solidFill>
              </a:rPr>
              <a:t>Requirements</a:t>
            </a:r>
            <a:r>
              <a:rPr lang="it-IT" sz="2000" dirty="0" smtClean="0"/>
              <a:t>:</a:t>
            </a:r>
          </a:p>
          <a:p>
            <a:r>
              <a:rPr lang="en-GB" sz="1600" dirty="0" smtClean="0"/>
              <a:t>Need </a:t>
            </a:r>
            <a:r>
              <a:rPr lang="en-GB" sz="1600" dirty="0"/>
              <a:t>to integrate concepts belonging to different thematic areas </a:t>
            </a:r>
            <a:endParaRPr lang="en-GB" sz="16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 rot="16200000">
            <a:off x="4257212" y="1277496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242560" y="1110599"/>
            <a:ext cx="3580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C00000"/>
                </a:solidFill>
              </a:rPr>
              <a:t>A</a:t>
            </a:r>
            <a:r>
              <a:rPr lang="it-IT" sz="2000" dirty="0" err="1" smtClean="0">
                <a:solidFill>
                  <a:srgbClr val="C00000"/>
                </a:solidFill>
              </a:rPr>
              <a:t>doption</a:t>
            </a:r>
            <a:r>
              <a:rPr lang="it-IT" sz="2000" dirty="0" smtClean="0"/>
              <a:t> </a:t>
            </a:r>
            <a:r>
              <a:rPr lang="it-IT" sz="2000" dirty="0"/>
              <a:t>of the </a:t>
            </a:r>
            <a:r>
              <a:rPr lang="en-GB" sz="2000" dirty="0"/>
              <a:t>ontology-based data management (OBDM) </a:t>
            </a:r>
            <a:r>
              <a:rPr lang="en-GB" sz="2000" dirty="0" smtClean="0"/>
              <a:t>approach for accessing, integrating and managing </a:t>
            </a:r>
            <a:r>
              <a:rPr lang="en-GB" sz="2000" dirty="0" err="1" smtClean="0"/>
              <a:t>heterogenous</a:t>
            </a:r>
            <a:r>
              <a:rPr lang="en-GB" sz="2000" dirty="0" smtClean="0"/>
              <a:t> data sources</a:t>
            </a:r>
            <a:endParaRPr lang="it-IT" sz="2000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41020" y="3101340"/>
            <a:ext cx="8145780" cy="2826703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990000"/>
                </a:solidFill>
              </a:rPr>
              <a:t>Main advantages</a:t>
            </a:r>
            <a:r>
              <a:rPr lang="en-GB" sz="2400" dirty="0" smtClean="0"/>
              <a:t>:</a:t>
            </a:r>
          </a:p>
          <a:p>
            <a:endParaRPr lang="en-GB" sz="1100" dirty="0" smtClean="0"/>
          </a:p>
          <a:p>
            <a:r>
              <a:rPr lang="en-GB" sz="1900" dirty="0" smtClean="0"/>
              <a:t>Industrialization of  processes.</a:t>
            </a:r>
            <a:endParaRPr lang="it-IT" sz="1900" dirty="0" smtClean="0"/>
          </a:p>
          <a:p>
            <a:endParaRPr lang="en-GB" sz="1000" dirty="0" smtClean="0"/>
          </a:p>
          <a:p>
            <a:r>
              <a:rPr lang="en-GB" sz="1900" dirty="0" smtClean="0"/>
              <a:t>Semantic data integration.</a:t>
            </a:r>
            <a:endParaRPr lang="it-IT" sz="1900" dirty="0" smtClean="0"/>
          </a:p>
          <a:p>
            <a:endParaRPr lang="en-GB" sz="1000" dirty="0" smtClean="0"/>
          </a:p>
          <a:p>
            <a:r>
              <a:rPr lang="en-GB" sz="1900" dirty="0" smtClean="0"/>
              <a:t>Data quality control.</a:t>
            </a:r>
            <a:endParaRPr lang="it-IT" sz="1900" dirty="0" smtClean="0"/>
          </a:p>
          <a:p>
            <a:endParaRPr lang="en-GB" sz="1000" dirty="0" smtClean="0"/>
          </a:p>
          <a:p>
            <a:r>
              <a:rPr lang="en-GB" sz="1900" dirty="0" smtClean="0"/>
              <a:t>Flexibility in adding new sources or modifying existing ones.</a:t>
            </a:r>
            <a:endParaRPr lang="it-IT" sz="19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79296" cy="648072"/>
          </a:xfrm>
        </p:spPr>
        <p:txBody>
          <a:bodyPr/>
          <a:lstStyle/>
          <a:p>
            <a:r>
              <a:rPr lang="it-IT" dirty="0" smtClean="0">
                <a:solidFill>
                  <a:srgbClr val="990000"/>
                </a:solidFill>
              </a:rPr>
              <a:t>Data </a:t>
            </a:r>
            <a:r>
              <a:rPr lang="it-IT" dirty="0">
                <a:solidFill>
                  <a:srgbClr val="990000"/>
                </a:solidFill>
              </a:rPr>
              <a:t>Architecture </a:t>
            </a:r>
            <a:r>
              <a:rPr lang="it-IT" dirty="0" smtClean="0">
                <a:solidFill>
                  <a:srgbClr val="990000"/>
                </a:solidFill>
              </a:rPr>
              <a:t>(OBDM </a:t>
            </a:r>
            <a:r>
              <a:rPr lang="it-IT" dirty="0" err="1" smtClean="0">
                <a:solidFill>
                  <a:srgbClr val="990000"/>
                </a:solidFill>
              </a:rPr>
              <a:t>approach</a:t>
            </a:r>
            <a:r>
              <a:rPr lang="it-IT" dirty="0" smtClean="0">
                <a:solidFill>
                  <a:srgbClr val="990000"/>
                </a:solidFill>
              </a:rPr>
              <a:t>) </a:t>
            </a:r>
            <a:endParaRPr lang="it-IT" sz="2800" dirty="0">
              <a:solidFill>
                <a:srgbClr val="99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398596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Based on three layers architecture: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>
              <a:solidFill>
                <a:srgbClr val="99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990000"/>
                </a:solidFill>
              </a:rPr>
              <a:t>Ontology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GB" sz="1600" dirty="0"/>
              <a:t>formal, shared and explicit representation of the conceptualization of the domain of interest expressed through the formal language which makes it "</a:t>
            </a:r>
            <a:r>
              <a:rPr lang="en-GB" sz="1600" dirty="0" smtClean="0"/>
              <a:t>machine-actionable</a:t>
            </a:r>
          </a:p>
          <a:p>
            <a:pPr marL="457200" indent="-457200">
              <a:buFont typeface="+mj-lt"/>
              <a:buAutoNum type="arabicPeriod"/>
            </a:pPr>
            <a:endParaRPr lang="en-GB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990000"/>
                </a:solidFill>
              </a:rPr>
              <a:t>Mapping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GB" sz="1600" dirty="0"/>
              <a:t>rules expressing the correspondence between data and concepts/attributes of the domain of interest </a:t>
            </a:r>
            <a:endParaRPr lang="en-GB" sz="1600" dirty="0" smtClean="0"/>
          </a:p>
          <a:p>
            <a:pPr marL="457200" indent="-457200">
              <a:buFont typeface="+mj-lt"/>
              <a:buAutoNum type="arabicPeriod"/>
            </a:pPr>
            <a:endParaRPr lang="en-US" sz="1600" dirty="0" smtClean="0">
              <a:solidFill>
                <a:srgbClr val="99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990000"/>
                </a:solidFill>
              </a:rPr>
              <a:t>Data sources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GB" sz="1600" dirty="0"/>
              <a:t>sources heterogeneous both </a:t>
            </a:r>
            <a:r>
              <a:rPr lang="en-GB" sz="1600" dirty="0" smtClean="0"/>
              <a:t>semantically </a:t>
            </a:r>
            <a:r>
              <a:rPr lang="en-GB" sz="1600" dirty="0"/>
              <a:t>and technologically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6</a:t>
            </a:fld>
            <a:endParaRPr lang="it-IT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03" y="2133600"/>
            <a:ext cx="3873561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2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solidFill>
                  <a:srgbClr val="A50021"/>
                </a:solidFill>
              </a:rPr>
              <a:t>Data</a:t>
            </a:r>
            <a:r>
              <a:rPr lang="it-IT" dirty="0" smtClean="0">
                <a:solidFill>
                  <a:srgbClr val="A50021"/>
                </a:solidFill>
              </a:rPr>
              <a:t> </a:t>
            </a:r>
            <a:r>
              <a:rPr lang="it-IT" dirty="0" err="1" smtClean="0">
                <a:solidFill>
                  <a:srgbClr val="A50021"/>
                </a:solidFill>
              </a:rPr>
              <a:t>Stack</a:t>
            </a:r>
            <a:endParaRPr lang="it-IT" dirty="0">
              <a:solidFill>
                <a:srgbClr val="A5002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7</a:t>
            </a:fld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55209" y="1480939"/>
            <a:ext cx="8441157" cy="3956647"/>
            <a:chOff x="465759" y="1723281"/>
            <a:chExt cx="8441157" cy="3956647"/>
          </a:xfrm>
        </p:grpSpPr>
        <p:sp>
          <p:nvSpPr>
            <p:cNvPr id="7" name="Rettangolo 6"/>
            <p:cNvSpPr/>
            <p:nvPr/>
          </p:nvSpPr>
          <p:spPr>
            <a:xfrm>
              <a:off x="481733" y="1723281"/>
              <a:ext cx="4954363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tx1"/>
                  </a:solidFill>
                </a:rPr>
                <a:t>Raw</a:t>
              </a:r>
              <a:r>
                <a:rPr lang="it-IT" b="1" dirty="0" smtClean="0">
                  <a:solidFill>
                    <a:schemeClr val="tx1"/>
                  </a:solidFill>
                </a:rPr>
                <a:t> Data Area</a:t>
              </a:r>
              <a:endParaRPr lang="it-IT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465759" y="3050654"/>
              <a:ext cx="4970337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tx1"/>
                  </a:solidFill>
                </a:rPr>
                <a:t>Working</a:t>
              </a:r>
              <a:r>
                <a:rPr lang="it-IT" b="1" dirty="0" smtClean="0">
                  <a:solidFill>
                    <a:schemeClr val="tx1"/>
                  </a:solidFill>
                </a:rPr>
                <a:t> Data Area</a:t>
              </a:r>
              <a:endParaRPr lang="it-IT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496641" y="4418806"/>
              <a:ext cx="4939455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tx1"/>
                  </a:solidFill>
                </a:rPr>
                <a:t>Validated</a:t>
              </a:r>
              <a:r>
                <a:rPr lang="it-IT" b="1" dirty="0" smtClean="0">
                  <a:solidFill>
                    <a:schemeClr val="tx1"/>
                  </a:solidFill>
                </a:rPr>
                <a:t> Data </a:t>
              </a:r>
              <a:r>
                <a:rPr lang="it-IT" b="1" dirty="0" smtClean="0">
                  <a:solidFill>
                    <a:schemeClr val="tx1"/>
                  </a:solidFill>
                </a:rPr>
                <a:t>Area </a:t>
              </a:r>
            </a:p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ISSR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804248" y="2367560"/>
              <a:ext cx="2102668" cy="17281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dirty="0" err="1" smtClean="0">
                  <a:solidFill>
                    <a:schemeClr val="tx1"/>
                  </a:solidFill>
                </a:rPr>
                <a:t>Ontology</a:t>
              </a:r>
              <a:r>
                <a:rPr lang="it-IT" b="1" dirty="0" smtClean="0">
                  <a:solidFill>
                    <a:schemeClr val="tx1"/>
                  </a:solidFill>
                </a:rPr>
                <a:t> for: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b="1" dirty="0" err="1" smtClean="0">
                  <a:solidFill>
                    <a:schemeClr val="tx1"/>
                  </a:solidFill>
                </a:rPr>
                <a:t>Semantic</a:t>
              </a:r>
              <a:r>
                <a:rPr lang="it-IT" b="1" dirty="0" smtClean="0">
                  <a:solidFill>
                    <a:schemeClr val="tx1"/>
                  </a:solidFill>
                </a:rPr>
                <a:t> Data </a:t>
              </a:r>
              <a:r>
                <a:rPr lang="it-IT" b="1" dirty="0">
                  <a:solidFill>
                    <a:schemeClr val="tx1"/>
                  </a:solidFill>
                </a:rPr>
                <a:t>I</a:t>
              </a:r>
              <a:r>
                <a:rPr lang="it-IT" b="1" dirty="0" smtClean="0">
                  <a:solidFill>
                    <a:schemeClr val="tx1"/>
                  </a:solidFill>
                </a:rPr>
                <a:t>ntegration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b="1" dirty="0" smtClean="0">
                  <a:solidFill>
                    <a:schemeClr val="tx1"/>
                  </a:solidFill>
                </a:rPr>
                <a:t>Data </a:t>
              </a:r>
              <a:r>
                <a:rPr lang="it-IT" b="1" dirty="0" err="1" smtClean="0">
                  <a:solidFill>
                    <a:schemeClr val="tx1"/>
                  </a:solidFill>
                </a:rPr>
                <a:t>Quality</a:t>
              </a:r>
              <a:r>
                <a:rPr lang="it-IT" b="1" dirty="0" smtClean="0">
                  <a:solidFill>
                    <a:schemeClr val="tx1"/>
                  </a:solidFill>
                </a:rPr>
                <a:t> </a:t>
              </a:r>
              <a:r>
                <a:rPr lang="it-IT" b="1" dirty="0" err="1" smtClean="0">
                  <a:solidFill>
                    <a:schemeClr val="tx1"/>
                  </a:solidFill>
                </a:rPr>
                <a:t>Check</a:t>
              </a:r>
              <a:endParaRPr lang="it-IT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b="1" dirty="0" smtClean="0">
                  <a:solidFill>
                    <a:schemeClr val="tx1"/>
                  </a:solidFill>
                </a:rPr>
                <a:t>Data Access</a:t>
              </a:r>
              <a:endParaRPr lang="it-IT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6804248" y="4311776"/>
              <a:ext cx="2102668" cy="13681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dirty="0" err="1">
                  <a:solidFill>
                    <a:schemeClr val="tx1"/>
                  </a:solidFill>
                </a:rPr>
                <a:t>Ontology</a:t>
              </a:r>
              <a:r>
                <a:rPr lang="it-IT" b="1" dirty="0">
                  <a:solidFill>
                    <a:schemeClr val="tx1"/>
                  </a:solidFill>
                </a:rPr>
                <a:t> for: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b="1" dirty="0" err="1" smtClean="0">
                  <a:solidFill>
                    <a:schemeClr val="tx1"/>
                  </a:solidFill>
                </a:rPr>
                <a:t>Semantic</a:t>
              </a:r>
              <a:r>
                <a:rPr lang="it-IT" b="1" dirty="0" smtClean="0">
                  <a:solidFill>
                    <a:schemeClr val="tx1"/>
                  </a:solidFill>
                </a:rPr>
                <a:t> Data Integration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b="1" dirty="0" smtClean="0">
                  <a:solidFill>
                    <a:schemeClr val="tx1"/>
                  </a:solidFill>
                </a:rPr>
                <a:t>Data </a:t>
              </a:r>
              <a:r>
                <a:rPr lang="it-IT" b="1" dirty="0">
                  <a:solidFill>
                    <a:schemeClr val="tx1"/>
                  </a:solidFill>
                </a:rPr>
                <a:t>Access</a:t>
              </a:r>
            </a:p>
            <a:p>
              <a:endParaRPr lang="it-IT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Freccia a sinistra 11"/>
            <p:cNvSpPr/>
            <p:nvPr/>
          </p:nvSpPr>
          <p:spPr>
            <a:xfrm>
              <a:off x="5599131" y="3265538"/>
              <a:ext cx="978408" cy="484632"/>
            </a:xfrm>
            <a:prstGeom prst="leftArrow">
              <a:avLst/>
            </a:prstGeom>
            <a:noFill/>
            <a:ln w="508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a sinistra 12"/>
            <p:cNvSpPr/>
            <p:nvPr/>
          </p:nvSpPr>
          <p:spPr>
            <a:xfrm>
              <a:off x="5599131" y="4633690"/>
              <a:ext cx="978408" cy="484632"/>
            </a:xfrm>
            <a:prstGeom prst="leftArrow">
              <a:avLst/>
            </a:prstGeom>
            <a:noFill/>
            <a:ln w="508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82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88820" y="2394449"/>
            <a:ext cx="7128792" cy="278089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Disco magnetico 1"/>
          <p:cNvSpPr/>
          <p:nvPr/>
        </p:nvSpPr>
        <p:spPr>
          <a:xfrm>
            <a:off x="1259632" y="5208644"/>
            <a:ext cx="1080120" cy="936104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IBR: </a:t>
            </a:r>
            <a:r>
              <a:rPr lang="it-IT" sz="1200" b="1" dirty="0" err="1"/>
              <a:t>Individual</a:t>
            </a:r>
            <a:r>
              <a:rPr lang="it-IT" sz="1200" b="1" dirty="0"/>
              <a:t> </a:t>
            </a:r>
          </a:p>
          <a:p>
            <a:pPr algn="ctr"/>
            <a:r>
              <a:rPr lang="it-IT" sz="1200" b="1" dirty="0"/>
              <a:t>Base </a:t>
            </a:r>
            <a:r>
              <a:rPr lang="it-IT" sz="1200" b="1" dirty="0" err="1"/>
              <a:t>Register</a:t>
            </a:r>
            <a:endParaRPr lang="it-IT" sz="1100" b="1" dirty="0"/>
          </a:p>
        </p:txBody>
      </p:sp>
      <p:sp>
        <p:nvSpPr>
          <p:cNvPr id="24" name="Disco magnetico 23"/>
          <p:cNvSpPr/>
          <p:nvPr/>
        </p:nvSpPr>
        <p:spPr>
          <a:xfrm>
            <a:off x="3037295" y="5208644"/>
            <a:ext cx="1080120" cy="936104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LTR: </a:t>
            </a:r>
            <a:r>
              <a:rPr lang="it-IT" sz="1200" b="1" dirty="0" err="1"/>
              <a:t>Labor</a:t>
            </a:r>
            <a:r>
              <a:rPr lang="it-IT" sz="1200" b="1" dirty="0"/>
              <a:t> </a:t>
            </a:r>
            <a:r>
              <a:rPr lang="it-IT" sz="1200" b="1" dirty="0" err="1"/>
              <a:t>Thematic</a:t>
            </a:r>
            <a:r>
              <a:rPr lang="it-IT" sz="1200" b="1" dirty="0"/>
              <a:t> </a:t>
            </a:r>
            <a:r>
              <a:rPr lang="it-IT" sz="1200" b="1" dirty="0" err="1"/>
              <a:t>Register</a:t>
            </a:r>
            <a:endParaRPr lang="it-IT" sz="1200" b="1" dirty="0"/>
          </a:p>
        </p:txBody>
      </p:sp>
      <p:sp>
        <p:nvSpPr>
          <p:cNvPr id="25" name="Disco magnetico 24"/>
          <p:cNvSpPr/>
          <p:nvPr/>
        </p:nvSpPr>
        <p:spPr>
          <a:xfrm>
            <a:off x="4764022" y="5208644"/>
            <a:ext cx="1080120" cy="936104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TBR: </a:t>
            </a:r>
            <a:r>
              <a:rPr lang="it-IT" sz="1200" b="1" dirty="0" err="1"/>
              <a:t>Territory</a:t>
            </a:r>
            <a:r>
              <a:rPr lang="it-IT" sz="1200" b="1" dirty="0"/>
              <a:t> Base </a:t>
            </a:r>
            <a:r>
              <a:rPr lang="it-IT" sz="1200" b="1" dirty="0" err="1"/>
              <a:t>Register</a:t>
            </a:r>
            <a:endParaRPr lang="it-IT" sz="1200" b="1" dirty="0"/>
          </a:p>
        </p:txBody>
      </p:sp>
      <p:sp>
        <p:nvSpPr>
          <p:cNvPr id="26" name="Disco magnetico 25"/>
          <p:cNvSpPr/>
          <p:nvPr/>
        </p:nvSpPr>
        <p:spPr>
          <a:xfrm>
            <a:off x="6516216" y="5208644"/>
            <a:ext cx="1080120" cy="936104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PUBR: Production Unit Base </a:t>
            </a:r>
            <a:r>
              <a:rPr lang="it-IT" sz="1200" b="1" dirty="0" err="1"/>
              <a:t>Register</a:t>
            </a:r>
            <a:endParaRPr lang="it-IT" sz="1200" b="1" dirty="0"/>
          </a:p>
        </p:txBody>
      </p:sp>
      <p:sp>
        <p:nvSpPr>
          <p:cNvPr id="3" name="Rettangolo 2"/>
          <p:cNvSpPr/>
          <p:nvPr/>
        </p:nvSpPr>
        <p:spPr>
          <a:xfrm>
            <a:off x="1068838" y="4233613"/>
            <a:ext cx="6768752" cy="60349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Integration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264" y="2721546"/>
            <a:ext cx="677108" cy="23455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/>
              <a:t>DATA VIRTUALIZATION</a:t>
            </a:r>
            <a:endParaRPr lang="it-IT" sz="1600" b="1" dirty="0"/>
          </a:p>
        </p:txBody>
      </p:sp>
      <p:sp>
        <p:nvSpPr>
          <p:cNvPr id="10" name="Rettangolo 9"/>
          <p:cNvSpPr/>
          <p:nvPr/>
        </p:nvSpPr>
        <p:spPr>
          <a:xfrm>
            <a:off x="1068840" y="3568202"/>
            <a:ext cx="6768752" cy="56547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25382" y="955122"/>
            <a:ext cx="7128792" cy="1072476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1691680" y="4853754"/>
            <a:ext cx="252028" cy="354890"/>
          </a:xfrm>
          <a:prstGeom prst="downArrow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3425873" y="4853754"/>
            <a:ext cx="252028" cy="354890"/>
          </a:xfrm>
          <a:prstGeom prst="downArrow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5178068" y="4837102"/>
            <a:ext cx="252028" cy="371541"/>
          </a:xfrm>
          <a:prstGeom prst="downArrow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6930262" y="4837102"/>
            <a:ext cx="252028" cy="344116"/>
          </a:xfrm>
          <a:prstGeom prst="downArrow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386986" y="376275"/>
            <a:ext cx="8229600" cy="850106"/>
          </a:xfrm>
        </p:spPr>
        <p:txBody>
          <a:bodyPr/>
          <a:lstStyle/>
          <a:p>
            <a:r>
              <a:rPr lang="it-IT" sz="2800" dirty="0" smtClean="0">
                <a:solidFill>
                  <a:srgbClr val="990000"/>
                </a:solidFill>
              </a:rPr>
              <a:t>Data Architecture  </a:t>
            </a:r>
            <a:endParaRPr lang="it-IT" sz="2800" dirty="0">
              <a:solidFill>
                <a:srgbClr val="99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43708" y="3568202"/>
            <a:ext cx="498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5828"/>
                </a:solidFill>
              </a:rPr>
              <a:t>Integrated</a:t>
            </a:r>
            <a:r>
              <a:rPr lang="it-IT" b="1" dirty="0" smtClean="0">
                <a:solidFill>
                  <a:srgbClr val="005828"/>
                </a:solidFill>
              </a:rPr>
              <a:t> Micro </a:t>
            </a:r>
            <a:r>
              <a:rPr lang="it-IT" b="1" dirty="0" err="1" smtClean="0">
                <a:solidFill>
                  <a:srgbClr val="005828"/>
                </a:solidFill>
              </a:rPr>
              <a:t>Layer</a:t>
            </a:r>
            <a:endParaRPr lang="it-IT" b="1" dirty="0">
              <a:solidFill>
                <a:srgbClr val="005828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50" y="1102527"/>
            <a:ext cx="1295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5869378" y="1750599"/>
            <a:ext cx="1128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200" b="1" dirty="0">
              <a:latin typeface="Calibri" panose="020F0502020204030204" pitchFamily="34" charset="0"/>
            </a:endParaRPr>
          </a:p>
        </p:txBody>
      </p:sp>
      <p:sp>
        <p:nvSpPr>
          <p:cNvPr id="19" name="AutoShape 9" descr="Risultati immagini per Linked open data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11" descr="Risultati immagini per Linked open data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3" descr="Risultati immagini per Linked open data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02" y="1081491"/>
            <a:ext cx="663897" cy="72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4582701" y="1750599"/>
            <a:ext cx="1128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LOD</a:t>
            </a:r>
            <a:endParaRPr lang="it-IT" sz="1200" b="1" dirty="0">
              <a:latin typeface="Calibri" panose="020F0502020204030204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82" y="1174854"/>
            <a:ext cx="690260" cy="69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62" y="1069783"/>
            <a:ext cx="841251" cy="8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asellaDiTesto 38"/>
          <p:cNvSpPr txBox="1"/>
          <p:nvPr/>
        </p:nvSpPr>
        <p:spPr>
          <a:xfrm>
            <a:off x="3332427" y="1803197"/>
            <a:ext cx="1128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Calibri" panose="020F0502020204030204" pitchFamily="34" charset="0"/>
              </a:rPr>
              <a:t>M2M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 rot="10800000" flipV="1">
            <a:off x="3943194" y="2459351"/>
            <a:ext cx="3931643" cy="39640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Semantic</a:t>
            </a:r>
            <a:r>
              <a:rPr lang="it-IT" dirty="0" smtClean="0"/>
              <a:t> </a:t>
            </a:r>
            <a:r>
              <a:rPr lang="it-IT" dirty="0" err="1" smtClean="0"/>
              <a:t>Layer</a:t>
            </a:r>
            <a:r>
              <a:rPr lang="it-IT" dirty="0" smtClean="0"/>
              <a:t> (</a:t>
            </a:r>
            <a:r>
              <a:rPr lang="it-IT" dirty="0" err="1" smtClean="0"/>
              <a:t>Ontology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5" name="Rettangolo 34"/>
          <p:cNvSpPr/>
          <p:nvPr/>
        </p:nvSpPr>
        <p:spPr>
          <a:xfrm rot="10800000" flipV="1">
            <a:off x="2482550" y="3125235"/>
            <a:ext cx="3426466" cy="3467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Macrodata</a:t>
            </a:r>
            <a:r>
              <a:rPr lang="it-IT" dirty="0" smtClean="0"/>
              <a:t> </a:t>
            </a:r>
            <a:r>
              <a:rPr lang="it-IT" dirty="0" err="1" smtClean="0"/>
              <a:t>Layer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337" y="574233"/>
            <a:ext cx="677108" cy="23455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/>
              <a:t>DATA </a:t>
            </a:r>
          </a:p>
          <a:p>
            <a:pPr algn="ctr"/>
            <a:r>
              <a:rPr lang="it-IT" sz="1600" b="1" dirty="0" smtClean="0"/>
              <a:t>CONSUMPTION</a:t>
            </a:r>
            <a:endParaRPr lang="it-IT" sz="1600" b="1" dirty="0"/>
          </a:p>
        </p:txBody>
      </p:sp>
      <p:sp>
        <p:nvSpPr>
          <p:cNvPr id="38" name="Freccia in giù 37"/>
          <p:cNvSpPr/>
          <p:nvPr/>
        </p:nvSpPr>
        <p:spPr>
          <a:xfrm>
            <a:off x="6803428" y="2945650"/>
            <a:ext cx="252028" cy="524151"/>
          </a:xfrm>
          <a:prstGeom prst="downArrow">
            <a:avLst/>
          </a:prstGeom>
          <a:gradFill>
            <a:gsLst>
              <a:gs pos="0">
                <a:schemeClr val="accent2"/>
              </a:gs>
              <a:gs pos="10000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in giù 39"/>
          <p:cNvSpPr/>
          <p:nvPr/>
        </p:nvSpPr>
        <p:spPr>
          <a:xfrm>
            <a:off x="6803428" y="2082439"/>
            <a:ext cx="252028" cy="343609"/>
          </a:xfrm>
          <a:prstGeom prst="downArrow">
            <a:avLst/>
          </a:prstGeom>
          <a:gradFill>
            <a:gsLst>
              <a:gs pos="0">
                <a:schemeClr val="accent2"/>
              </a:gs>
              <a:gs pos="10000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in giù 40"/>
          <p:cNvSpPr/>
          <p:nvPr/>
        </p:nvSpPr>
        <p:spPr>
          <a:xfrm>
            <a:off x="1673678" y="2093744"/>
            <a:ext cx="252028" cy="1468581"/>
          </a:xfrm>
          <a:prstGeom prst="downArrow">
            <a:avLst/>
          </a:prstGeom>
          <a:gradFill>
            <a:gsLst>
              <a:gs pos="75000">
                <a:schemeClr val="accent3"/>
              </a:gs>
              <a:gs pos="10000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in giù 41"/>
          <p:cNvSpPr/>
          <p:nvPr/>
        </p:nvSpPr>
        <p:spPr>
          <a:xfrm>
            <a:off x="4609001" y="2082438"/>
            <a:ext cx="252028" cy="343609"/>
          </a:xfrm>
          <a:prstGeom prst="downArrow">
            <a:avLst/>
          </a:prstGeom>
          <a:gradFill>
            <a:gsLst>
              <a:gs pos="0">
                <a:schemeClr val="accent2"/>
              </a:gs>
              <a:gs pos="10000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in giù 42"/>
          <p:cNvSpPr/>
          <p:nvPr/>
        </p:nvSpPr>
        <p:spPr>
          <a:xfrm>
            <a:off x="3155780" y="2123862"/>
            <a:ext cx="252028" cy="941683"/>
          </a:xfrm>
          <a:prstGeom prst="downArrow">
            <a:avLst/>
          </a:prstGeom>
          <a:gradFill>
            <a:gsLst>
              <a:gs pos="100000">
                <a:schemeClr val="accent2"/>
              </a:gs>
              <a:gs pos="10000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in giù 43"/>
          <p:cNvSpPr/>
          <p:nvPr/>
        </p:nvSpPr>
        <p:spPr>
          <a:xfrm>
            <a:off x="4638008" y="2821697"/>
            <a:ext cx="252028" cy="286887"/>
          </a:xfrm>
          <a:prstGeom prst="downArrow">
            <a:avLst/>
          </a:prstGeom>
          <a:gradFill>
            <a:gsLst>
              <a:gs pos="100000">
                <a:schemeClr val="accent2"/>
              </a:gs>
              <a:gs pos="10000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12775" y="2022509"/>
            <a:ext cx="7886700" cy="454289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582" y="1174854"/>
            <a:ext cx="479331" cy="830673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838" y="1132934"/>
            <a:ext cx="454882" cy="78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it-IT" sz="2000" dirty="0" err="1" smtClean="0">
                <a:solidFill>
                  <a:srgbClr val="A50021"/>
                </a:solidFill>
              </a:rPr>
              <a:t>Process</a:t>
            </a:r>
            <a:r>
              <a:rPr lang="it-IT" sz="2000" dirty="0" smtClean="0">
                <a:solidFill>
                  <a:srgbClr val="A50021"/>
                </a:solidFill>
              </a:rPr>
              <a:t> Architecture: </a:t>
            </a:r>
            <a:r>
              <a:rPr lang="it-IT" sz="2000" dirty="0" err="1" smtClean="0">
                <a:solidFill>
                  <a:srgbClr val="A50021"/>
                </a:solidFill>
              </a:rPr>
              <a:t>Generic</a:t>
            </a:r>
            <a:r>
              <a:rPr lang="it-IT" sz="2000" dirty="0" smtClean="0">
                <a:solidFill>
                  <a:srgbClr val="A50021"/>
                </a:solidFill>
              </a:rPr>
              <a:t> Statistical </a:t>
            </a:r>
            <a:r>
              <a:rPr lang="it-IT" sz="2000" dirty="0" err="1" smtClean="0">
                <a:solidFill>
                  <a:srgbClr val="A50021"/>
                </a:solidFill>
              </a:rPr>
              <a:t>Integrated</a:t>
            </a:r>
            <a:r>
              <a:rPr lang="it-IT" sz="2000" dirty="0" smtClean="0">
                <a:solidFill>
                  <a:srgbClr val="A50021"/>
                </a:solidFill>
              </a:rPr>
              <a:t> </a:t>
            </a:r>
            <a:r>
              <a:rPr lang="it-IT" sz="2000" dirty="0" err="1" smtClean="0">
                <a:solidFill>
                  <a:srgbClr val="A50021"/>
                </a:solidFill>
              </a:rPr>
              <a:t>Registers</a:t>
            </a:r>
            <a:r>
              <a:rPr lang="it-IT" sz="2000" dirty="0" smtClean="0">
                <a:solidFill>
                  <a:srgbClr val="A50021"/>
                </a:solidFill>
              </a:rPr>
              <a:t> Model</a:t>
            </a:r>
            <a:endParaRPr lang="it-IT" sz="1800" dirty="0">
              <a:solidFill>
                <a:srgbClr val="A5002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9</a:t>
            </a:fld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970280"/>
            <a:ext cx="5595937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85" y="3811905"/>
            <a:ext cx="274955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metto 1 3"/>
          <p:cNvSpPr/>
          <p:nvPr/>
        </p:nvSpPr>
        <p:spPr>
          <a:xfrm>
            <a:off x="308169" y="4321678"/>
            <a:ext cx="4263831" cy="1477328"/>
          </a:xfrm>
          <a:prstGeom prst="wedgeRectCallout">
            <a:avLst>
              <a:gd name="adj1" fmla="val 73503"/>
              <a:gd name="adj2" fmla="val -13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GSBPM and GSIRM are </a:t>
            </a:r>
            <a:r>
              <a:rPr lang="it-IT" dirty="0" err="1" smtClean="0"/>
              <a:t>complementary</a:t>
            </a:r>
            <a:endParaRPr lang="it-IT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</a:t>
            </a:r>
            <a:r>
              <a:rPr lang="it-IT" dirty="0" smtClean="0"/>
              <a:t>) </a:t>
            </a:r>
            <a:r>
              <a:rPr lang="it-IT" dirty="0" err="1" smtClean="0"/>
              <a:t>Populate</a:t>
            </a:r>
            <a:r>
              <a:rPr lang="it-IT" dirty="0" smtClean="0"/>
              <a:t> of GSIRM </a:t>
            </a:r>
            <a:r>
              <a:rPr lang="it-IT" dirty="0" err="1" smtClean="0"/>
              <a:t>accesses</a:t>
            </a:r>
            <a:r>
              <a:rPr lang="it-IT" dirty="0" smtClean="0"/>
              <a:t> </a:t>
            </a:r>
            <a:r>
              <a:rPr lang="it-IT" dirty="0" err="1" smtClean="0"/>
              <a:t>sources</a:t>
            </a:r>
            <a:r>
              <a:rPr lang="it-IT" dirty="0" smtClean="0"/>
              <a:t> </a:t>
            </a:r>
            <a:r>
              <a:rPr lang="it-IT" dirty="0" err="1" smtClean="0"/>
              <a:t>collected</a:t>
            </a:r>
            <a:r>
              <a:rPr lang="it-IT" dirty="0" smtClean="0"/>
              <a:t> via GSBPM;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b) </a:t>
            </a:r>
            <a:r>
              <a:rPr lang="it-IT" dirty="0" err="1" smtClean="0"/>
              <a:t>Collect</a:t>
            </a:r>
            <a:r>
              <a:rPr lang="it-IT" dirty="0" smtClean="0"/>
              <a:t> of GSBPM </a:t>
            </a:r>
            <a:r>
              <a:rPr lang="it-IT" dirty="0" err="1" smtClean="0"/>
              <a:t>access</a:t>
            </a:r>
            <a:r>
              <a:rPr lang="it-IT" dirty="0" smtClean="0"/>
              <a:t> </a:t>
            </a:r>
            <a:r>
              <a:rPr lang="it-IT" dirty="0" err="1" smtClean="0"/>
              <a:t>registers</a:t>
            </a:r>
            <a:r>
              <a:rPr lang="it-IT" dirty="0" smtClean="0"/>
              <a:t> </a:t>
            </a:r>
            <a:r>
              <a:rPr lang="it-IT" dirty="0" err="1" smtClean="0"/>
              <a:t>created</a:t>
            </a:r>
            <a:r>
              <a:rPr lang="it-IT" dirty="0" smtClean="0"/>
              <a:t> via GSIRM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9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849</Words>
  <Application>Microsoft Office PowerPoint</Application>
  <PresentationFormat>Presentazione su schermo (4:3)</PresentationFormat>
  <Paragraphs>141</Paragraphs>
  <Slides>12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Motyw pakietu Office</vt:lpstr>
      <vt:lpstr> Modernizing Data Integration Systems at Istat</vt:lpstr>
      <vt:lpstr>Outline</vt:lpstr>
      <vt:lpstr>Italian Integrated System of Statistical Registries (ISSR)</vt:lpstr>
      <vt:lpstr>Presentazione standard di PowerPoint</vt:lpstr>
      <vt:lpstr>Design of the ISSR</vt:lpstr>
      <vt:lpstr>Data Architecture (OBDM approach) </vt:lpstr>
      <vt:lpstr>Data Stack</vt:lpstr>
      <vt:lpstr>Data Architecture  </vt:lpstr>
      <vt:lpstr>Process Architecture: Generic Statistical Integrated Registers Model</vt:lpstr>
      <vt:lpstr>Quality of the ISSR</vt:lpstr>
      <vt:lpstr>Conclusions</vt:lpstr>
      <vt:lpstr>Modernizing Data Integration Systems at Istat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Monica Scannapieco</cp:lastModifiedBy>
  <cp:revision>65</cp:revision>
  <dcterms:created xsi:type="dcterms:W3CDTF">2018-02-27T07:40:59Z</dcterms:created>
  <dcterms:modified xsi:type="dcterms:W3CDTF">2018-06-28T15:26:51Z</dcterms:modified>
</cp:coreProperties>
</file>