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2" r:id="rId4"/>
    <p:sldId id="260" r:id="rId5"/>
    <p:sldId id="399" r:id="rId6"/>
    <p:sldId id="393" r:id="rId7"/>
    <p:sldId id="400" r:id="rId8"/>
    <p:sldId id="397" r:id="rId9"/>
    <p:sldId id="398" r:id="rId10"/>
    <p:sldId id="358" r:id="rId11"/>
    <p:sldId id="371" r:id="rId12"/>
    <p:sldId id="354" r:id="rId13"/>
    <p:sldId id="360" r:id="rId14"/>
    <p:sldId id="401" r:id="rId15"/>
  </p:sldIdLst>
  <p:sldSz cx="9144000" cy="6858000" type="screen4x3"/>
  <p:notesSz cx="6805613" cy="99441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tonio Laureti Palma" initials="AL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32" autoAdjust="0"/>
    <p:restoredTop sz="94660"/>
  </p:normalViewPr>
  <p:slideViewPr>
    <p:cSldViewPr>
      <p:cViewPr>
        <p:scale>
          <a:sx n="70" d="100"/>
          <a:sy n="70" d="100"/>
        </p:scale>
        <p:origin x="-300" y="-6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6448D-DCDF-47F7-A941-1366AEBD979D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0FDCF-2A2F-4885-9D69-98C2DE311A2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529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C3D99-CA1F-4DA1-BC94-55434BF51869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0562" y="4723447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73C78-ADA8-40AE-82B2-213880865E8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455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855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6F92-8041-40D4-BCBF-5B365504DDCD}" type="datetime1">
              <a:rPr lang="en-US" smtClean="0"/>
              <a:t>6/28/2018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Laureti Palma , Q2018  - Kraków, Poland. 26-29 June 2018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289E-F02A-4EB2-A5D9-82ADEAEC0D5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92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42D2-656D-47D9-9D74-B660CE8ABC53}" type="datetime1">
              <a:rPr lang="en-US" smtClean="0"/>
              <a:t>6/28/2018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Laureti Palma , Q2018  - Kraków, Poland. 26-29 June 2018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289E-F02A-4EB2-A5D9-82ADEAEC0D5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33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674A-C443-45CF-BF7A-C6A15D65D151}" type="datetime1">
              <a:rPr lang="en-US" smtClean="0"/>
              <a:t>6/28/2018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Laureti Palma , Q2018  - Kraków, Poland. 26-29 June 2018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289E-F02A-4EB2-A5D9-82ADEAEC0D5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81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EA41-2B7C-44DE-9DBE-CB7B347F1397}" type="datetime1">
              <a:rPr lang="en-US" smtClean="0"/>
              <a:t>6/28/2018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Laureti Palma , Q2018  - Kraków, Poland. 26-29 June 2018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289E-F02A-4EB2-A5D9-82ADEAEC0D5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176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B97F3-837D-4D16-882A-BCAAFAF903AA}" type="datetime1">
              <a:rPr lang="en-US" smtClean="0"/>
              <a:t>6/28/2018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Laureti Palma , Q2018  - Kraków, Poland. 26-29 June 2018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289E-F02A-4EB2-A5D9-82ADEAEC0D5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590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6D4E-5686-4C29-A15A-B376179B2996}" type="datetime1">
              <a:rPr lang="en-US" smtClean="0"/>
              <a:t>6/28/2018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Laureti Palma , Q2018  - Kraków, Poland. 26-29 June 2018</a:t>
            </a: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289E-F02A-4EB2-A5D9-82ADEAEC0D5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92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DEEB-9407-48E3-B9D3-8A9D1A88BCD0}" type="datetime1">
              <a:rPr lang="en-US" smtClean="0"/>
              <a:t>6/28/2018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Laureti Palma , Q2018  - Kraków, Poland. 26-29 June 2018</a:t>
            </a:r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289E-F02A-4EB2-A5D9-82ADEAEC0D5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00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662B0-AFA3-447C-ACD1-1E737849D6D2}" type="datetime1">
              <a:rPr lang="en-US" smtClean="0"/>
              <a:t>6/28/2018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Laureti Palma , Q2018  - Kraków, Poland. 26-29 June 2018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289E-F02A-4EB2-A5D9-82ADEAEC0D5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72EEC-5202-4D03-8E91-C36B4E730F9E}" type="datetime1">
              <a:rPr lang="en-US" smtClean="0"/>
              <a:t>6/28/2018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Laureti Palma , Q2018  - Kraków, Poland. 26-29 June 2018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289E-F02A-4EB2-A5D9-82ADEAEC0D5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01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3E26-94F3-42E8-A96C-0F6F67F4D1DB}" type="datetime1">
              <a:rPr lang="en-US" smtClean="0"/>
              <a:t>6/28/2018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Laureti Palma , Q2018  - Kraków, Poland. 26-29 June 2018</a:t>
            </a: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289E-F02A-4EB2-A5D9-82ADEAEC0D5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33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F746-6D31-4CD8-BDEC-C6D670EE2D6A}" type="datetime1">
              <a:rPr lang="en-US" smtClean="0"/>
              <a:t>6/28/2018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Laureti Palma , Q2018  - Kraków, Poland. 26-29 June 2018</a:t>
            </a: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289E-F02A-4EB2-A5D9-82ADEAEC0D5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490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1A7C3-E882-4F8F-BF7A-2DE95C7B9356}" type="datetime1">
              <a:rPr lang="en-US" smtClean="0"/>
              <a:t>6/28/2018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Antonio Laureti Palma , Q2018  - Kraków, Poland. 26-29 June 2018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8289E-F02A-4EB2-A5D9-82ADEAEC0D5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136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1297926" y="1772816"/>
            <a:ext cx="6536164" cy="413651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80000"/>
              </a:lnSpc>
            </a:pPr>
            <a:endParaRPr lang="it-IT" sz="2000" dirty="0"/>
          </a:p>
          <a:p>
            <a:pPr>
              <a:lnSpc>
                <a:spcPct val="80000"/>
              </a:lnSpc>
            </a:pPr>
            <a:endParaRPr lang="it-IT" sz="2400" b="1" dirty="0"/>
          </a:p>
          <a:p>
            <a:pPr algn="ctr">
              <a:lnSpc>
                <a:spcPct val="80000"/>
              </a:lnSpc>
            </a:pPr>
            <a:r>
              <a:rPr lang="en-GB" sz="3200" b="1" dirty="0" smtClean="0"/>
              <a:t>“</a:t>
            </a:r>
            <a:r>
              <a:rPr lang="en-GB" sz="3200" b="1" dirty="0"/>
              <a:t>Prepare your data warehouse for a Big Future, by including Big </a:t>
            </a:r>
            <a:r>
              <a:rPr lang="en-GB" sz="3200" b="1" dirty="0" smtClean="0"/>
              <a:t>Data”</a:t>
            </a:r>
            <a:endParaRPr lang="en-GB" sz="3200" b="1" dirty="0"/>
          </a:p>
          <a:p>
            <a:pPr algn="ctr">
              <a:lnSpc>
                <a:spcPct val="80000"/>
              </a:lnSpc>
            </a:pPr>
            <a:endParaRPr lang="en-GB" sz="2400" dirty="0"/>
          </a:p>
          <a:p>
            <a:pPr>
              <a:lnSpc>
                <a:spcPct val="80000"/>
              </a:lnSpc>
            </a:pPr>
            <a:endParaRPr lang="en-GB" sz="2400" dirty="0"/>
          </a:p>
          <a:p>
            <a:r>
              <a:rPr lang="it-IT" sz="2400" dirty="0"/>
              <a:t>Gianpiero Bianchi, </a:t>
            </a:r>
            <a:r>
              <a:rPr lang="it-IT" sz="2400" dirty="0" smtClean="0"/>
              <a:t>ISTAT, gianbia@istat.it</a:t>
            </a:r>
            <a:endParaRPr lang="it-IT" sz="2400" dirty="0"/>
          </a:p>
          <a:p>
            <a:r>
              <a:rPr lang="it-IT" sz="2400" b="1" dirty="0" smtClean="0"/>
              <a:t>Antonio </a:t>
            </a:r>
            <a:r>
              <a:rPr lang="it-IT" sz="2400" b="1" dirty="0"/>
              <a:t>Laureti </a:t>
            </a:r>
            <a:r>
              <a:rPr lang="it-IT" sz="2400" b="1" dirty="0" smtClean="0"/>
              <a:t>Palma</a:t>
            </a:r>
            <a:r>
              <a:rPr lang="el-GR" sz="2400" b="1" baseline="30000" dirty="0" smtClean="0"/>
              <a:t>Δ</a:t>
            </a:r>
            <a:r>
              <a:rPr lang="it-IT" sz="2400" b="1" dirty="0" smtClean="0"/>
              <a:t>, ISTAT, lauretip@istat.it</a:t>
            </a:r>
            <a:endParaRPr lang="it-IT" sz="2400" b="1" dirty="0"/>
          </a:p>
          <a:p>
            <a:r>
              <a:rPr lang="it-IT" sz="2400" dirty="0"/>
              <a:t>Sonia </a:t>
            </a:r>
            <a:r>
              <a:rPr lang="it-IT" sz="2400" dirty="0" err="1" smtClean="0"/>
              <a:t>Quaresma</a:t>
            </a:r>
            <a:r>
              <a:rPr lang="el-GR" sz="2400" baseline="30000" dirty="0" smtClean="0"/>
              <a:t>Δ</a:t>
            </a:r>
            <a:r>
              <a:rPr lang="it-IT" sz="2400" dirty="0" smtClean="0"/>
              <a:t>, INE, </a:t>
            </a:r>
            <a:r>
              <a:rPr lang="it-IT" sz="2400" dirty="0"/>
              <a:t>sonia.quaresma@ine.pt</a:t>
            </a:r>
            <a:r>
              <a:rPr lang="it-IT" sz="2400" dirty="0" smtClean="0">
                <a:effectLst/>
              </a:rPr>
              <a:t> </a:t>
            </a:r>
          </a:p>
          <a:p>
            <a:endParaRPr lang="it-IT" sz="2400" dirty="0" smtClean="0">
              <a:effectLst/>
            </a:endParaRPr>
          </a:p>
          <a:p>
            <a:endParaRPr lang="it-IT" sz="2000" dirty="0"/>
          </a:p>
          <a:p>
            <a:r>
              <a:rPr lang="it-IT" i="1" dirty="0" smtClean="0"/>
              <a:t>(</a:t>
            </a:r>
            <a:r>
              <a:rPr lang="el-GR" i="1" dirty="0" smtClean="0"/>
              <a:t>Δ</a:t>
            </a:r>
            <a:r>
              <a:rPr lang="it-IT" i="1" dirty="0" smtClean="0"/>
              <a:t>) ES</a:t>
            </a:r>
            <a:r>
              <a:rPr lang="pl-PL" i="1" dirty="0" smtClean="0"/>
              <a:t>S </a:t>
            </a:r>
            <a:r>
              <a:rPr lang="pl-PL" i="1" dirty="0"/>
              <a:t>Centre </a:t>
            </a:r>
            <a:r>
              <a:rPr lang="pl-PL" i="1" dirty="0" smtClean="0"/>
              <a:t>of Excellence on Data Warehousing</a:t>
            </a:r>
            <a:endParaRPr lang="it-IT" i="1" dirty="0" smtClean="0">
              <a:effectLst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404664"/>
            <a:ext cx="4104456" cy="706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5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tangolo 27"/>
          <p:cNvSpPr/>
          <p:nvPr/>
        </p:nvSpPr>
        <p:spPr>
          <a:xfrm>
            <a:off x="2691844" y="3140968"/>
            <a:ext cx="6228000" cy="2844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3600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m</a:t>
            </a:r>
            <a:r>
              <a:rPr lang="en-GB" sz="2400" dirty="0" smtClean="0">
                <a:solidFill>
                  <a:schemeClr val="tx1"/>
                </a:solidFill>
              </a:rPr>
              <a:t>achine </a:t>
            </a:r>
            <a:r>
              <a:rPr lang="en-GB" sz="2400" dirty="0">
                <a:solidFill>
                  <a:schemeClr val="tx1"/>
                </a:solidFill>
              </a:rPr>
              <a:t>l</a:t>
            </a:r>
            <a:r>
              <a:rPr lang="en-GB" sz="2400" dirty="0" smtClean="0">
                <a:solidFill>
                  <a:schemeClr val="tx1"/>
                </a:solidFill>
              </a:rPr>
              <a:t>earning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289E-F02A-4EB2-A5D9-82ADEAEC0D58}" type="slidenum">
              <a:rPr lang="en-US" smtClean="0"/>
              <a:t>10</a:t>
            </a:fld>
            <a:endParaRPr lang="en-US"/>
          </a:p>
        </p:txBody>
      </p:sp>
      <p:sp>
        <p:nvSpPr>
          <p:cNvPr id="6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179512" y="6356350"/>
            <a:ext cx="8568952" cy="365125"/>
          </a:xfrm>
        </p:spPr>
        <p:txBody>
          <a:bodyPr/>
          <a:lstStyle/>
          <a:p>
            <a:r>
              <a:rPr lang="it-IT" dirty="0" smtClean="0"/>
              <a:t>Antonio Laureti Palma , Q2018  - </a:t>
            </a:r>
            <a:r>
              <a:rPr lang="it-IT" dirty="0" err="1" smtClean="0"/>
              <a:t>Kraków</a:t>
            </a:r>
            <a:r>
              <a:rPr lang="it-IT" dirty="0" smtClean="0"/>
              <a:t>, Poland. 26-29 </a:t>
            </a:r>
            <a:r>
              <a:rPr lang="it-IT" dirty="0" err="1" smtClean="0"/>
              <a:t>June</a:t>
            </a:r>
            <a:r>
              <a:rPr lang="it-IT" dirty="0" smtClean="0"/>
              <a:t> 2018</a:t>
            </a:r>
            <a:endParaRPr lang="en-US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467544" y="77282"/>
            <a:ext cx="68861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Invest in new IT tools and </a:t>
            </a:r>
            <a:r>
              <a:rPr lang="en-US" sz="3200" b="1" dirty="0" smtClean="0">
                <a:solidFill>
                  <a:srgbClr val="FF0000"/>
                </a:solidFill>
              </a:rPr>
              <a:t>methodology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6851286" y="1306853"/>
            <a:ext cx="1980000" cy="14401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r</a:t>
            </a:r>
            <a:r>
              <a:rPr lang="en-GB" sz="2400" dirty="0" smtClean="0">
                <a:solidFill>
                  <a:schemeClr val="tx1"/>
                </a:solidFill>
              </a:rPr>
              <a:t>eports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smtClean="0">
                <a:solidFill>
                  <a:schemeClr val="tx1"/>
                </a:solidFill>
              </a:rPr>
              <a:t>&amp; </a:t>
            </a:r>
            <a:r>
              <a:rPr lang="en-GB" sz="2400" dirty="0" smtClean="0">
                <a:solidFill>
                  <a:schemeClr val="tx1"/>
                </a:solidFill>
              </a:rPr>
              <a:t>data analytics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4619038" y="1306853"/>
            <a:ext cx="1872208" cy="14401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data virtualization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2314782" y="1306853"/>
            <a:ext cx="1872208" cy="14401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i="1" dirty="0">
                <a:solidFill>
                  <a:schemeClr val="tx1"/>
                </a:solidFill>
              </a:rPr>
              <a:t>Oracle</a:t>
            </a:r>
            <a:r>
              <a:rPr lang="it-IT" sz="2400" dirty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</a:rPr>
              <a:t>exadata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1018742" y="1594885"/>
            <a:ext cx="936000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collect</a:t>
            </a:r>
          </a:p>
        </p:txBody>
      </p:sp>
      <p:cxnSp>
        <p:nvCxnSpPr>
          <p:cNvPr id="23" name="Connettore 2 22"/>
          <p:cNvCxnSpPr>
            <a:stCxn id="21" idx="3"/>
            <a:endCxn id="20" idx="1"/>
          </p:cNvCxnSpPr>
          <p:nvPr/>
        </p:nvCxnSpPr>
        <p:spPr>
          <a:xfrm>
            <a:off x="1954742" y="2026933"/>
            <a:ext cx="36004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>
            <a:stCxn id="20" idx="3"/>
            <a:endCxn id="9" idx="1"/>
          </p:cNvCxnSpPr>
          <p:nvPr/>
        </p:nvCxnSpPr>
        <p:spPr>
          <a:xfrm>
            <a:off x="4186990" y="2026933"/>
            <a:ext cx="43204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>
            <a:stCxn id="9" idx="3"/>
            <a:endCxn id="5" idx="1"/>
          </p:cNvCxnSpPr>
          <p:nvPr/>
        </p:nvCxnSpPr>
        <p:spPr>
          <a:xfrm>
            <a:off x="6491246" y="2026933"/>
            <a:ext cx="36004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ttangolo 50"/>
          <p:cNvSpPr/>
          <p:nvPr/>
        </p:nvSpPr>
        <p:spPr>
          <a:xfrm>
            <a:off x="7707674" y="3944063"/>
            <a:ext cx="1080000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bIns="36000" rtlCol="0" anchor="ctr"/>
          <a:lstStyle/>
          <a:p>
            <a:pPr algn="ctr"/>
            <a:r>
              <a:rPr lang="en-GB" sz="2400" dirty="0" err="1">
                <a:solidFill>
                  <a:schemeClr val="tx1"/>
                </a:solidFill>
              </a:rPr>
              <a:t>a</a:t>
            </a:r>
            <a:r>
              <a:rPr lang="en-GB" sz="2400" dirty="0" err="1" smtClean="0">
                <a:solidFill>
                  <a:schemeClr val="tx1"/>
                </a:solidFill>
              </a:rPr>
              <a:t>nalyze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52" name="Rettangolo 51"/>
          <p:cNvSpPr/>
          <p:nvPr/>
        </p:nvSpPr>
        <p:spPr>
          <a:xfrm>
            <a:off x="6123336" y="3944063"/>
            <a:ext cx="1260000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d</a:t>
            </a:r>
            <a:r>
              <a:rPr lang="en-GB" sz="2400" dirty="0" smtClean="0">
                <a:solidFill>
                  <a:schemeClr val="tx1"/>
                </a:solidFill>
              </a:rPr>
              <a:t>iscover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53" name="Rettangolo 52"/>
          <p:cNvSpPr/>
          <p:nvPr/>
        </p:nvSpPr>
        <p:spPr>
          <a:xfrm>
            <a:off x="2908188" y="3615153"/>
            <a:ext cx="2880000" cy="152191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distributed computing</a:t>
            </a:r>
          </a:p>
          <a:p>
            <a:pPr algn="ctr"/>
            <a:r>
              <a:rPr lang="en-GB" sz="2400" dirty="0">
                <a:solidFill>
                  <a:schemeClr val="tx1"/>
                </a:solidFill>
              </a:rPr>
              <a:t>(</a:t>
            </a:r>
            <a:r>
              <a:rPr lang="en-US" sz="2400" dirty="0">
                <a:solidFill>
                  <a:schemeClr val="tx1"/>
                </a:solidFill>
              </a:rPr>
              <a:t>Hadoop/Spark)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54" name="Rettangolo 53"/>
          <p:cNvSpPr/>
          <p:nvPr/>
        </p:nvSpPr>
        <p:spPr>
          <a:xfrm>
            <a:off x="146714" y="3944063"/>
            <a:ext cx="1152000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Big Data</a:t>
            </a:r>
          </a:p>
        </p:txBody>
      </p:sp>
      <p:sp>
        <p:nvSpPr>
          <p:cNvPr id="55" name="Rettangolo 54"/>
          <p:cNvSpPr/>
          <p:nvPr/>
        </p:nvSpPr>
        <p:spPr>
          <a:xfrm>
            <a:off x="1586916" y="3944063"/>
            <a:ext cx="936000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collect</a:t>
            </a:r>
          </a:p>
        </p:txBody>
      </p:sp>
      <p:cxnSp>
        <p:nvCxnSpPr>
          <p:cNvPr id="56" name="Connettore 2 55"/>
          <p:cNvCxnSpPr>
            <a:stCxn id="54" idx="3"/>
            <a:endCxn id="55" idx="1"/>
          </p:cNvCxnSpPr>
          <p:nvPr/>
        </p:nvCxnSpPr>
        <p:spPr>
          <a:xfrm>
            <a:off x="1298714" y="4376111"/>
            <a:ext cx="28820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/>
          <p:cNvCxnSpPr>
            <a:stCxn id="55" idx="3"/>
            <a:endCxn id="53" idx="1"/>
          </p:cNvCxnSpPr>
          <p:nvPr/>
        </p:nvCxnSpPr>
        <p:spPr>
          <a:xfrm>
            <a:off x="2522916" y="4376111"/>
            <a:ext cx="385272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2 57"/>
          <p:cNvCxnSpPr>
            <a:stCxn id="53" idx="3"/>
            <a:endCxn id="52" idx="1"/>
          </p:cNvCxnSpPr>
          <p:nvPr/>
        </p:nvCxnSpPr>
        <p:spPr>
          <a:xfrm flipV="1">
            <a:off x="5788188" y="4376111"/>
            <a:ext cx="335148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2 58"/>
          <p:cNvCxnSpPr>
            <a:stCxn id="52" idx="3"/>
            <a:endCxn id="51" idx="1"/>
          </p:cNvCxnSpPr>
          <p:nvPr/>
        </p:nvCxnSpPr>
        <p:spPr>
          <a:xfrm>
            <a:off x="7383336" y="4376111"/>
            <a:ext cx="32433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4 59"/>
          <p:cNvCxnSpPr>
            <a:stCxn id="51" idx="2"/>
            <a:endCxn id="53" idx="2"/>
          </p:cNvCxnSpPr>
          <p:nvPr/>
        </p:nvCxnSpPr>
        <p:spPr>
          <a:xfrm rot="5400000">
            <a:off x="6133476" y="3022871"/>
            <a:ext cx="328911" cy="3899486"/>
          </a:xfrm>
          <a:prstGeom prst="bentConnector3">
            <a:avLst>
              <a:gd name="adj1" fmla="val 205285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4 61"/>
          <p:cNvCxnSpPr>
            <a:stCxn id="51" idx="0"/>
            <a:endCxn id="9" idx="2"/>
          </p:cNvCxnSpPr>
          <p:nvPr/>
        </p:nvCxnSpPr>
        <p:spPr>
          <a:xfrm rot="16200000" flipV="1">
            <a:off x="6302883" y="1999272"/>
            <a:ext cx="1197050" cy="2692532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4 64"/>
          <p:cNvCxnSpPr>
            <a:stCxn id="53" idx="0"/>
            <a:endCxn id="9" idx="2"/>
          </p:cNvCxnSpPr>
          <p:nvPr/>
        </p:nvCxnSpPr>
        <p:spPr>
          <a:xfrm rot="5400000" flipH="1" flipV="1">
            <a:off x="4517595" y="2577606"/>
            <a:ext cx="868140" cy="1206954"/>
          </a:xfrm>
          <a:prstGeom prst="bentConnector3">
            <a:avLst>
              <a:gd name="adj1" fmla="val 16629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2 68"/>
          <p:cNvCxnSpPr/>
          <p:nvPr/>
        </p:nvCxnSpPr>
        <p:spPr>
          <a:xfrm>
            <a:off x="644422" y="2028285"/>
            <a:ext cx="36004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tsikko 1"/>
          <p:cNvSpPr txBox="1">
            <a:spLocks/>
          </p:cNvSpPr>
          <p:nvPr/>
        </p:nvSpPr>
        <p:spPr>
          <a:xfrm>
            <a:off x="467544" y="662057"/>
            <a:ext cx="8424936" cy="576064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b="1" dirty="0" smtClean="0"/>
              <a:t>Logical </a:t>
            </a:r>
            <a:r>
              <a:rPr lang="en-GB" sz="2800" b="1" dirty="0" smtClean="0"/>
              <a:t>S-DWH, integration process</a:t>
            </a:r>
            <a:endParaRPr lang="en-GB" alt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21250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Laureti Palma , Q2018  - Kraków, Poland. 26-29 June 2018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289E-F02A-4EB2-A5D9-82ADEAEC0D58}" type="slidenum">
              <a:rPr lang="en-US" smtClean="0"/>
              <a:t>11</a:t>
            </a:fld>
            <a:endParaRPr lang="en-US"/>
          </a:p>
        </p:txBody>
      </p:sp>
      <p:sp>
        <p:nvSpPr>
          <p:cNvPr id="11" name="CasellaDiTesto 10"/>
          <p:cNvSpPr txBox="1"/>
          <p:nvPr/>
        </p:nvSpPr>
        <p:spPr>
          <a:xfrm>
            <a:off x="467544" y="980728"/>
            <a:ext cx="792088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3200" b="1" dirty="0"/>
              <a:t>Case </a:t>
            </a:r>
            <a:r>
              <a:rPr lang="en-GB" sz="3200" b="1" dirty="0" smtClean="0"/>
              <a:t>Studies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GB" sz="2400" b="1" dirty="0" smtClean="0"/>
              <a:t>population statistics from mobile phone traffic: </a:t>
            </a:r>
            <a:r>
              <a:rPr lang="en-GB" sz="2400" dirty="0" smtClean="0"/>
              <a:t>“Persons </a:t>
            </a:r>
            <a:r>
              <a:rPr lang="en-GB" sz="2400" dirty="0"/>
              <a:t>and Places</a:t>
            </a:r>
            <a:r>
              <a:rPr lang="en-GB" sz="2400" dirty="0" smtClean="0"/>
              <a:t>” project, OD matrix by mobile phone data</a:t>
            </a:r>
            <a:endParaRPr lang="en-GB" sz="2400" b="1" dirty="0" smtClean="0"/>
          </a:p>
          <a:p>
            <a:pPr marL="342900" indent="-342900">
              <a:spcBef>
                <a:spcPts val="1200"/>
              </a:spcBef>
              <a:buFont typeface="Wingdings" pitchFamily="2" charset="2"/>
              <a:buChar char="q"/>
            </a:pPr>
            <a:r>
              <a:rPr lang="en-GB" sz="2400" b="1" dirty="0" smtClean="0"/>
              <a:t>business statistics produced by web mining: </a:t>
            </a:r>
            <a:r>
              <a:rPr lang="en-US" sz="2400" dirty="0" smtClean="0"/>
              <a:t>survey ICT,  variable estimations by using internet data</a:t>
            </a:r>
          </a:p>
          <a:p>
            <a:endParaRPr lang="it-IT" sz="2400" b="1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2400" b="1" dirty="0" smtClean="0"/>
              <a:t>L-DWH </a:t>
            </a:r>
            <a:r>
              <a:rPr lang="it-IT" sz="2400" b="1" dirty="0" smtClean="0"/>
              <a:t>IT </a:t>
            </a:r>
            <a:r>
              <a:rPr lang="en-US" sz="2400" b="1" dirty="0" smtClean="0"/>
              <a:t>environment</a:t>
            </a:r>
            <a:r>
              <a:rPr lang="en-GB" sz="2400" dirty="0" smtClean="0"/>
              <a:t>:</a:t>
            </a:r>
            <a:endParaRPr lang="en-GB" sz="2400" dirty="0" smtClean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it-IT" sz="2400" dirty="0" smtClean="0"/>
              <a:t>Oracle </a:t>
            </a:r>
            <a:r>
              <a:rPr lang="it-IT" sz="2400" dirty="0" err="1"/>
              <a:t>Exadata</a:t>
            </a:r>
            <a:r>
              <a:rPr lang="it-IT" sz="2400" dirty="0"/>
              <a:t> </a:t>
            </a:r>
            <a:r>
              <a:rPr lang="it-IT" sz="2400" dirty="0" smtClean="0"/>
              <a:t>Database</a:t>
            </a:r>
            <a:endParaRPr lang="it-IT" sz="2400" dirty="0" smtClean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 smtClean="0"/>
              <a:t>Software language: </a:t>
            </a:r>
            <a:r>
              <a:rPr lang="en-US" sz="2400" dirty="0" err="1" smtClean="0"/>
              <a:t>Py</a:t>
            </a:r>
            <a:r>
              <a:rPr lang="en-US" sz="2400" dirty="0" smtClean="0"/>
              <a:t>-Spark </a:t>
            </a:r>
            <a:r>
              <a:rPr lang="en-US" sz="2400" dirty="0" err="1" smtClean="0"/>
              <a:t>MLLib</a:t>
            </a:r>
            <a:r>
              <a:rPr lang="en-US" sz="2400" dirty="0" smtClean="0"/>
              <a:t>-Spark, </a:t>
            </a:r>
            <a:r>
              <a:rPr lang="en-US" sz="2400" dirty="0" err="1"/>
              <a:t>Scikit</a:t>
            </a:r>
            <a:r>
              <a:rPr lang="en-US" sz="2400" dirty="0"/>
              <a:t>-learn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 err="1" smtClean="0"/>
              <a:t>Hadoop</a:t>
            </a:r>
            <a:r>
              <a:rPr lang="en-US" sz="2400" dirty="0" smtClean="0"/>
              <a:t>/Spark </a:t>
            </a:r>
            <a:r>
              <a:rPr lang="en-US" sz="2400" dirty="0" smtClean="0"/>
              <a:t>based </a:t>
            </a:r>
            <a:r>
              <a:rPr lang="en-US" sz="2400" dirty="0" smtClean="0"/>
              <a:t>infrastructure</a:t>
            </a:r>
            <a:endParaRPr lang="en-US" sz="2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67544" y="77282"/>
            <a:ext cx="68861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Invest in new IT tools and </a:t>
            </a:r>
            <a:r>
              <a:rPr lang="en-US" sz="3200" b="1" dirty="0" smtClean="0">
                <a:solidFill>
                  <a:srgbClr val="FF0000"/>
                </a:solidFill>
              </a:rPr>
              <a:t>methodology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8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1475656" y="6356350"/>
            <a:ext cx="5400600" cy="365125"/>
          </a:xfrm>
        </p:spPr>
        <p:txBody>
          <a:bodyPr/>
          <a:lstStyle/>
          <a:p>
            <a:r>
              <a:rPr lang="it-IT" dirty="0" smtClean="0"/>
              <a:t>Antonio Laureti Palma , Q2018  - </a:t>
            </a:r>
            <a:r>
              <a:rPr lang="it-IT" dirty="0" err="1" smtClean="0"/>
              <a:t>Kraków</a:t>
            </a:r>
            <a:r>
              <a:rPr lang="it-IT" dirty="0" smtClean="0"/>
              <a:t>, Poland. 26-29 </a:t>
            </a:r>
            <a:r>
              <a:rPr lang="it-IT" dirty="0" err="1" smtClean="0"/>
              <a:t>June</a:t>
            </a:r>
            <a:r>
              <a:rPr lang="it-IT" dirty="0" smtClean="0"/>
              <a:t> 2018</a:t>
            </a:r>
            <a:endParaRPr lang="en-US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289E-F02A-4EB2-A5D9-82ADEAEC0D58}" type="slidenum">
              <a:rPr lang="en-US" smtClean="0"/>
              <a:t>12</a:t>
            </a:fld>
            <a:endParaRPr lang="en-US"/>
          </a:p>
        </p:txBody>
      </p:sp>
      <p:sp>
        <p:nvSpPr>
          <p:cNvPr id="11" name="CasellaDiTesto 10"/>
          <p:cNvSpPr txBox="1"/>
          <p:nvPr/>
        </p:nvSpPr>
        <p:spPr>
          <a:xfrm>
            <a:off x="467544" y="476672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case study 1: </a:t>
            </a:r>
            <a:r>
              <a:rPr lang="en-GB" sz="2800" b="1" i="1" dirty="0"/>
              <a:t>Logical </a:t>
            </a:r>
            <a:r>
              <a:rPr lang="en-GB" sz="2800" b="1" i="1" dirty="0" smtClean="0"/>
              <a:t>S-DWH </a:t>
            </a:r>
            <a:r>
              <a:rPr lang="en-US" sz="2800" b="1" dirty="0"/>
              <a:t>processing </a:t>
            </a:r>
            <a:r>
              <a:rPr lang="en-US" sz="2800" b="1" dirty="0" smtClean="0"/>
              <a:t>lifecycle</a:t>
            </a:r>
            <a:endParaRPr lang="en-GB" sz="2800" b="1" i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84298" y="2129131"/>
            <a:ext cx="617477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CDR</a:t>
            </a:r>
            <a:endParaRPr lang="en-US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981736" y="1297686"/>
            <a:ext cx="2825564" cy="76944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integration</a:t>
            </a:r>
            <a:endParaRPr lang="en-GB" sz="2400" dirty="0"/>
          </a:p>
          <a:p>
            <a:r>
              <a:rPr lang="en-GB" sz="2000" i="1" dirty="0" smtClean="0"/>
              <a:t>data discovery stage</a:t>
            </a:r>
            <a:endParaRPr lang="en-GB" sz="2000" i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87842" y="1297686"/>
            <a:ext cx="1477777" cy="76944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source</a:t>
            </a:r>
          </a:p>
          <a:p>
            <a:r>
              <a:rPr lang="en-US" sz="2000" i="1" dirty="0" smtClean="0"/>
              <a:t>collect </a:t>
            </a:r>
            <a:r>
              <a:rPr lang="en-US" sz="2000" i="1" dirty="0"/>
              <a:t>stage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981738" y="2129131"/>
            <a:ext cx="2477665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Individual </a:t>
            </a:r>
            <a:r>
              <a:rPr lang="en-US" sz="2000" dirty="0"/>
              <a:t>Call </a:t>
            </a:r>
            <a:r>
              <a:rPr lang="en-US" sz="2000" dirty="0" smtClean="0"/>
              <a:t>Profiles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84298" y="3065235"/>
            <a:ext cx="735651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sz="2000" dirty="0" smtClean="0"/>
              <a:t>HDFS</a:t>
            </a:r>
            <a:endParaRPr lang="en-US" sz="20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1981735" y="3065235"/>
            <a:ext cx="2609541" cy="70788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prototype extractions</a:t>
            </a:r>
          </a:p>
          <a:p>
            <a:r>
              <a:rPr lang="en-US" sz="2000" i="1" dirty="0" smtClean="0"/>
              <a:t>K-Means algorithm</a:t>
            </a:r>
            <a:endParaRPr lang="en-US" sz="2000" i="1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1981736" y="3857323"/>
            <a:ext cx="2159374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prototype labelling</a:t>
            </a:r>
            <a:endParaRPr lang="en-US" sz="20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1981736" y="4361379"/>
            <a:ext cx="2243243" cy="70788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l</a:t>
            </a:r>
            <a:r>
              <a:rPr lang="en-US" sz="2000" dirty="0" smtClean="0"/>
              <a:t>abel propagation</a:t>
            </a:r>
          </a:p>
          <a:p>
            <a:r>
              <a:rPr lang="en-US" sz="2000" i="1" dirty="0" smtClean="0"/>
              <a:t>1-Nearest-Neighbor</a:t>
            </a:r>
            <a:endParaRPr lang="en-US" sz="2000" i="1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384298" y="2593117"/>
            <a:ext cx="638316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RDD</a:t>
            </a:r>
            <a:endParaRPr lang="en-US" sz="20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4916812" y="1296816"/>
            <a:ext cx="2232248" cy="76944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interpretation</a:t>
            </a:r>
            <a:endParaRPr lang="en-GB" sz="2400" dirty="0"/>
          </a:p>
          <a:p>
            <a:r>
              <a:rPr lang="en-GB" sz="2000" i="1" dirty="0" smtClean="0"/>
              <a:t>analysis stage</a:t>
            </a:r>
            <a:endParaRPr lang="en-GB" sz="2000" i="1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7293076" y="1296815"/>
            <a:ext cx="1512168" cy="76944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access</a:t>
            </a:r>
            <a:endParaRPr lang="en-GB" sz="2400" dirty="0"/>
          </a:p>
          <a:p>
            <a:endParaRPr lang="en-GB" sz="2000" i="1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1981736" y="2593117"/>
            <a:ext cx="2395849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archetype definitions</a:t>
            </a:r>
            <a:endParaRPr lang="en-US" sz="2000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4922940" y="3546211"/>
            <a:ext cx="1712264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ICP DWH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4922940" y="4010197"/>
            <a:ext cx="1916652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MPT-OD matrix</a:t>
            </a:r>
          </a:p>
        </p:txBody>
      </p:sp>
      <p:sp>
        <p:nvSpPr>
          <p:cNvPr id="24" name="CasellaDiTesto 23"/>
          <p:cNvSpPr txBox="1"/>
          <p:nvPr/>
        </p:nvSpPr>
        <p:spPr>
          <a:xfrm>
            <a:off x="7309004" y="2129131"/>
            <a:ext cx="632144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R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7309004" y="2593117"/>
            <a:ext cx="632144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SAS</a:t>
            </a:r>
          </a:p>
        </p:txBody>
      </p:sp>
      <p:sp>
        <p:nvSpPr>
          <p:cNvPr id="27" name="CasellaDiTesto 26"/>
          <p:cNvSpPr txBox="1"/>
          <p:nvPr/>
        </p:nvSpPr>
        <p:spPr>
          <a:xfrm>
            <a:off x="4922940" y="3074093"/>
            <a:ext cx="1936252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P&amp;P-OD matrix</a:t>
            </a:r>
          </a:p>
        </p:txBody>
      </p:sp>
      <p:sp>
        <p:nvSpPr>
          <p:cNvPr id="28" name="CasellaDiTesto 27"/>
          <p:cNvSpPr txBox="1"/>
          <p:nvPr/>
        </p:nvSpPr>
        <p:spPr>
          <a:xfrm>
            <a:off x="4932740" y="2610107"/>
            <a:ext cx="2000296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population DWH</a:t>
            </a:r>
          </a:p>
        </p:txBody>
      </p:sp>
      <p:sp>
        <p:nvSpPr>
          <p:cNvPr id="30" name="CasellaDiTesto 29"/>
          <p:cNvSpPr txBox="1"/>
          <p:nvPr/>
        </p:nvSpPr>
        <p:spPr>
          <a:xfrm>
            <a:off x="421154" y="5157192"/>
            <a:ext cx="8399318" cy="648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sz="2400" i="1" dirty="0"/>
              <a:t>d</a:t>
            </a:r>
            <a:r>
              <a:rPr lang="en-US" sz="2400" i="1" dirty="0" smtClean="0"/>
              <a:t>istributed computing platform</a:t>
            </a:r>
          </a:p>
        </p:txBody>
      </p:sp>
      <p:sp>
        <p:nvSpPr>
          <p:cNvPr id="34" name="CasellaDiTesto 33"/>
          <p:cNvSpPr txBox="1"/>
          <p:nvPr/>
        </p:nvSpPr>
        <p:spPr>
          <a:xfrm>
            <a:off x="7293076" y="3059407"/>
            <a:ext cx="14760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2000"/>
            </a:lvl1pPr>
          </a:lstStyle>
          <a:p>
            <a:r>
              <a:rPr lang="it-IT" dirty="0" err="1"/>
              <a:t>Plotly</a:t>
            </a:r>
            <a:r>
              <a:rPr lang="it-IT" dirty="0"/>
              <a:t> </a:t>
            </a:r>
            <a:r>
              <a:rPr lang="it-IT" dirty="0" err="1" smtClean="0"/>
              <a:t>PyLib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4932740" y="2137989"/>
            <a:ext cx="221632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population register</a:t>
            </a:r>
          </a:p>
        </p:txBody>
      </p:sp>
      <p:sp>
        <p:nvSpPr>
          <p:cNvPr id="31" name="CasellaDiTesto 30"/>
          <p:cNvSpPr txBox="1"/>
          <p:nvPr/>
        </p:nvSpPr>
        <p:spPr>
          <a:xfrm>
            <a:off x="467544" y="77282"/>
            <a:ext cx="68861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Invest in new IT tools and </a:t>
            </a:r>
            <a:r>
              <a:rPr lang="en-US" sz="3200" b="1" dirty="0" smtClean="0">
                <a:solidFill>
                  <a:srgbClr val="FF0000"/>
                </a:solidFill>
              </a:rPr>
              <a:t>methodology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10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1475656" y="6356350"/>
            <a:ext cx="5400600" cy="365125"/>
          </a:xfrm>
        </p:spPr>
        <p:txBody>
          <a:bodyPr/>
          <a:lstStyle/>
          <a:p>
            <a:r>
              <a:rPr lang="it-IT" dirty="0" smtClean="0"/>
              <a:t>Antonio Laureti Palma , Q2018  - </a:t>
            </a:r>
            <a:r>
              <a:rPr lang="it-IT" dirty="0" err="1" smtClean="0"/>
              <a:t>Kraków</a:t>
            </a:r>
            <a:r>
              <a:rPr lang="it-IT" dirty="0" smtClean="0"/>
              <a:t>, Poland. 26-29 </a:t>
            </a:r>
            <a:r>
              <a:rPr lang="it-IT" dirty="0" err="1" smtClean="0"/>
              <a:t>June</a:t>
            </a:r>
            <a:r>
              <a:rPr lang="it-IT" dirty="0" smtClean="0"/>
              <a:t> 2018</a:t>
            </a:r>
            <a:endParaRPr lang="en-US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289E-F02A-4EB2-A5D9-82ADEAEC0D58}" type="slidenum">
              <a:rPr lang="en-US" smtClean="0"/>
              <a:t>13</a:t>
            </a:fld>
            <a:endParaRPr lang="en-US"/>
          </a:p>
        </p:txBody>
      </p:sp>
      <p:sp>
        <p:nvSpPr>
          <p:cNvPr id="7" name="CasellaDiTesto 6"/>
          <p:cNvSpPr txBox="1"/>
          <p:nvPr/>
        </p:nvSpPr>
        <p:spPr>
          <a:xfrm>
            <a:off x="397221" y="948242"/>
            <a:ext cx="1881926" cy="76944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source</a:t>
            </a:r>
          </a:p>
          <a:p>
            <a:r>
              <a:rPr lang="en-US" sz="2000" i="1" dirty="0" smtClean="0"/>
              <a:t>collect </a:t>
            </a:r>
            <a:r>
              <a:rPr lang="en-US" sz="2000" i="1" dirty="0"/>
              <a:t>stage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01534" y="4153520"/>
            <a:ext cx="735651" cy="396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 anchor="ctr" anchorCtr="0">
            <a:noAutofit/>
          </a:bodyPr>
          <a:lstStyle/>
          <a:p>
            <a:r>
              <a:rPr lang="it-IT" sz="2000" dirty="0" smtClean="0"/>
              <a:t>HDFS</a:t>
            </a:r>
            <a:endParaRPr lang="en-US" sz="2000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401534" y="3681402"/>
            <a:ext cx="638316" cy="396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 anchor="ctr" anchorCtr="0">
            <a:noAutofit/>
          </a:bodyPr>
          <a:lstStyle/>
          <a:p>
            <a:r>
              <a:rPr lang="en-US" sz="2000" dirty="0" smtClean="0"/>
              <a:t>RDD</a:t>
            </a:r>
            <a:endParaRPr lang="en-US" sz="20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5231475" y="947372"/>
            <a:ext cx="2112347" cy="76944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interpretation</a:t>
            </a:r>
            <a:endParaRPr lang="en-GB" sz="2400" dirty="0"/>
          </a:p>
          <a:p>
            <a:r>
              <a:rPr lang="en-GB" sz="2000" i="1" dirty="0" smtClean="0"/>
              <a:t>analysis stage</a:t>
            </a:r>
            <a:endParaRPr lang="en-GB" sz="2000" i="1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7420417" y="941123"/>
            <a:ext cx="1512168" cy="76944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access</a:t>
            </a:r>
            <a:endParaRPr lang="en-GB" sz="2400" dirty="0"/>
          </a:p>
          <a:p>
            <a:endParaRPr lang="en-GB" sz="2000" i="1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5301793" y="2350584"/>
            <a:ext cx="1712264" cy="396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000" dirty="0" smtClean="0"/>
              <a:t>ICT DWH</a:t>
            </a:r>
          </a:p>
        </p:txBody>
      </p:sp>
      <p:sp>
        <p:nvSpPr>
          <p:cNvPr id="24" name="CasellaDiTesto 23"/>
          <p:cNvSpPr txBox="1"/>
          <p:nvPr/>
        </p:nvSpPr>
        <p:spPr>
          <a:xfrm>
            <a:off x="7446295" y="1829041"/>
            <a:ext cx="632144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000" dirty="0" smtClean="0"/>
              <a:t>R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7446295" y="2293027"/>
            <a:ext cx="632144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000" dirty="0" smtClean="0"/>
              <a:t>SAS</a:t>
            </a:r>
          </a:p>
        </p:txBody>
      </p:sp>
      <p:sp>
        <p:nvSpPr>
          <p:cNvPr id="31" name="CasellaDiTesto 30"/>
          <p:cNvSpPr txBox="1"/>
          <p:nvPr/>
        </p:nvSpPr>
        <p:spPr>
          <a:xfrm>
            <a:off x="2377032" y="948242"/>
            <a:ext cx="2735517" cy="76944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integration</a:t>
            </a:r>
            <a:endParaRPr lang="en-GB" sz="2400" dirty="0"/>
          </a:p>
          <a:p>
            <a:r>
              <a:rPr lang="en-GB" sz="2000" i="1" dirty="0" smtClean="0"/>
              <a:t>data discovery stage</a:t>
            </a:r>
            <a:endParaRPr lang="en-GB" sz="2000" i="1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2377033" y="1818122"/>
            <a:ext cx="1918338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 anchor="ctr" anchorCtr="0">
            <a:noAutofit/>
          </a:bodyPr>
          <a:lstStyle/>
          <a:p>
            <a:r>
              <a:rPr lang="en-US" sz="2000" dirty="0" smtClean="0"/>
              <a:t>NLP: text mining</a:t>
            </a:r>
          </a:p>
        </p:txBody>
      </p:sp>
      <p:sp>
        <p:nvSpPr>
          <p:cNvPr id="35" name="CasellaDiTesto 34"/>
          <p:cNvSpPr txBox="1"/>
          <p:nvPr/>
        </p:nvSpPr>
        <p:spPr>
          <a:xfrm>
            <a:off x="407123" y="2737431"/>
            <a:ext cx="1552541" cy="396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 anchor="ctr" anchorCtr="0">
            <a:noAutofit/>
          </a:bodyPr>
          <a:lstStyle/>
          <a:p>
            <a:pPr algn="ctr"/>
            <a:r>
              <a:rPr lang="en-US" sz="2000" dirty="0"/>
              <a:t>w</a:t>
            </a:r>
            <a:r>
              <a:rPr lang="en-US" sz="2000" dirty="0" smtClean="0"/>
              <a:t>eb scraping</a:t>
            </a:r>
          </a:p>
        </p:txBody>
      </p:sp>
      <p:sp>
        <p:nvSpPr>
          <p:cNvPr id="36" name="CasellaDiTesto 35"/>
          <p:cNvSpPr txBox="1"/>
          <p:nvPr/>
        </p:nvSpPr>
        <p:spPr>
          <a:xfrm>
            <a:off x="2585843" y="4709235"/>
            <a:ext cx="2448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 anchor="ctr" anchorCtr="0">
            <a:noAutofit/>
          </a:bodyPr>
          <a:lstStyle>
            <a:defPPr>
              <a:defRPr lang="it-IT"/>
            </a:defPPr>
            <a:lvl1pPr algn="ctr">
              <a:defRPr sz="2000"/>
            </a:lvl1pPr>
          </a:lstStyle>
          <a:p>
            <a:pPr algn="l"/>
            <a:r>
              <a:rPr lang="en-US" altLang="it-IT" dirty="0" smtClean="0"/>
              <a:t>fitting learning models</a:t>
            </a:r>
            <a:endParaRPr lang="en-US" dirty="0"/>
          </a:p>
        </p:txBody>
      </p:sp>
      <p:sp>
        <p:nvSpPr>
          <p:cNvPr id="40" name="CasellaDiTesto 39"/>
          <p:cNvSpPr txBox="1"/>
          <p:nvPr/>
        </p:nvSpPr>
        <p:spPr>
          <a:xfrm>
            <a:off x="2580247" y="5183103"/>
            <a:ext cx="2556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lIns="36000" rIns="36000" rtlCol="0" anchor="ctr" anchorCtr="0">
            <a:noAutofit/>
          </a:bodyPr>
          <a:lstStyle>
            <a:defPPr>
              <a:defRPr lang="it-IT"/>
            </a:defPPr>
            <a:lvl1pPr algn="ctr">
              <a:defRPr sz="2000"/>
            </a:lvl1pPr>
          </a:lstStyle>
          <a:p>
            <a:pPr algn="l"/>
            <a:r>
              <a:rPr lang="en-US" altLang="it-IT" dirty="0" smtClean="0"/>
              <a:t>performance evaluation</a:t>
            </a:r>
            <a:endParaRPr lang="en-US" dirty="0"/>
          </a:p>
        </p:txBody>
      </p:sp>
      <p:sp>
        <p:nvSpPr>
          <p:cNvPr id="41" name="CasellaDiTesto 40"/>
          <p:cNvSpPr txBox="1"/>
          <p:nvPr/>
        </p:nvSpPr>
        <p:spPr>
          <a:xfrm>
            <a:off x="2515453" y="2296049"/>
            <a:ext cx="1476000" cy="288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 anchor="ctr" anchorCtr="0">
            <a:noAutofit/>
          </a:bodyPr>
          <a:lstStyle>
            <a:defPPr>
              <a:defRPr lang="it-IT"/>
            </a:defPPr>
            <a:lvl1pPr algn="ctr">
              <a:defRPr sz="2000"/>
            </a:lvl1pPr>
          </a:lstStyle>
          <a:p>
            <a:pPr algn="l"/>
            <a:r>
              <a:rPr lang="en-US" dirty="0" smtClean="0"/>
              <a:t>tokenization</a:t>
            </a:r>
            <a:endParaRPr lang="en-US" dirty="0"/>
          </a:p>
        </p:txBody>
      </p:sp>
      <p:sp>
        <p:nvSpPr>
          <p:cNvPr id="42" name="CasellaDiTesto 41"/>
          <p:cNvSpPr txBox="1"/>
          <p:nvPr/>
        </p:nvSpPr>
        <p:spPr>
          <a:xfrm>
            <a:off x="2516290" y="2701976"/>
            <a:ext cx="1692000" cy="288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 anchor="ctr" anchorCtr="0">
            <a:noAutofit/>
          </a:bodyPr>
          <a:lstStyle>
            <a:defPPr>
              <a:defRPr lang="it-IT"/>
            </a:defPPr>
            <a:lvl1pPr algn="ctr">
              <a:defRPr sz="2000"/>
            </a:lvl1pPr>
          </a:lstStyle>
          <a:p>
            <a:pPr algn="l"/>
            <a:r>
              <a:rPr lang="en-US" dirty="0" smtClean="0"/>
              <a:t>lemmatization</a:t>
            </a:r>
            <a:endParaRPr lang="en-US" dirty="0"/>
          </a:p>
        </p:txBody>
      </p:sp>
      <p:sp>
        <p:nvSpPr>
          <p:cNvPr id="43" name="CasellaDiTesto 42"/>
          <p:cNvSpPr txBox="1"/>
          <p:nvPr/>
        </p:nvSpPr>
        <p:spPr>
          <a:xfrm>
            <a:off x="2391951" y="4036405"/>
            <a:ext cx="2705677" cy="61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 anchor="ctr" anchorCtr="0">
            <a:noAutofit/>
          </a:bodyPr>
          <a:lstStyle>
            <a:defPPr>
              <a:defRPr lang="it-IT"/>
            </a:defPPr>
            <a:lvl1pPr algn="ctr">
              <a:defRPr sz="2000"/>
            </a:lvl1pPr>
          </a:lstStyle>
          <a:p>
            <a:pPr algn="l"/>
            <a:r>
              <a:rPr lang="en-GB" dirty="0"/>
              <a:t>supervised </a:t>
            </a:r>
            <a:r>
              <a:rPr lang="en-US" altLang="it-IT" dirty="0" smtClean="0"/>
              <a:t>classification</a:t>
            </a:r>
          </a:p>
          <a:p>
            <a:r>
              <a:rPr lang="en-US" dirty="0" smtClean="0"/>
              <a:t>(SVM, </a:t>
            </a:r>
            <a:r>
              <a:rPr lang="en-US" dirty="0" smtClean="0"/>
              <a:t>RF)</a:t>
            </a:r>
            <a:endParaRPr lang="en-US" dirty="0"/>
          </a:p>
        </p:txBody>
      </p:sp>
      <p:sp>
        <p:nvSpPr>
          <p:cNvPr id="44" name="CasellaDiTesto 43"/>
          <p:cNvSpPr txBox="1"/>
          <p:nvPr/>
        </p:nvSpPr>
        <p:spPr>
          <a:xfrm>
            <a:off x="404909" y="1795761"/>
            <a:ext cx="1667948" cy="396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lIns="36000" rIns="36000" rtlCol="0" anchor="ctr" anchorCtr="0">
            <a:noAutofit/>
          </a:bodyPr>
          <a:lstStyle/>
          <a:p>
            <a:pPr algn="ctr"/>
            <a:r>
              <a:rPr lang="en-US" sz="2000" dirty="0"/>
              <a:t>URLs</a:t>
            </a:r>
            <a:r>
              <a:rPr lang="en-US" sz="2000" b="1" dirty="0"/>
              <a:t> </a:t>
            </a:r>
            <a:r>
              <a:rPr lang="en-US" sz="2000" dirty="0"/>
              <a:t>validation</a:t>
            </a:r>
            <a:endParaRPr lang="en-US" sz="2000" dirty="0" smtClean="0"/>
          </a:p>
        </p:txBody>
      </p:sp>
      <p:sp>
        <p:nvSpPr>
          <p:cNvPr id="45" name="CasellaDiTesto 44"/>
          <p:cNvSpPr txBox="1"/>
          <p:nvPr/>
        </p:nvSpPr>
        <p:spPr>
          <a:xfrm>
            <a:off x="407123" y="2265313"/>
            <a:ext cx="1625573" cy="396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 anchor="ctr" anchorCtr="0">
            <a:noAutofit/>
          </a:bodyPr>
          <a:lstStyle/>
          <a:p>
            <a:pPr algn="ctr"/>
            <a:r>
              <a:rPr lang="en-US" sz="2000" dirty="0"/>
              <a:t>URLs</a:t>
            </a:r>
            <a:r>
              <a:rPr lang="en-US" sz="2000" b="1" dirty="0"/>
              <a:t> </a:t>
            </a:r>
            <a:r>
              <a:rPr lang="en-US" sz="2000" dirty="0" smtClean="0"/>
              <a:t>retrieval</a:t>
            </a:r>
          </a:p>
        </p:txBody>
      </p:sp>
      <p:sp>
        <p:nvSpPr>
          <p:cNvPr id="46" name="CasellaDiTesto 45"/>
          <p:cNvSpPr txBox="1"/>
          <p:nvPr/>
        </p:nvSpPr>
        <p:spPr>
          <a:xfrm>
            <a:off x="2522493" y="3107903"/>
            <a:ext cx="1476000" cy="288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 anchor="ctr" anchorCtr="0">
            <a:noAutofit/>
          </a:bodyPr>
          <a:lstStyle>
            <a:defPPr>
              <a:defRPr lang="it-IT"/>
            </a:defPPr>
            <a:lvl1pPr algn="ctr">
              <a:defRPr sz="2000"/>
            </a:lvl1pPr>
          </a:lstStyle>
          <a:p>
            <a:pPr algn="l"/>
            <a:r>
              <a:rPr lang="en-US" dirty="0" smtClean="0"/>
              <a:t>POS </a:t>
            </a:r>
            <a:r>
              <a:rPr lang="en-US" dirty="0"/>
              <a:t>tagging</a:t>
            </a:r>
          </a:p>
        </p:txBody>
      </p:sp>
      <p:sp>
        <p:nvSpPr>
          <p:cNvPr id="48" name="CasellaDiTesto 47"/>
          <p:cNvSpPr txBox="1"/>
          <p:nvPr/>
        </p:nvSpPr>
        <p:spPr>
          <a:xfrm>
            <a:off x="2522493" y="3513829"/>
            <a:ext cx="1702314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36000" rIns="36000" rtlCol="0" anchor="ctr" anchorCtr="0">
            <a:noAutofit/>
          </a:bodyPr>
          <a:lstStyle>
            <a:defPPr>
              <a:defRPr lang="it-IT"/>
            </a:defPPr>
            <a:lvl1pPr>
              <a:defRPr sz="2000"/>
            </a:lvl1pPr>
          </a:lstStyle>
          <a:p>
            <a:r>
              <a:rPr lang="en-US" dirty="0" smtClean="0"/>
              <a:t>summarization</a:t>
            </a:r>
            <a:endParaRPr lang="en-US" dirty="0"/>
          </a:p>
        </p:txBody>
      </p:sp>
      <p:sp>
        <p:nvSpPr>
          <p:cNvPr id="51" name="CasellaDiTesto 50"/>
          <p:cNvSpPr txBox="1"/>
          <p:nvPr/>
        </p:nvSpPr>
        <p:spPr>
          <a:xfrm>
            <a:off x="5301793" y="3315829"/>
            <a:ext cx="1368152" cy="396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noAutofit/>
          </a:bodyPr>
          <a:lstStyle>
            <a:defPPr>
              <a:defRPr lang="it-IT"/>
            </a:defPPr>
            <a:lvl1pPr algn="ctr">
              <a:defRPr sz="2000"/>
            </a:lvl1pPr>
          </a:lstStyle>
          <a:p>
            <a:pPr algn="l"/>
            <a:r>
              <a:rPr lang="en-US" altLang="it-IT" dirty="0" smtClean="0"/>
              <a:t>predictions</a:t>
            </a:r>
            <a:endParaRPr lang="en-US" dirty="0"/>
          </a:p>
        </p:txBody>
      </p:sp>
      <p:sp>
        <p:nvSpPr>
          <p:cNvPr id="52" name="CasellaDiTesto 51"/>
          <p:cNvSpPr txBox="1"/>
          <p:nvPr/>
        </p:nvSpPr>
        <p:spPr>
          <a:xfrm>
            <a:off x="5301793" y="1846528"/>
            <a:ext cx="1998972" cy="396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000" dirty="0" smtClean="0"/>
              <a:t>business register</a:t>
            </a:r>
          </a:p>
        </p:txBody>
      </p:sp>
      <p:sp>
        <p:nvSpPr>
          <p:cNvPr id="53" name="CasellaDiTesto 52"/>
          <p:cNvSpPr txBox="1"/>
          <p:nvPr/>
        </p:nvSpPr>
        <p:spPr>
          <a:xfrm>
            <a:off x="5301793" y="2854857"/>
            <a:ext cx="1712264" cy="396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000" dirty="0" smtClean="0"/>
              <a:t>ICT-</a:t>
            </a:r>
            <a:r>
              <a:rPr lang="en-US" sz="2000" dirty="0" err="1"/>
              <a:t>i</a:t>
            </a:r>
            <a:r>
              <a:rPr lang="en-US" sz="2000" dirty="0" err="1" smtClean="0"/>
              <a:t>ntD</a:t>
            </a:r>
            <a:r>
              <a:rPr lang="en-US" sz="2000" dirty="0" smtClean="0"/>
              <a:t> DWH</a:t>
            </a:r>
          </a:p>
        </p:txBody>
      </p:sp>
      <p:sp>
        <p:nvSpPr>
          <p:cNvPr id="56" name="CasellaDiTesto 55"/>
          <p:cNvSpPr txBox="1"/>
          <p:nvPr/>
        </p:nvSpPr>
        <p:spPr>
          <a:xfrm>
            <a:off x="7456585" y="2744662"/>
            <a:ext cx="14760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2000"/>
            </a:lvl1pPr>
          </a:lstStyle>
          <a:p>
            <a:r>
              <a:rPr lang="it-IT" dirty="0" err="1"/>
              <a:t>Plotly</a:t>
            </a:r>
            <a:r>
              <a:rPr lang="it-IT" dirty="0"/>
              <a:t> </a:t>
            </a:r>
            <a:r>
              <a:rPr lang="it-IT" dirty="0" err="1" smtClean="0"/>
              <a:t>Py</a:t>
            </a:r>
            <a:r>
              <a:rPr lang="it-IT" dirty="0" smtClean="0"/>
              <a:t> </a:t>
            </a:r>
            <a:r>
              <a:rPr lang="it-IT" dirty="0" err="1" smtClean="0"/>
              <a:t>Lib</a:t>
            </a:r>
            <a:endParaRPr lang="it-IT" dirty="0"/>
          </a:p>
        </p:txBody>
      </p:sp>
      <p:sp>
        <p:nvSpPr>
          <p:cNvPr id="61" name="CasellaDiTesto 60"/>
          <p:cNvSpPr txBox="1"/>
          <p:nvPr/>
        </p:nvSpPr>
        <p:spPr>
          <a:xfrm>
            <a:off x="407123" y="3217416"/>
            <a:ext cx="1682986" cy="396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 anchor="ctr" anchorCtr="0">
            <a:noAutofit/>
          </a:bodyPr>
          <a:lstStyle/>
          <a:p>
            <a:pPr algn="ctr"/>
            <a:r>
              <a:rPr lang="en-US" sz="2000" dirty="0" smtClean="0"/>
              <a:t>text documents</a:t>
            </a:r>
          </a:p>
        </p:txBody>
      </p:sp>
      <p:sp>
        <p:nvSpPr>
          <p:cNvPr id="34" name="CasellaDiTesto 33"/>
          <p:cNvSpPr txBox="1"/>
          <p:nvPr/>
        </p:nvSpPr>
        <p:spPr>
          <a:xfrm>
            <a:off x="467544" y="-27384"/>
            <a:ext cx="68861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Invest in new IT tools and </a:t>
            </a:r>
            <a:r>
              <a:rPr lang="en-US" sz="3200" b="1" dirty="0" smtClean="0">
                <a:solidFill>
                  <a:srgbClr val="FF0000"/>
                </a:solidFill>
              </a:rPr>
              <a:t>methodology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7" name="CasellaDiTesto 36"/>
          <p:cNvSpPr txBox="1"/>
          <p:nvPr/>
        </p:nvSpPr>
        <p:spPr>
          <a:xfrm>
            <a:off x="467544" y="372006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case study 2: </a:t>
            </a:r>
            <a:r>
              <a:rPr lang="en-GB" sz="2800" b="1" i="1" dirty="0"/>
              <a:t>Logical S-DWH </a:t>
            </a:r>
            <a:r>
              <a:rPr lang="en-US" sz="2800" b="1" dirty="0"/>
              <a:t>processing lifecycle</a:t>
            </a:r>
            <a:endParaRPr lang="en-GB" sz="2800" b="1" i="1" dirty="0"/>
          </a:p>
        </p:txBody>
      </p:sp>
      <p:sp>
        <p:nvSpPr>
          <p:cNvPr id="39" name="CasellaDiTesto 38"/>
          <p:cNvSpPr txBox="1"/>
          <p:nvPr/>
        </p:nvSpPr>
        <p:spPr>
          <a:xfrm>
            <a:off x="384743" y="5705498"/>
            <a:ext cx="8496000" cy="648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sz="2400" i="1" dirty="0"/>
              <a:t>d</a:t>
            </a:r>
            <a:r>
              <a:rPr lang="en-US" sz="2400" i="1" dirty="0" smtClean="0"/>
              <a:t>istributed computing platform</a:t>
            </a:r>
          </a:p>
        </p:txBody>
      </p:sp>
    </p:spTree>
    <p:extLst>
      <p:ext uri="{BB962C8B-B14F-4D97-AF65-F5344CB8AC3E}">
        <p14:creationId xmlns:p14="http://schemas.microsoft.com/office/powerpoint/2010/main" val="413332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945285" y="1049377"/>
            <a:ext cx="5805487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eaLnBrk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eaLnBrk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eaLnBrk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eaLnBrk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defTabSz="914400" eaLnBrk="1">
              <a:defRPr/>
            </a:pPr>
            <a:endParaRPr lang="en-US" altLang="it-IT" sz="3200" b="1" i="1" dirty="0" smtClean="0">
              <a:latin typeface="+mj-lt"/>
              <a:cs typeface="Arial" pitchFamily="34" charset="0"/>
            </a:endParaRPr>
          </a:p>
          <a:p>
            <a:pPr defTabSz="914400" eaLnBrk="1">
              <a:defRPr/>
            </a:pPr>
            <a:r>
              <a:rPr lang="en-US" altLang="it-IT" sz="3200" b="1" i="1" dirty="0" smtClean="0">
                <a:latin typeface="+mj-lt"/>
                <a:cs typeface="Arial" pitchFamily="34" charset="0"/>
              </a:rPr>
              <a:t>Thank you for your attention</a:t>
            </a:r>
          </a:p>
          <a:p>
            <a:pPr defTabSz="914400" eaLnBrk="1">
              <a:defRPr/>
            </a:pPr>
            <a:endParaRPr lang="en-US" altLang="it-IT" sz="3200" i="1" dirty="0" smtClean="0">
              <a:latin typeface="+mj-lt"/>
              <a:cs typeface="Arial" pitchFamily="34" charset="0"/>
              <a:hlinkClick r:id=""/>
            </a:endParaRPr>
          </a:p>
          <a:p>
            <a:pPr defTabSz="914400" eaLnBrk="1">
              <a:defRPr/>
            </a:pPr>
            <a:endParaRPr lang="en-US" altLang="it-IT" sz="3200" i="1" dirty="0" smtClean="0">
              <a:latin typeface="+mj-lt"/>
              <a:cs typeface="Arial" pitchFamily="34" charset="0"/>
            </a:endParaRPr>
          </a:p>
          <a:p>
            <a:pPr defTabSz="914400" eaLnBrk="1">
              <a:defRPr/>
            </a:pPr>
            <a:endParaRPr lang="en-US" altLang="it-IT" sz="3200" i="1" dirty="0">
              <a:latin typeface="+mj-lt"/>
              <a:cs typeface="Arial" pitchFamily="34" charset="0"/>
            </a:endParaRPr>
          </a:p>
          <a:p>
            <a:pPr defTabSz="914400" eaLnBrk="1">
              <a:defRPr/>
            </a:pPr>
            <a:endParaRPr lang="en-US" altLang="it-IT" sz="3200" i="1" dirty="0" smtClean="0">
              <a:latin typeface="+mj-lt"/>
              <a:cs typeface="Arial" pitchFamily="34" charset="0"/>
            </a:endParaRPr>
          </a:p>
          <a:p>
            <a:pPr defTabSz="914400" eaLnBrk="1">
              <a:defRPr/>
            </a:pPr>
            <a:endParaRPr lang="en-US" altLang="it-IT" sz="3200" i="1" dirty="0" smtClean="0">
              <a:latin typeface="+mj-lt"/>
              <a:cs typeface="Arial" pitchFamily="34" charset="0"/>
            </a:endParaRPr>
          </a:p>
          <a:p>
            <a:pPr defTabSz="914400" eaLnBrk="1">
              <a:defRPr/>
            </a:pPr>
            <a:endParaRPr lang="en-US" altLang="it-IT" sz="3200" i="1" dirty="0" smtClean="0">
              <a:latin typeface="+mj-lt"/>
              <a:cs typeface="Arial" pitchFamily="34" charset="0"/>
            </a:endParaRPr>
          </a:p>
          <a:p>
            <a:pPr defTabSz="914400" eaLnBrk="1">
              <a:defRPr/>
            </a:pPr>
            <a:endParaRPr lang="en-US" altLang="it-IT" sz="3200" i="1" dirty="0" smtClean="0">
              <a:latin typeface="+mj-lt"/>
              <a:cs typeface="Arial" pitchFamily="34" charset="0"/>
            </a:endParaRPr>
          </a:p>
          <a:p>
            <a:pPr defTabSz="914400" eaLnBrk="1">
              <a:defRPr/>
            </a:pPr>
            <a:endParaRPr lang="en-US" altLang="it-IT" sz="3200" b="1" i="1" dirty="0" smtClean="0">
              <a:latin typeface="+mj-lt"/>
              <a:cs typeface="Arial" pitchFamily="34" charset="0"/>
            </a:endParaRPr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9997" y="2279642"/>
            <a:ext cx="5402522" cy="2961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75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388424" y="6381328"/>
            <a:ext cx="288208" cy="365125"/>
          </a:xfrm>
        </p:spPr>
        <p:txBody>
          <a:bodyPr/>
          <a:lstStyle/>
          <a:p>
            <a:fld id="{0088289E-F02A-4EB2-A5D9-82ADEAEC0D58}" type="slidenum">
              <a:rPr lang="en-US" smtClean="0"/>
              <a:t>2</a:t>
            </a:fld>
            <a:endParaRPr lang="en-US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899592" y="1124744"/>
            <a:ext cx="799288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 smtClean="0">
                <a:solidFill>
                  <a:srgbClr val="FF0000"/>
                </a:solidFill>
              </a:rPr>
              <a:t>Summary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GB" sz="2800" b="1" dirty="0"/>
              <a:t>Introduction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800" b="1" dirty="0" smtClean="0"/>
              <a:t>Exploit </a:t>
            </a:r>
            <a:r>
              <a:rPr lang="en-US" sz="2800" b="1" dirty="0"/>
              <a:t>potential of new data sources: Big Data</a:t>
            </a:r>
            <a:endParaRPr lang="en-GB" sz="2800" b="1" dirty="0"/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GB" sz="2800" b="1" dirty="0" smtClean="0"/>
              <a:t>The Logical Statistical </a:t>
            </a:r>
            <a:r>
              <a:rPr lang="en-GB" sz="2800" b="1" dirty="0"/>
              <a:t>Data Warehouse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800" b="1" dirty="0"/>
              <a:t>Case </a:t>
            </a:r>
            <a:r>
              <a:rPr lang="en-US" sz="2800" b="1" dirty="0" smtClean="0"/>
              <a:t>studies: </a:t>
            </a:r>
          </a:p>
          <a:p>
            <a:pPr marL="1028700" lvl="1" indent="-571500">
              <a:spcAft>
                <a:spcPts val="1200"/>
              </a:spcAft>
              <a:buFont typeface="+mj-lt"/>
              <a:buAutoNum type="romanUcPeriod"/>
            </a:pPr>
            <a:r>
              <a:rPr lang="en-GB" sz="2600" b="1" dirty="0" smtClean="0"/>
              <a:t>population </a:t>
            </a:r>
            <a:r>
              <a:rPr lang="en-GB" sz="2600" b="1" dirty="0"/>
              <a:t>statistics from mobile phone traffic</a:t>
            </a:r>
          </a:p>
          <a:p>
            <a:pPr marL="1028700" lvl="1" indent="-571500">
              <a:spcAft>
                <a:spcPts val="1200"/>
              </a:spcAft>
              <a:buFont typeface="+mj-lt"/>
              <a:buAutoNum type="romanUcPeriod"/>
            </a:pPr>
            <a:r>
              <a:rPr lang="en-GB" sz="2600" b="1" dirty="0" smtClean="0"/>
              <a:t>business </a:t>
            </a:r>
            <a:r>
              <a:rPr lang="en-GB" sz="2600" b="1" dirty="0"/>
              <a:t>statistics produced by web mining</a:t>
            </a:r>
            <a:endParaRPr lang="en-US" sz="2600" b="1" dirty="0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179512" y="6356350"/>
            <a:ext cx="8568952" cy="365125"/>
          </a:xfrm>
        </p:spPr>
        <p:txBody>
          <a:bodyPr/>
          <a:lstStyle/>
          <a:p>
            <a:r>
              <a:rPr lang="it-IT" smtClean="0"/>
              <a:t>Antonio Laureti Palma , Q2018  - Kraków, Poland. 26-29 June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70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27584" y="1124744"/>
            <a:ext cx="799288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/>
          </a:p>
          <a:p>
            <a:endParaRPr lang="en-US" altLang="it-IT" dirty="0" smtClean="0"/>
          </a:p>
          <a:p>
            <a:r>
              <a:rPr lang="en-GB" sz="2400" b="1" dirty="0" smtClean="0"/>
              <a:t>ESS Vision 2020 - ”Building the future of statistical system”</a:t>
            </a: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dirty="0"/>
              <a:t>The innovation process - strategy</a:t>
            </a:r>
          </a:p>
          <a:p>
            <a:endParaRPr lang="it-IT" sz="2400" b="1" dirty="0" smtClean="0"/>
          </a:p>
          <a:p>
            <a:r>
              <a:rPr lang="it-IT" sz="2400" b="1" dirty="0" smtClean="0"/>
              <a:t>KEY </a:t>
            </a:r>
            <a:r>
              <a:rPr lang="it-IT" sz="2400" b="1" dirty="0"/>
              <a:t>AREA </a:t>
            </a:r>
            <a:r>
              <a:rPr lang="it-IT" sz="2400" b="1" dirty="0" smtClean="0"/>
              <a:t>3 - New </a:t>
            </a:r>
            <a:r>
              <a:rPr lang="it-IT" sz="2400" b="1" dirty="0"/>
              <a:t>data </a:t>
            </a:r>
            <a:r>
              <a:rPr lang="en-GB" sz="2400" b="1" dirty="0" smtClean="0"/>
              <a:t>sources:</a:t>
            </a:r>
            <a:r>
              <a:rPr lang="it-IT" sz="2400" b="1" dirty="0" smtClean="0"/>
              <a:t>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/>
              <a:t>Exploit </a:t>
            </a:r>
            <a:r>
              <a:rPr lang="en-US" sz="2400" dirty="0"/>
              <a:t>potential of </a:t>
            </a:r>
            <a:r>
              <a:rPr lang="en-US" sz="2400" b="1" dirty="0"/>
              <a:t>new data sources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/>
              <a:t>Invest in </a:t>
            </a:r>
            <a:r>
              <a:rPr lang="en-US" sz="2400" b="1" dirty="0"/>
              <a:t>new IT tools and </a:t>
            </a:r>
            <a:r>
              <a:rPr lang="en-US" sz="2400" b="1" dirty="0" smtClean="0"/>
              <a:t>methodology</a:t>
            </a:r>
            <a:endParaRPr lang="en-US" sz="2400" dirty="0" smtClean="0"/>
          </a:p>
          <a:p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289E-F02A-4EB2-A5D9-82ADEAEC0D58}" type="slidenum">
              <a:rPr lang="en-US" smtClean="0"/>
              <a:t>3</a:t>
            </a:fld>
            <a:endParaRPr lang="en-US"/>
          </a:p>
        </p:txBody>
      </p:sp>
      <p:sp>
        <p:nvSpPr>
          <p:cNvPr id="5" name="CasellaDiTesto 4"/>
          <p:cNvSpPr txBox="1"/>
          <p:nvPr/>
        </p:nvSpPr>
        <p:spPr>
          <a:xfrm>
            <a:off x="827584" y="332656"/>
            <a:ext cx="23094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Introduction</a:t>
            </a:r>
            <a:endParaRPr lang="en-US" sz="3200" b="1" dirty="0"/>
          </a:p>
        </p:txBody>
      </p:sp>
      <p:sp>
        <p:nvSpPr>
          <p:cNvPr id="6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179512" y="6356350"/>
            <a:ext cx="8568952" cy="365125"/>
          </a:xfrm>
        </p:spPr>
        <p:txBody>
          <a:bodyPr/>
          <a:lstStyle/>
          <a:p>
            <a:r>
              <a:rPr lang="it-IT" smtClean="0"/>
              <a:t>Antonio Laureti Palma , Q2018  - Kraków, Poland. 26-29 June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94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06652" y="1772816"/>
            <a:ext cx="8071588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1200"/>
              </a:spcBef>
              <a:buFont typeface="Wingdings" pitchFamily="2" charset="2"/>
              <a:buChar char="q"/>
            </a:pPr>
            <a:r>
              <a:rPr lang="en-GB" sz="2400" dirty="0" smtClean="0"/>
              <a:t>NSIs </a:t>
            </a:r>
            <a:r>
              <a:rPr lang="en-GB" sz="2400" dirty="0"/>
              <a:t>should carefully </a:t>
            </a:r>
            <a:r>
              <a:rPr lang="en-GB" sz="2400" b="1" dirty="0"/>
              <a:t>evaluate the impact and new opportunity</a:t>
            </a:r>
            <a:r>
              <a:rPr lang="en-GB" sz="2400" dirty="0"/>
              <a:t> that Big Data sources offer</a:t>
            </a:r>
          </a:p>
          <a:p>
            <a:pPr marL="342900" indent="-342900" algn="just">
              <a:spcBef>
                <a:spcPts val="1200"/>
              </a:spcBef>
              <a:buFont typeface="Wingdings" pitchFamily="2" charset="2"/>
              <a:buChar char="q"/>
            </a:pPr>
            <a:r>
              <a:rPr lang="en-GB" sz="2400" dirty="0" smtClean="0"/>
              <a:t>Big </a:t>
            </a:r>
            <a:r>
              <a:rPr lang="en-GB" sz="2400" dirty="0"/>
              <a:t>Data gives private </a:t>
            </a:r>
            <a:r>
              <a:rPr lang="en-GB" sz="2400" dirty="0" smtClean="0"/>
              <a:t>companies the </a:t>
            </a:r>
            <a:r>
              <a:rPr lang="en-GB" sz="2400" b="1" dirty="0"/>
              <a:t>opportunity to create </a:t>
            </a:r>
            <a:r>
              <a:rPr lang="en-GB" sz="2400" b="1" dirty="0" smtClean="0"/>
              <a:t>new relevant </a:t>
            </a:r>
            <a:r>
              <a:rPr lang="en-GB" sz="2400" b="1" dirty="0"/>
              <a:t>statistics</a:t>
            </a:r>
            <a:r>
              <a:rPr lang="en-GB" sz="2400" dirty="0"/>
              <a:t> in various </a:t>
            </a:r>
            <a:r>
              <a:rPr lang="en-GB" sz="2400" dirty="0" smtClean="0"/>
              <a:t>contexts</a:t>
            </a:r>
          </a:p>
          <a:p>
            <a:pPr marL="342900" indent="-342900" algn="just">
              <a:spcBef>
                <a:spcPts val="1200"/>
              </a:spcBef>
              <a:buFont typeface="Wingdings" pitchFamily="2" charset="2"/>
              <a:buChar char="q"/>
            </a:pPr>
            <a:r>
              <a:rPr lang="en-GB" sz="2400" dirty="0" smtClean="0"/>
              <a:t>Budget and time constrains forcing NSIs to </a:t>
            </a:r>
            <a:r>
              <a:rPr lang="en-GB" sz="2400" b="1" dirty="0" smtClean="0"/>
              <a:t>improve infrastructure and economize on resources</a:t>
            </a:r>
            <a:endParaRPr lang="en-GB" sz="2400" b="1" dirty="0" smtClean="0"/>
          </a:p>
          <a:p>
            <a:pPr marL="342900" indent="-342900" algn="just">
              <a:spcBef>
                <a:spcPts val="1200"/>
              </a:spcBef>
              <a:buFont typeface="Wingdings" pitchFamily="2" charset="2"/>
              <a:buChar char="q"/>
            </a:pPr>
            <a:r>
              <a:rPr lang="en-GB" sz="2400" dirty="0" smtClean="0"/>
              <a:t>Big </a:t>
            </a:r>
            <a:r>
              <a:rPr lang="en-GB" sz="2400" dirty="0"/>
              <a:t>Data could </a:t>
            </a:r>
            <a:r>
              <a:rPr lang="en-GB" sz="2400" b="1" dirty="0"/>
              <a:t>revolutionize the way NSIs produce statistics</a:t>
            </a:r>
            <a:r>
              <a:rPr lang="en-GB" sz="2400" dirty="0"/>
              <a:t>, </a:t>
            </a:r>
            <a:r>
              <a:rPr lang="en-GB" sz="2400" dirty="0" smtClean="0"/>
              <a:t>also in </a:t>
            </a:r>
            <a:r>
              <a:rPr lang="en-GB" sz="2400" dirty="0"/>
              <a:t>order to improve </a:t>
            </a:r>
            <a:r>
              <a:rPr lang="en-GB" sz="2400" dirty="0" smtClean="0"/>
              <a:t>quality </a:t>
            </a:r>
            <a:r>
              <a:rPr lang="en-GB" sz="2400" dirty="0"/>
              <a:t>and reduce </a:t>
            </a:r>
            <a:r>
              <a:rPr lang="en-GB" sz="2400" dirty="0" smtClean="0"/>
              <a:t>costs</a:t>
            </a:r>
            <a:endParaRPr lang="en-GB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289E-F02A-4EB2-A5D9-82ADEAEC0D58}" type="slidenum">
              <a:rPr lang="en-US" smtClean="0"/>
              <a:t>4</a:t>
            </a:fld>
            <a:endParaRPr lang="en-US"/>
          </a:p>
        </p:txBody>
      </p:sp>
      <p:sp>
        <p:nvSpPr>
          <p:cNvPr id="7" name="CasellaDiTesto 6"/>
          <p:cNvSpPr txBox="1"/>
          <p:nvPr/>
        </p:nvSpPr>
        <p:spPr>
          <a:xfrm>
            <a:off x="820892" y="339348"/>
            <a:ext cx="6498510" cy="11541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Exploit potential of new data </a:t>
            </a:r>
            <a:r>
              <a:rPr lang="en-US" sz="3200" b="1" dirty="0" smtClean="0">
                <a:solidFill>
                  <a:srgbClr val="FF0000"/>
                </a:solidFill>
              </a:rPr>
              <a:t>sources</a:t>
            </a:r>
          </a:p>
          <a:p>
            <a:pPr>
              <a:spcBef>
                <a:spcPts val="600"/>
              </a:spcBef>
            </a:pPr>
            <a:r>
              <a:rPr lang="en-US" sz="3200" b="1" dirty="0" smtClean="0"/>
              <a:t>The Big Data:</a:t>
            </a:r>
            <a:endParaRPr lang="en-US" sz="3200" b="1" dirty="0"/>
          </a:p>
        </p:txBody>
      </p:sp>
      <p:sp>
        <p:nvSpPr>
          <p:cNvPr id="8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179512" y="6356350"/>
            <a:ext cx="8568952" cy="365125"/>
          </a:xfrm>
        </p:spPr>
        <p:txBody>
          <a:bodyPr/>
          <a:lstStyle/>
          <a:p>
            <a:r>
              <a:rPr lang="it-IT" dirty="0" smtClean="0"/>
              <a:t>Antonio Laureti Palma , Q2018  - </a:t>
            </a:r>
            <a:r>
              <a:rPr lang="it-IT" dirty="0" err="1" smtClean="0"/>
              <a:t>Kraków</a:t>
            </a:r>
            <a:r>
              <a:rPr lang="it-IT" dirty="0" smtClean="0"/>
              <a:t>, Poland. 26-29 </a:t>
            </a:r>
            <a:r>
              <a:rPr lang="it-IT" dirty="0" err="1" smtClean="0"/>
              <a:t>June</a:t>
            </a:r>
            <a:r>
              <a:rPr lang="it-IT" dirty="0" smtClean="0"/>
              <a:t>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65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E0C751B5-631A-9242-B635-C18491BE6C62}" type="slidenum">
              <a:rPr lang="it-IT" smtClean="0">
                <a:solidFill>
                  <a:prstClr val="black"/>
                </a:solidFill>
              </a:rPr>
              <a:pPr defTabSz="457200"/>
              <a:t>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96819" y="1916832"/>
            <a:ext cx="790762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sz="2400" b="1" dirty="0"/>
              <a:t>Data analytics</a:t>
            </a:r>
            <a:r>
              <a:rPr lang="en-GB" sz="2400" dirty="0"/>
              <a:t> is a broader term that encompasses data analysis and includes the management of the complete </a:t>
            </a:r>
            <a:r>
              <a:rPr lang="en-GB" sz="2400" dirty="0" smtClean="0"/>
              <a:t>data </a:t>
            </a:r>
            <a:r>
              <a:rPr lang="en-GB" sz="2400" dirty="0"/>
              <a:t>lifecycle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sz="2400" dirty="0"/>
              <a:t>The definition of the </a:t>
            </a:r>
            <a:r>
              <a:rPr lang="en-GB" sz="2400" b="1" dirty="0"/>
              <a:t>big data analytics</a:t>
            </a:r>
            <a:r>
              <a:rPr lang="en-GB" sz="2400" dirty="0"/>
              <a:t> process is then advanced data analytics processes which operate on big data sets</a:t>
            </a:r>
            <a:endParaRPr lang="it-IT" sz="24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400" dirty="0"/>
              <a:t>Methodologically big data analytics process introduces a </a:t>
            </a:r>
            <a:r>
              <a:rPr lang="en-GB" sz="2400" b="1" dirty="0"/>
              <a:t>epistemological change</a:t>
            </a:r>
            <a:r>
              <a:rPr lang="en-GB" sz="2400" dirty="0"/>
              <a:t> in the design of new </a:t>
            </a:r>
            <a:r>
              <a:rPr lang="en-GB" sz="2400" dirty="0" smtClean="0"/>
              <a:t>official statistical </a:t>
            </a:r>
            <a:r>
              <a:rPr lang="en-GB" sz="2400" dirty="0"/>
              <a:t>production </a:t>
            </a:r>
            <a:r>
              <a:rPr lang="en-GB" sz="2400" dirty="0" smtClean="0"/>
              <a:t>processes </a:t>
            </a:r>
            <a:r>
              <a:rPr lang="en-GB" sz="2400" dirty="0"/>
              <a:t>that </a:t>
            </a:r>
            <a:r>
              <a:rPr lang="en-GB" sz="2400" dirty="0" smtClean="0"/>
              <a:t>requires </a:t>
            </a:r>
            <a:r>
              <a:rPr lang="en-GB" sz="2400" dirty="0" smtClean="0"/>
              <a:t>adequate infrastructures</a:t>
            </a:r>
            <a:endParaRPr lang="en-US" sz="2400" dirty="0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179512" y="6356350"/>
            <a:ext cx="8568952" cy="365125"/>
          </a:xfrm>
        </p:spPr>
        <p:txBody>
          <a:bodyPr/>
          <a:lstStyle/>
          <a:p>
            <a:r>
              <a:rPr lang="it-IT" dirty="0" smtClean="0"/>
              <a:t>Antonio Laureti Palma , Q2018  - </a:t>
            </a:r>
            <a:r>
              <a:rPr lang="it-IT" dirty="0" err="1" smtClean="0"/>
              <a:t>Kraków</a:t>
            </a:r>
            <a:r>
              <a:rPr lang="it-IT" dirty="0" smtClean="0"/>
              <a:t>, Poland. 26-29 </a:t>
            </a:r>
            <a:r>
              <a:rPr lang="it-IT" dirty="0" err="1" smtClean="0"/>
              <a:t>June</a:t>
            </a:r>
            <a:r>
              <a:rPr lang="it-IT" dirty="0" smtClean="0"/>
              <a:t> 2018</a:t>
            </a:r>
            <a:endParaRPr lang="en-US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820892" y="339348"/>
            <a:ext cx="6498510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Exploit potential of new data </a:t>
            </a:r>
            <a:r>
              <a:rPr lang="en-US" sz="3200" b="1" dirty="0" smtClean="0">
                <a:solidFill>
                  <a:srgbClr val="FF0000"/>
                </a:solidFill>
              </a:rPr>
              <a:t>sources</a:t>
            </a:r>
          </a:p>
          <a:p>
            <a:pPr>
              <a:spcBef>
                <a:spcPts val="1200"/>
              </a:spcBef>
            </a:pPr>
            <a:r>
              <a:rPr lang="en-GB" sz="3200" b="1" dirty="0"/>
              <a:t>Big Data </a:t>
            </a:r>
            <a:r>
              <a:rPr lang="en-GB" sz="3200" b="1" dirty="0" smtClean="0"/>
              <a:t>processing lifecycle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91383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289E-F02A-4EB2-A5D9-82ADEAEC0D58}" type="slidenum">
              <a:rPr lang="en-US" smtClean="0"/>
              <a:t>6</a:t>
            </a:fld>
            <a:endParaRPr lang="en-US"/>
          </a:p>
        </p:txBody>
      </p:sp>
      <p:sp>
        <p:nvSpPr>
          <p:cNvPr id="4" name="CasellaDiTesto 3"/>
          <p:cNvSpPr txBox="1"/>
          <p:nvPr/>
        </p:nvSpPr>
        <p:spPr>
          <a:xfrm>
            <a:off x="467544" y="542865"/>
            <a:ext cx="83529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Corporate </a:t>
            </a:r>
            <a:r>
              <a:rPr lang="en-GB" sz="3200" b="1" dirty="0"/>
              <a:t>Data Warehouse, </a:t>
            </a:r>
            <a:r>
              <a:rPr lang="en-GB" sz="3200" b="1" dirty="0" smtClean="0"/>
              <a:t>d</a:t>
            </a:r>
            <a:r>
              <a:rPr lang="en-GB" altLang="it-IT" sz="3200" b="1" dirty="0" smtClean="0"/>
              <a:t>efinitions</a:t>
            </a:r>
            <a:r>
              <a:rPr lang="en-GB" altLang="it-IT" sz="3200" b="1" dirty="0"/>
              <a:t>: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GB" altLang="it-IT" sz="2200" dirty="0" smtClean="0"/>
              <a:t>Bill </a:t>
            </a:r>
            <a:r>
              <a:rPr lang="en-GB" altLang="it-IT" sz="2200" dirty="0" err="1" smtClean="0"/>
              <a:t>Inmon</a:t>
            </a:r>
            <a:r>
              <a:rPr lang="en-GB" altLang="it-IT" sz="2200" dirty="0"/>
              <a:t>,</a:t>
            </a:r>
            <a:r>
              <a:rPr lang="en-GB" altLang="it-IT" sz="2200" dirty="0" smtClean="0"/>
              <a:t> classic (1996</a:t>
            </a:r>
            <a:r>
              <a:rPr lang="en-GB" altLang="it-IT" sz="2200" dirty="0" smtClean="0"/>
              <a:t>)</a:t>
            </a:r>
            <a:endParaRPr lang="en-US" sz="2200" i="1" dirty="0"/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200" dirty="0"/>
              <a:t>K. Krishnan, new (2015) : “the next-generation DWH architecture will be complex from a physical architecture deployment, consisting of a myriad of technologies, and will be </a:t>
            </a:r>
            <a:r>
              <a:rPr lang="en-US" sz="2200" dirty="0" smtClean="0"/>
              <a:t>data-driven, flexible </a:t>
            </a:r>
            <a:r>
              <a:rPr lang="en-US" sz="2200" dirty="0"/>
              <a:t>and </a:t>
            </a:r>
            <a:r>
              <a:rPr lang="en-US" sz="2200" dirty="0" smtClean="0"/>
              <a:t>scalable”</a:t>
            </a:r>
            <a:endParaRPr lang="en-GB" sz="2200" i="1" dirty="0" smtClean="0"/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sz="2200" i="1" dirty="0" err="1" smtClean="0"/>
              <a:t>CoE</a:t>
            </a:r>
            <a:r>
              <a:rPr lang="en-GB" sz="2200" i="1" dirty="0" smtClean="0"/>
              <a:t> </a:t>
            </a:r>
            <a:r>
              <a:rPr lang="en-GB" sz="2200" i="1" dirty="0" smtClean="0"/>
              <a:t>vision</a:t>
            </a:r>
            <a:r>
              <a:rPr lang="en-GB" sz="2200" dirty="0" smtClean="0"/>
              <a:t>: </a:t>
            </a:r>
            <a:r>
              <a:rPr lang="en-GB" sz="2200" dirty="0"/>
              <a:t>a </a:t>
            </a:r>
            <a:r>
              <a:rPr lang="en-GB" sz="2200" b="1" dirty="0" smtClean="0"/>
              <a:t>Logical Statistical </a:t>
            </a:r>
            <a:r>
              <a:rPr lang="en-GB" sz="2200" b="1" dirty="0"/>
              <a:t>Data Warehouse</a:t>
            </a:r>
            <a:r>
              <a:rPr lang="en-GB" sz="2200" dirty="0"/>
              <a:t> (S-DWH) is a central statistical data store regardless of the data’s source, for managing all available data of interest, improving the NSI’s ability to:</a:t>
            </a:r>
            <a:endParaRPr lang="it-IT" sz="220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sz="2200" dirty="0"/>
              <a:t> produce the necessary information,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sz="2200" dirty="0"/>
              <a:t> (re)use data to create new data/new outputs,</a:t>
            </a:r>
            <a:endParaRPr lang="it-IT" sz="220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sz="2200" dirty="0"/>
              <a:t> perform </a:t>
            </a:r>
            <a:r>
              <a:rPr lang="en-GB" sz="2200" dirty="0" smtClean="0"/>
              <a:t>data analytics</a:t>
            </a:r>
            <a:r>
              <a:rPr lang="en-GB" sz="2200" dirty="0" smtClean="0"/>
              <a:t>,</a:t>
            </a:r>
            <a:endParaRPr lang="it-IT" sz="220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sz="2200" dirty="0"/>
              <a:t> execute </a:t>
            </a:r>
            <a:r>
              <a:rPr lang="en-GB" sz="2200" dirty="0" smtClean="0"/>
              <a:t>analysis</a:t>
            </a:r>
            <a:endParaRPr lang="it-IT" sz="22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67544" y="116632"/>
            <a:ext cx="68861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Invest in new IT tools and </a:t>
            </a:r>
            <a:r>
              <a:rPr lang="en-US" sz="3200" b="1" dirty="0" smtClean="0">
                <a:solidFill>
                  <a:srgbClr val="FF0000"/>
                </a:solidFill>
              </a:rPr>
              <a:t>methodology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179512" y="6356350"/>
            <a:ext cx="8568952" cy="365125"/>
          </a:xfrm>
        </p:spPr>
        <p:txBody>
          <a:bodyPr/>
          <a:lstStyle/>
          <a:p>
            <a:r>
              <a:rPr lang="it-IT" dirty="0" smtClean="0"/>
              <a:t>Antonio Laureti Palma , Q2018  - </a:t>
            </a:r>
            <a:r>
              <a:rPr lang="it-IT" dirty="0" err="1" smtClean="0"/>
              <a:t>Kraków</a:t>
            </a:r>
            <a:r>
              <a:rPr lang="it-IT" dirty="0" smtClean="0"/>
              <a:t>, Poland. 26-29 </a:t>
            </a:r>
            <a:r>
              <a:rPr lang="it-IT" dirty="0" err="1" smtClean="0"/>
              <a:t>June</a:t>
            </a:r>
            <a:r>
              <a:rPr lang="it-IT" dirty="0" smtClean="0"/>
              <a:t>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73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06760" y="758309"/>
            <a:ext cx="8457728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New generation: Logical S-DWH Architecture</a:t>
            </a:r>
            <a:endParaRPr lang="en-US" sz="2800" dirty="0"/>
          </a:p>
          <a:p>
            <a:endParaRPr lang="en-US" dirty="0" smtClean="0">
              <a:solidFill>
                <a:srgbClr val="FF0000"/>
              </a:solidFill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400" dirty="0" smtClean="0"/>
              <a:t>Big Data sources move the architecture towards a </a:t>
            </a:r>
            <a:r>
              <a:rPr lang="en-US" sz="2400" b="1" dirty="0" smtClean="0"/>
              <a:t>Logical DWH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sz="2400" dirty="0" smtClean="0"/>
              <a:t>more </a:t>
            </a:r>
            <a:r>
              <a:rPr lang="en-US" sz="2400" dirty="0"/>
              <a:t>focusing on the logic of information than data structures means </a:t>
            </a:r>
            <a:r>
              <a:rPr lang="en-US" sz="2400" b="1" dirty="0"/>
              <a:t>adding semantic data abstraction </a:t>
            </a:r>
            <a:r>
              <a:rPr lang="en-US" sz="2400" dirty="0"/>
              <a:t>based on: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/>
              <a:t>virtual (any data) management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/>
              <a:t>high quality level of metadata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/>
              <a:t>active system self-monitoring 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/>
              <a:t>distributed processes (parallel-processing) 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/>
              <a:t>service level tracking</a:t>
            </a:r>
          </a:p>
          <a:p>
            <a:pPr marL="342900" indent="-342900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US" sz="2400" b="1" dirty="0" smtClean="0"/>
              <a:t>Logical </a:t>
            </a:r>
            <a:r>
              <a:rPr lang="en-US" sz="2400" b="1" dirty="0"/>
              <a:t>DWH </a:t>
            </a:r>
            <a:r>
              <a:rPr lang="en-US" sz="2400" dirty="0"/>
              <a:t>facilitates analytical </a:t>
            </a:r>
            <a:r>
              <a:rPr lang="en-US" sz="2400" dirty="0" smtClean="0"/>
              <a:t>activities and the </a:t>
            </a:r>
            <a:r>
              <a:rPr lang="en-US" sz="2400" dirty="0"/>
              <a:t>integration of data and </a:t>
            </a:r>
            <a:r>
              <a:rPr lang="en-US" sz="2400" dirty="0" smtClean="0"/>
              <a:t>processes</a:t>
            </a:r>
            <a:endParaRPr lang="en-US" sz="24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289E-F02A-4EB2-A5D9-82ADEAEC0D58}" type="slidenum">
              <a:rPr lang="en-US" smtClean="0"/>
              <a:t>7</a:t>
            </a:fld>
            <a:endParaRPr lang="en-US"/>
          </a:p>
        </p:txBody>
      </p:sp>
      <p:sp>
        <p:nvSpPr>
          <p:cNvPr id="5" name="CasellaDiTesto 4"/>
          <p:cNvSpPr txBox="1"/>
          <p:nvPr/>
        </p:nvSpPr>
        <p:spPr>
          <a:xfrm>
            <a:off x="467544" y="116632"/>
            <a:ext cx="68861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Invest in new IT tools and </a:t>
            </a:r>
            <a:r>
              <a:rPr lang="en-US" sz="3200" b="1" dirty="0" smtClean="0">
                <a:solidFill>
                  <a:srgbClr val="FF0000"/>
                </a:solidFill>
              </a:rPr>
              <a:t>methodology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179512" y="6356350"/>
            <a:ext cx="8568952" cy="365125"/>
          </a:xfrm>
        </p:spPr>
        <p:txBody>
          <a:bodyPr/>
          <a:lstStyle/>
          <a:p>
            <a:r>
              <a:rPr lang="it-IT" dirty="0" smtClean="0"/>
              <a:t>Antonio Laureti Palma , Q2018  - </a:t>
            </a:r>
            <a:r>
              <a:rPr lang="it-IT" dirty="0" err="1" smtClean="0"/>
              <a:t>Kraków</a:t>
            </a:r>
            <a:r>
              <a:rPr lang="it-IT" dirty="0" smtClean="0"/>
              <a:t>, Poland. 26-29 </a:t>
            </a:r>
            <a:r>
              <a:rPr lang="it-IT" dirty="0" err="1" smtClean="0"/>
              <a:t>June</a:t>
            </a:r>
            <a:r>
              <a:rPr lang="it-IT" dirty="0" smtClean="0"/>
              <a:t>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71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289E-F02A-4EB2-A5D9-82ADEAEC0D58}" type="slidenum">
              <a:rPr lang="en-US" smtClean="0"/>
              <a:t>8</a:t>
            </a:fld>
            <a:endParaRPr lang="en-US"/>
          </a:p>
        </p:txBody>
      </p:sp>
      <p:sp>
        <p:nvSpPr>
          <p:cNvPr id="4" name="Otsikko 1"/>
          <p:cNvSpPr txBox="1">
            <a:spLocks/>
          </p:cNvSpPr>
          <p:nvPr/>
        </p:nvSpPr>
        <p:spPr>
          <a:xfrm>
            <a:off x="467544" y="662057"/>
            <a:ext cx="7200800" cy="576064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b="1" dirty="0" smtClean="0"/>
              <a:t>Logical </a:t>
            </a:r>
            <a:r>
              <a:rPr lang="en-GB" sz="2800" b="1" dirty="0"/>
              <a:t>S-DWH layered </a:t>
            </a:r>
            <a:r>
              <a:rPr lang="en-GB" sz="2800" b="1" dirty="0" smtClean="0"/>
              <a:t>architecture</a:t>
            </a:r>
            <a:endParaRPr lang="en-GB" altLang="it-IT" sz="28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11560" y="1268760"/>
            <a:ext cx="7560840" cy="48965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vert="vert27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latin typeface="+mn-lt"/>
              </a:rPr>
              <a:t>STATISTICAL DATA WAREHOUSE</a:t>
            </a:r>
          </a:p>
        </p:txBody>
      </p:sp>
      <p:sp>
        <p:nvSpPr>
          <p:cNvPr id="6" name="CasellaDiTesto 20"/>
          <p:cNvSpPr txBox="1">
            <a:spLocks noChangeArrowheads="1"/>
          </p:cNvSpPr>
          <p:nvPr/>
        </p:nvSpPr>
        <p:spPr bwMode="auto">
          <a:xfrm>
            <a:off x="1536778" y="3767269"/>
            <a:ext cx="6480720" cy="216024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defPPr>
              <a:defRPr lang="it-IT"/>
            </a:defPPr>
            <a:lvl1pPr>
              <a:defRPr sz="1400">
                <a:latin typeface="Calibri" pitchFamily="34" charset="0"/>
              </a:defRPr>
            </a:lvl1pPr>
          </a:lstStyle>
          <a:p>
            <a:r>
              <a:rPr lang="it-IT" sz="2400" dirty="0"/>
              <a:t>OPERATIONAL DATA</a:t>
            </a:r>
          </a:p>
        </p:txBody>
      </p:sp>
      <p:sp>
        <p:nvSpPr>
          <p:cNvPr id="7" name="CasellaDiTesto 19"/>
          <p:cNvSpPr txBox="1">
            <a:spLocks noChangeArrowheads="1"/>
          </p:cNvSpPr>
          <p:nvPr/>
        </p:nvSpPr>
        <p:spPr bwMode="auto">
          <a:xfrm>
            <a:off x="1536778" y="1505205"/>
            <a:ext cx="6480720" cy="211804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it-IT" sz="2400" dirty="0" smtClean="0">
                <a:latin typeface="Calibri" pitchFamily="34" charset="0"/>
              </a:rPr>
              <a:t>DATA WAREHOUSING</a:t>
            </a:r>
            <a:endParaRPr lang="it-IT" sz="2400" dirty="0">
              <a:latin typeface="Calibri" pitchFamily="34" charset="0"/>
            </a:endParaRPr>
          </a:p>
        </p:txBody>
      </p:sp>
      <p:sp>
        <p:nvSpPr>
          <p:cNvPr id="8" name="CasellaDiTesto 6"/>
          <p:cNvSpPr txBox="1">
            <a:spLocks noChangeArrowheads="1"/>
          </p:cNvSpPr>
          <p:nvPr/>
        </p:nvSpPr>
        <p:spPr bwMode="auto">
          <a:xfrm>
            <a:off x="4561115" y="2615140"/>
            <a:ext cx="3312368" cy="90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it-IT" sz="2400" dirty="0">
                <a:latin typeface="Calibri" pitchFamily="34" charset="0"/>
              </a:rPr>
              <a:t>INTERPRETATION </a:t>
            </a:r>
            <a:r>
              <a:rPr lang="it-IT" sz="2400" dirty="0" smtClean="0">
                <a:latin typeface="Calibri" pitchFamily="34" charset="0"/>
              </a:rPr>
              <a:t>LAYER</a:t>
            </a:r>
            <a:endParaRPr lang="it-IT" sz="2400" dirty="0">
              <a:latin typeface="Calibri" pitchFamily="34" charset="0"/>
            </a:endParaRPr>
          </a:p>
        </p:txBody>
      </p:sp>
      <p:sp>
        <p:nvSpPr>
          <p:cNvPr id="9" name="CasellaDiTesto 7"/>
          <p:cNvSpPr txBox="1">
            <a:spLocks noChangeArrowheads="1"/>
          </p:cNvSpPr>
          <p:nvPr/>
        </p:nvSpPr>
        <p:spPr bwMode="auto">
          <a:xfrm>
            <a:off x="4561114" y="1606805"/>
            <a:ext cx="3312367" cy="90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it-IT" sz="2400" dirty="0">
                <a:latin typeface="Calibri" pitchFamily="34" charset="0"/>
              </a:rPr>
              <a:t>ACCESS LAYER</a:t>
            </a:r>
          </a:p>
        </p:txBody>
      </p:sp>
      <p:sp>
        <p:nvSpPr>
          <p:cNvPr id="10" name="CasellaDiTesto 5"/>
          <p:cNvSpPr txBox="1">
            <a:spLocks noChangeArrowheads="1"/>
          </p:cNvSpPr>
          <p:nvPr/>
        </p:nvSpPr>
        <p:spPr bwMode="auto">
          <a:xfrm>
            <a:off x="4561115" y="3875380"/>
            <a:ext cx="3312368" cy="90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it-IT" sz="2400" dirty="0">
                <a:latin typeface="Calibri" pitchFamily="34" charset="0"/>
              </a:rPr>
              <a:t>INTEGRATION LAYER</a:t>
            </a:r>
          </a:p>
        </p:txBody>
      </p:sp>
      <p:sp>
        <p:nvSpPr>
          <p:cNvPr id="11" name="CasellaDiTesto 4"/>
          <p:cNvSpPr txBox="1">
            <a:spLocks noChangeArrowheads="1"/>
          </p:cNvSpPr>
          <p:nvPr/>
        </p:nvSpPr>
        <p:spPr bwMode="auto">
          <a:xfrm>
            <a:off x="4561115" y="4883492"/>
            <a:ext cx="3312367" cy="90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it-IT" sz="2400">
                <a:latin typeface="Calibri" pitchFamily="34" charset="0"/>
              </a:rPr>
              <a:t>SOURCES LAYER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467544" y="77282"/>
            <a:ext cx="68861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Invest in new IT tools and </a:t>
            </a:r>
            <a:r>
              <a:rPr lang="en-US" sz="3200" b="1" dirty="0" smtClean="0">
                <a:solidFill>
                  <a:srgbClr val="FF0000"/>
                </a:solidFill>
              </a:rPr>
              <a:t>methodology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179512" y="6356350"/>
            <a:ext cx="8568952" cy="365125"/>
          </a:xfrm>
        </p:spPr>
        <p:txBody>
          <a:bodyPr/>
          <a:lstStyle/>
          <a:p>
            <a:r>
              <a:rPr lang="it-IT" dirty="0" smtClean="0"/>
              <a:t>Antonio Laureti Palma , Q2018  - </a:t>
            </a:r>
            <a:r>
              <a:rPr lang="it-IT" dirty="0" err="1" smtClean="0"/>
              <a:t>Kraków</a:t>
            </a:r>
            <a:r>
              <a:rPr lang="it-IT" dirty="0" smtClean="0"/>
              <a:t>, Poland. 26-29 </a:t>
            </a:r>
            <a:r>
              <a:rPr lang="it-IT" dirty="0" err="1" smtClean="0"/>
              <a:t>June</a:t>
            </a:r>
            <a:r>
              <a:rPr lang="it-IT" dirty="0" smtClean="0"/>
              <a:t>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99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289E-F02A-4EB2-A5D9-82ADEAEC0D58}" type="slidenum">
              <a:rPr lang="en-US" smtClean="0"/>
              <a:t>9</a:t>
            </a:fld>
            <a:endParaRPr lang="en-US"/>
          </a:p>
        </p:txBody>
      </p:sp>
      <p:sp>
        <p:nvSpPr>
          <p:cNvPr id="4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179512" y="6356350"/>
            <a:ext cx="8568952" cy="365125"/>
          </a:xfrm>
        </p:spPr>
        <p:txBody>
          <a:bodyPr/>
          <a:lstStyle/>
          <a:p>
            <a:r>
              <a:rPr lang="it-IT" dirty="0" smtClean="0"/>
              <a:t>Antonio Laureti Palma , Q2018  - </a:t>
            </a:r>
            <a:r>
              <a:rPr lang="it-IT" dirty="0" err="1" smtClean="0"/>
              <a:t>Kraków</a:t>
            </a:r>
            <a:r>
              <a:rPr lang="it-IT" dirty="0" smtClean="0"/>
              <a:t>, Poland. 26-29 </a:t>
            </a:r>
            <a:r>
              <a:rPr lang="it-IT" dirty="0" err="1" smtClean="0"/>
              <a:t>June</a:t>
            </a:r>
            <a:r>
              <a:rPr lang="it-IT" dirty="0" smtClean="0"/>
              <a:t> 2018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0" y="2204864"/>
            <a:ext cx="9037108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tsikko 1"/>
          <p:cNvSpPr txBox="1">
            <a:spLocks/>
          </p:cNvSpPr>
          <p:nvPr/>
        </p:nvSpPr>
        <p:spPr>
          <a:xfrm>
            <a:off x="467544" y="1484784"/>
            <a:ext cx="7200800" cy="56533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altLang="it-IT" sz="2800" b="1" dirty="0" smtClean="0"/>
              <a:t>Overview: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467544" y="77282"/>
            <a:ext cx="68861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Invest in new IT tools and </a:t>
            </a:r>
            <a:r>
              <a:rPr lang="en-US" sz="3200" b="1" dirty="0" smtClean="0">
                <a:solidFill>
                  <a:srgbClr val="FF0000"/>
                </a:solidFill>
              </a:rPr>
              <a:t>methodology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Otsikko 1"/>
          <p:cNvSpPr txBox="1">
            <a:spLocks/>
          </p:cNvSpPr>
          <p:nvPr/>
        </p:nvSpPr>
        <p:spPr>
          <a:xfrm>
            <a:off x="467544" y="662057"/>
            <a:ext cx="7200800" cy="576064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b="1" dirty="0" smtClean="0"/>
              <a:t>Logical </a:t>
            </a:r>
            <a:r>
              <a:rPr lang="en-GB" sz="2800" b="1" dirty="0"/>
              <a:t>S-DWH layered </a:t>
            </a:r>
            <a:r>
              <a:rPr lang="en-GB" sz="2800" b="1" dirty="0" smtClean="0"/>
              <a:t>architecture</a:t>
            </a:r>
            <a:endParaRPr lang="en-GB" alt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288903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2619</TotalTime>
  <Words>882</Words>
  <Application>Microsoft Office PowerPoint</Application>
  <PresentationFormat>Presentazione su schermo (4:3)</PresentationFormat>
  <Paragraphs>185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Antonio Laureti Palma</dc:creator>
  <cp:lastModifiedBy>Utente</cp:lastModifiedBy>
  <cp:revision>249</cp:revision>
  <cp:lastPrinted>2018-06-20T16:20:33Z</cp:lastPrinted>
  <dcterms:created xsi:type="dcterms:W3CDTF">2018-05-16T12:17:47Z</dcterms:created>
  <dcterms:modified xsi:type="dcterms:W3CDTF">2018-06-28T09:23:00Z</dcterms:modified>
</cp:coreProperties>
</file>