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5" r:id="rId4"/>
    <p:sldId id="262" r:id="rId5"/>
    <p:sldId id="277" r:id="rId6"/>
    <p:sldId id="270" r:id="rId7"/>
    <p:sldId id="263" r:id="rId8"/>
    <p:sldId id="264" r:id="rId9"/>
    <p:sldId id="265" r:id="rId10"/>
    <p:sldId id="271" r:id="rId11"/>
    <p:sldId id="272" r:id="rId12"/>
    <p:sldId id="273" r:id="rId13"/>
    <p:sldId id="274" r:id="rId14"/>
    <p:sldId id="25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AD3838"/>
    <a:srgbClr val="548235"/>
    <a:srgbClr val="5195C7"/>
    <a:srgbClr val="89D5C9"/>
    <a:srgbClr val="6F89A2"/>
    <a:srgbClr val="CC99FF"/>
    <a:srgbClr val="D2DEEF"/>
    <a:srgbClr val="9D1010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29" y="72"/>
      </p:cViewPr>
      <p:guideLst>
        <p:guide orient="horz" pos="254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19.05.2018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19.05.2018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Contents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19.05.2018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urname@diag.uniroma1.it" TargetMode="External"/><Relationship Id="rId2" Type="http://schemas.openxmlformats.org/officeDocument/2006/relationships/hyperlink" Target="mailto:name.surname@istat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dasystems.com/mastr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886700" cy="2095500"/>
          </a:xfrm>
        </p:spPr>
        <p:txBody>
          <a:bodyPr>
            <a:noAutofit/>
          </a:bodyPr>
          <a:lstStyle/>
          <a:p>
            <a:r>
              <a:rPr lang="en-GB" sz="1000" dirty="0"/>
              <a:t>R. M. Aracri,  </a:t>
            </a:r>
            <a:r>
              <a:rPr lang="en-GB" sz="1000" dirty="0" err="1"/>
              <a:t>A.M.Bianco</a:t>
            </a:r>
            <a:r>
              <a:rPr lang="en-GB" sz="1000" dirty="0"/>
              <a:t>, R. Radini, </a:t>
            </a:r>
            <a:r>
              <a:rPr lang="en-GB" sz="1000" dirty="0" err="1"/>
              <a:t>M.Scannapieco</a:t>
            </a:r>
            <a:r>
              <a:rPr lang="en-GB" sz="1000" dirty="0"/>
              <a:t>, </a:t>
            </a:r>
            <a:r>
              <a:rPr lang="en-GB" sz="1000" dirty="0" err="1"/>
              <a:t>L.Tosco</a:t>
            </a:r>
            <a:r>
              <a:rPr lang="en-GB" sz="1000" dirty="0"/>
              <a:t>,</a:t>
            </a:r>
          </a:p>
          <a:p>
            <a:r>
              <a:rPr lang="en-GB" sz="1000" dirty="0"/>
              <a:t>Italian National Institute of Statistics, (name.surname@istat.it)</a:t>
            </a:r>
          </a:p>
          <a:p>
            <a:r>
              <a:rPr lang="en-GB" sz="1000" dirty="0"/>
              <a:t> </a:t>
            </a:r>
            <a:r>
              <a:rPr lang="en-US" sz="1000" dirty="0"/>
              <a:t> </a:t>
            </a:r>
            <a:endParaRPr lang="it-IT" sz="1000" dirty="0"/>
          </a:p>
          <a:p>
            <a:r>
              <a:rPr lang="it-IT" sz="1000" dirty="0"/>
              <a:t>F. Croce, </a:t>
            </a:r>
            <a:r>
              <a:rPr lang="it-IT" sz="1000" b="1" u="sng" dirty="0"/>
              <a:t>D.F. Savo</a:t>
            </a:r>
            <a:r>
              <a:rPr lang="it-IT" sz="1000" dirty="0"/>
              <a:t>, M. Lenzerini</a:t>
            </a:r>
          </a:p>
          <a:p>
            <a:r>
              <a:rPr lang="it-IT" sz="1000" dirty="0"/>
              <a:t>Sapienza </a:t>
            </a:r>
            <a:r>
              <a:rPr lang="it-IT" sz="1000" dirty="0" err="1"/>
              <a:t>University</a:t>
            </a:r>
            <a:r>
              <a:rPr lang="it-IT" sz="1000" dirty="0"/>
              <a:t> of Rome, (surname@diag.uniroma1.it)</a:t>
            </a:r>
            <a:endParaRPr lang="pl-PL" sz="10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62940" y="224049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On the Experimental Usage of Ontology-based Data Management for the Italian Integrated System of Statistical Registers: Quality Issues</a:t>
            </a:r>
            <a:br>
              <a:rPr lang="it-IT" dirty="0"/>
            </a:b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28.06.2018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Session 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Consistency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9AD3ACE-52A8-4432-A84A-E5F2DB802F97}"/>
              </a:ext>
            </a:extLst>
          </p:cNvPr>
          <p:cNvSpPr/>
          <p:nvPr/>
        </p:nvSpPr>
        <p:spPr>
          <a:xfrm>
            <a:off x="628650" y="1607066"/>
            <a:ext cx="80728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dimension that measures the coherence of data</a:t>
            </a:r>
            <a:endParaRPr lang="it-IT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F8B219E4-4486-49E6-8D7C-EC70E6AEB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72300"/>
              </p:ext>
            </p:extLst>
          </p:nvPr>
        </p:nvGraphicFramePr>
        <p:xfrm>
          <a:off x="1444726" y="5040000"/>
          <a:ext cx="7502627" cy="7435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8977">
                  <a:extLst>
                    <a:ext uri="{9D8B030D-6E8A-4147-A177-3AD203B41FA5}">
                      <a16:colId xmlns:a16="http://schemas.microsoft.com/office/drawing/2014/main" val="4232110338"/>
                    </a:ext>
                  </a:extLst>
                </a:gridCol>
                <a:gridCol w="6233650">
                  <a:extLst>
                    <a:ext uri="{9D8B030D-6E8A-4147-A177-3AD203B41FA5}">
                      <a16:colId xmlns:a16="http://schemas.microsoft.com/office/drawing/2014/main" val="1034897272"/>
                    </a:ext>
                  </a:extLst>
                </a:gridCol>
              </a:tblGrid>
              <a:tr h="371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∀</a:t>
                      </a:r>
                      <a:r>
                        <a:rPr lang="en-GB" sz="2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x,y,z,v,w</a:t>
                      </a:r>
                      <a:endParaRPr lang="it-IT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Family(x) ∧ </a:t>
                      </a:r>
                      <a:r>
                        <a:rPr lang="en-GB" sz="2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belongsTo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2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y,x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∧ address(</a:t>
                      </a:r>
                      <a:r>
                        <a:rPr lang="en-GB" sz="2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y,v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31483"/>
                  </a:ext>
                </a:extLst>
              </a:tr>
              <a:tr h="371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∧ </a:t>
                      </a:r>
                      <a:r>
                        <a:rPr lang="en-GB" sz="2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belongsTo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20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z,x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∧ address(z, w) ∧ v ≠ w     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2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⊥</a:t>
                      </a:r>
                      <a:endParaRPr lang="it-IT" sz="20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098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E141F5-C30A-4722-AED1-68E376857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61711"/>
              </p:ext>
            </p:extLst>
          </p:nvPr>
        </p:nvGraphicFramePr>
        <p:xfrm>
          <a:off x="628650" y="2628000"/>
          <a:ext cx="699135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704">
                  <a:extLst>
                    <a:ext uri="{9D8B030D-6E8A-4147-A177-3AD203B41FA5}">
                      <a16:colId xmlns:a16="http://schemas.microsoft.com/office/drawing/2014/main" val="298959056"/>
                    </a:ext>
                  </a:extLst>
                </a:gridCol>
                <a:gridCol w="6336646">
                  <a:extLst>
                    <a:ext uri="{9D8B030D-6E8A-4147-A177-3AD203B41FA5}">
                      <a16:colId xmlns:a16="http://schemas.microsoft.com/office/drawing/2014/main" val="3068777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b="1" cap="none" spc="0" dirty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Es:</a:t>
                      </a:r>
                      <a:endParaRPr lang="it-IT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96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it-IT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Persons</a:t>
                      </a: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belonging to the same family cannot have different residential addresses.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This is expressed over the ontology by means of the </a:t>
                      </a:r>
                      <a:b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following consistency constraint:</a:t>
                      </a:r>
                      <a:endParaRPr lang="it-IT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7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71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Accuracy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9AD3ACE-52A8-4432-A84A-E5F2DB802F97}"/>
              </a:ext>
            </a:extLst>
          </p:cNvPr>
          <p:cNvSpPr/>
          <p:nvPr/>
        </p:nvSpPr>
        <p:spPr>
          <a:xfrm>
            <a:off x="628650" y="1607066"/>
            <a:ext cx="7164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</a:rPr>
              <a:t>Quality dimension that measures the extent to which data accurately represents the real world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36850E-D6FB-4194-AA0F-F7B8B7244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96483"/>
              </p:ext>
            </p:extLst>
          </p:nvPr>
        </p:nvGraphicFramePr>
        <p:xfrm>
          <a:off x="1345340" y="5040000"/>
          <a:ext cx="756268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64">
                  <a:extLst>
                    <a:ext uri="{9D8B030D-6E8A-4147-A177-3AD203B41FA5}">
                      <a16:colId xmlns:a16="http://schemas.microsoft.com/office/drawing/2014/main" val="119356377"/>
                    </a:ext>
                  </a:extLst>
                </a:gridCol>
                <a:gridCol w="1611728">
                  <a:extLst>
                    <a:ext uri="{9D8B030D-6E8A-4147-A177-3AD203B41FA5}">
                      <a16:colId xmlns:a16="http://schemas.microsoft.com/office/drawing/2014/main" val="102055128"/>
                    </a:ext>
                  </a:extLst>
                </a:gridCol>
                <a:gridCol w="5443693">
                  <a:extLst>
                    <a:ext uri="{9D8B030D-6E8A-4147-A177-3AD203B41FA5}">
                      <a16:colId xmlns:a16="http://schemas.microsoft.com/office/drawing/2014/main" val="1427145399"/>
                    </a:ext>
                  </a:extLst>
                </a:gridCol>
              </a:tblGrid>
              <a:tr h="324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∀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it-IT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K(Family(x))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  </a:t>
                      </a:r>
                      <a:r>
                        <a:rPr lang="pl-PL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∃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y,z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K(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headOf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y,x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pl-PL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∧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address(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y,z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))</a:t>
                      </a:r>
                      <a:endParaRPr lang="it-IT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1321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092221-FD49-43F8-999B-F7BD0125A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74216"/>
              </p:ext>
            </p:extLst>
          </p:nvPr>
        </p:nvGraphicFramePr>
        <p:xfrm>
          <a:off x="628649" y="2628000"/>
          <a:ext cx="7460907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76">
                  <a:extLst>
                    <a:ext uri="{9D8B030D-6E8A-4147-A177-3AD203B41FA5}">
                      <a16:colId xmlns:a16="http://schemas.microsoft.com/office/drawing/2014/main" val="298959056"/>
                    </a:ext>
                  </a:extLst>
                </a:gridCol>
                <a:gridCol w="6762231">
                  <a:extLst>
                    <a:ext uri="{9D8B030D-6E8A-4147-A177-3AD203B41FA5}">
                      <a16:colId xmlns:a16="http://schemas.microsoft.com/office/drawing/2014/main" val="3068777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b="1" cap="none" spc="0" dirty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Es:</a:t>
                      </a:r>
                      <a:endParaRPr lang="it-IT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96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The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reference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person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of each 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known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family and his/her address must be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known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This is expressed over the ontology by means of the </a:t>
                      </a:r>
                      <a:b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</a:b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following accuracy constraint:</a:t>
                      </a: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7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40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Completeness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9AD3ACE-52A8-4432-A84A-E5F2DB802F97}"/>
              </a:ext>
            </a:extLst>
          </p:cNvPr>
          <p:cNvSpPr/>
          <p:nvPr/>
        </p:nvSpPr>
        <p:spPr>
          <a:xfrm>
            <a:off x="628650" y="1607066"/>
            <a:ext cx="7164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</a:rPr>
              <a:t>Quality dimension that checks whether a given source contains all the relevant data about a certain phenomenon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2AAF3D-6F28-45CD-909B-D84C8BC44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97318"/>
              </p:ext>
            </p:extLst>
          </p:nvPr>
        </p:nvGraphicFramePr>
        <p:xfrm>
          <a:off x="1363056" y="5040000"/>
          <a:ext cx="78867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01">
                  <a:extLst>
                    <a:ext uri="{9D8B030D-6E8A-4147-A177-3AD203B41FA5}">
                      <a16:colId xmlns:a16="http://schemas.microsoft.com/office/drawing/2014/main" val="623593540"/>
                    </a:ext>
                  </a:extLst>
                </a:gridCol>
                <a:gridCol w="1641987">
                  <a:extLst>
                    <a:ext uri="{9D8B030D-6E8A-4147-A177-3AD203B41FA5}">
                      <a16:colId xmlns:a16="http://schemas.microsoft.com/office/drawing/2014/main" val="3824594791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val="2313553814"/>
                    </a:ext>
                  </a:extLst>
                </a:gridCol>
                <a:gridCol w="5228363">
                  <a:extLst>
                    <a:ext uri="{9D8B030D-6E8A-4147-A177-3AD203B41FA5}">
                      <a16:colId xmlns:a16="http://schemas.microsoft.com/office/drawing/2014/main" val="1270745158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∀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it-IT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K(Person(x))</a:t>
                      </a:r>
                      <a:endParaRPr lang="en-US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</a:t>
                      </a:r>
                      <a:endParaRPr lang="it-IT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∃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y,z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Tab_pers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x,y,z</a:t>
                      </a:r>
                      <a:r>
                        <a:rPr lang="en-GB" sz="20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20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7002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BB1F5-990A-4B4C-98DC-05D8043C4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63117"/>
              </p:ext>
            </p:extLst>
          </p:nvPr>
        </p:nvGraphicFramePr>
        <p:xfrm>
          <a:off x="628650" y="2628000"/>
          <a:ext cx="746090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76">
                  <a:extLst>
                    <a:ext uri="{9D8B030D-6E8A-4147-A177-3AD203B41FA5}">
                      <a16:colId xmlns:a16="http://schemas.microsoft.com/office/drawing/2014/main" val="298959056"/>
                    </a:ext>
                  </a:extLst>
                </a:gridCol>
                <a:gridCol w="6762231">
                  <a:extLst>
                    <a:ext uri="{9D8B030D-6E8A-4147-A177-3AD203B41FA5}">
                      <a16:colId xmlns:a16="http://schemas.microsoft.com/office/drawing/2014/main" val="3068777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b="1" cap="none" spc="0" dirty="0">
                          <a:ln>
                            <a:noFill/>
                          </a:ln>
                          <a:solidFill>
                            <a:srgbClr val="96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A Person 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known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by the </a:t>
                      </a:r>
                      <a:r>
                        <a:rPr lang="en-US" sz="2000" b="1" dirty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</a:rPr>
                        <a:t>ontology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must be stored in the </a:t>
                      </a:r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rPr>
                        <a:t>Tab_pers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table (as this should contain all the known persons of the ISSR).</a:t>
                      </a:r>
                    </a:p>
                    <a:p>
                      <a:endParaRPr kumimoji="0" lang="en-GB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This is expressed in the OBDM system by means of the </a:t>
                      </a:r>
                      <a:b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</a:br>
                      <a:r>
                        <a:rPr kumimoji="0" lang="en-GB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following completeness constraint:</a:t>
                      </a: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7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557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2E04-2AE1-442D-8961-5ACA0EE7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it-IT" dirty="0" err="1">
                <a:solidFill>
                  <a:srgbClr val="960000"/>
                </a:solidFill>
              </a:rPr>
              <a:t>Conclusions</a:t>
            </a:r>
            <a:r>
              <a:rPr lang="it-IT" dirty="0">
                <a:solidFill>
                  <a:srgbClr val="960000"/>
                </a:solidFill>
              </a:rPr>
              <a:t> and Future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6B2E1-2684-4CA2-8960-8DAF0C4D1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Our experience demonstrated that OBDM can be effectively used for quality assessments.</a:t>
            </a:r>
          </a:p>
          <a:p>
            <a:endParaRPr lang="en-GB" sz="2000" dirty="0"/>
          </a:p>
          <a:p>
            <a:pPr marL="0" indent="0" algn="ctr">
              <a:buNone/>
            </a:pPr>
            <a:r>
              <a:rPr lang="en-GB" sz="2000" b="1" dirty="0">
                <a:solidFill>
                  <a:srgbClr val="960000"/>
                </a:solidFill>
              </a:rPr>
              <a:t>Next steps: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Extend ontology and mappings to the whole ISSR domain and data sources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Extend OBDM for addressing other quality dimensions such as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580135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5800" y="681773"/>
            <a:ext cx="7886700" cy="1099609"/>
          </a:xfrm>
        </p:spPr>
        <p:txBody>
          <a:bodyPr/>
          <a:lstStyle/>
          <a:p>
            <a:r>
              <a:rPr lang="en-GB" b="1" dirty="0"/>
              <a:t>On the Experimental Usage of Ontology-based Data Management for the Italian Integrated System of Statistical Registers: Quality Issues</a:t>
            </a:r>
            <a:br>
              <a:rPr lang="it-IT" dirty="0"/>
            </a:b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3855720"/>
            <a:ext cx="7886700" cy="2232660"/>
          </a:xfrm>
        </p:spPr>
        <p:txBody>
          <a:bodyPr>
            <a:noAutofit/>
          </a:bodyPr>
          <a:lstStyle/>
          <a:p>
            <a:r>
              <a:rPr lang="en-GB" sz="1000" dirty="0"/>
              <a:t>R. M. Aracri,  </a:t>
            </a:r>
            <a:r>
              <a:rPr lang="en-GB" sz="1000" dirty="0" err="1"/>
              <a:t>A.M.Bianco</a:t>
            </a:r>
            <a:r>
              <a:rPr lang="en-GB" sz="1000" dirty="0"/>
              <a:t>, R. Radini, </a:t>
            </a:r>
            <a:r>
              <a:rPr lang="en-GB" sz="1000" dirty="0" err="1"/>
              <a:t>M.Scannapieco</a:t>
            </a:r>
            <a:r>
              <a:rPr lang="en-GB" sz="1000" dirty="0"/>
              <a:t>, </a:t>
            </a:r>
            <a:r>
              <a:rPr lang="en-GB" sz="1000" dirty="0" err="1"/>
              <a:t>L.Tosco</a:t>
            </a:r>
            <a:r>
              <a:rPr lang="en-GB" sz="1000" dirty="0"/>
              <a:t>,</a:t>
            </a:r>
          </a:p>
          <a:p>
            <a:r>
              <a:rPr lang="en-GB" sz="1000" dirty="0"/>
              <a:t>Italian National Institute of Statistics, (</a:t>
            </a:r>
            <a:r>
              <a:rPr lang="en-GB" sz="1000" dirty="0">
                <a:hlinkClick r:id="rId2"/>
              </a:rPr>
              <a:t>name.surname@istat.it</a:t>
            </a:r>
            <a:r>
              <a:rPr lang="en-GB" sz="1000" dirty="0"/>
              <a:t>)</a:t>
            </a:r>
          </a:p>
          <a:p>
            <a:r>
              <a:rPr lang="en-GB" sz="1000" dirty="0"/>
              <a:t> </a:t>
            </a:r>
            <a:r>
              <a:rPr lang="en-US" sz="1000" dirty="0"/>
              <a:t> </a:t>
            </a:r>
            <a:endParaRPr lang="it-IT" sz="1000" dirty="0"/>
          </a:p>
          <a:p>
            <a:r>
              <a:rPr lang="it-IT" sz="1000" dirty="0"/>
              <a:t>F. Croce, D.F. Savo, M. Lenzerini</a:t>
            </a:r>
          </a:p>
          <a:p>
            <a:r>
              <a:rPr lang="it-IT" sz="1000" dirty="0"/>
              <a:t>Sapienza </a:t>
            </a:r>
            <a:r>
              <a:rPr lang="it-IT" sz="1000" dirty="0" err="1"/>
              <a:t>University</a:t>
            </a:r>
            <a:r>
              <a:rPr lang="it-IT" sz="1000" dirty="0"/>
              <a:t> of Rome, (</a:t>
            </a:r>
            <a:r>
              <a:rPr lang="it-IT" sz="1000" dirty="0">
                <a:hlinkClick r:id="rId3"/>
              </a:rPr>
              <a:t>surname@diag.uniroma1.it</a:t>
            </a:r>
            <a:r>
              <a:rPr lang="it-IT" sz="1000" dirty="0"/>
              <a:t> )</a:t>
            </a:r>
            <a:endParaRPr lang="pl-PL" sz="10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670560" y="2226305"/>
            <a:ext cx="7886700" cy="1085853"/>
          </a:xfrm>
        </p:spPr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960000"/>
                </a:solidFill>
              </a:rPr>
              <a:t>Thanks</a:t>
            </a:r>
            <a:r>
              <a:rPr lang="it-IT" sz="3200" b="1" dirty="0">
                <a:solidFill>
                  <a:srgbClr val="960000"/>
                </a:solidFill>
              </a:rPr>
              <a:t>!</a:t>
            </a:r>
            <a:endParaRPr lang="pl-PL" sz="3200" b="1" dirty="0">
              <a:solidFill>
                <a:srgbClr val="9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it-IT" dirty="0" err="1">
                <a:solidFill>
                  <a:srgbClr val="960000"/>
                </a:solidFill>
              </a:rPr>
              <a:t>Outline</a:t>
            </a:r>
            <a:endParaRPr lang="pl-PL" dirty="0">
              <a:solidFill>
                <a:srgbClr val="96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257162"/>
            <a:ext cx="7886700" cy="45974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it-IT" sz="2400" dirty="0"/>
              <a:t>Scenario: the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Integrated</a:t>
            </a:r>
            <a:r>
              <a:rPr lang="it-IT" sz="2400" dirty="0"/>
              <a:t> System of Statistical </a:t>
            </a:r>
            <a:r>
              <a:rPr lang="en-US" sz="2400" dirty="0"/>
              <a:t>Registers</a:t>
            </a:r>
            <a:r>
              <a:rPr lang="it-IT" sz="2400" dirty="0"/>
              <a:t> (ISSR)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it-IT" sz="2400" dirty="0"/>
              <a:t>Data Architecture of the ISSR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it-IT" sz="2400" dirty="0" err="1"/>
              <a:t>Ontology-Based</a:t>
            </a:r>
            <a:r>
              <a:rPr lang="it-IT" sz="2400" dirty="0"/>
              <a:t> Data Management (OBDM) </a:t>
            </a:r>
            <a:r>
              <a:rPr lang="en-US" sz="2400" dirty="0"/>
              <a:t>paradigm</a:t>
            </a:r>
            <a:r>
              <a:rPr lang="it-IT" sz="2400" dirty="0"/>
              <a:t> 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it-IT" sz="2400" dirty="0"/>
              <a:t>The Istat-DIAG </a:t>
            </a:r>
            <a:r>
              <a:rPr lang="it-IT" sz="2400" dirty="0" err="1"/>
              <a:t>experience</a:t>
            </a:r>
            <a:endParaRPr lang="it-IT" sz="2400" dirty="0"/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it-IT" sz="2400" dirty="0"/>
              <a:t>OBDM for data </a:t>
            </a:r>
            <a:r>
              <a:rPr lang="it-IT" sz="2400" dirty="0" err="1"/>
              <a:t>quality</a:t>
            </a:r>
            <a:r>
              <a:rPr lang="it-IT" sz="2400" dirty="0"/>
              <a:t> </a:t>
            </a:r>
            <a:r>
              <a:rPr lang="it-IT" sz="2400" dirty="0" err="1"/>
              <a:t>check</a:t>
            </a:r>
            <a:endParaRPr lang="it-IT" sz="2400" dirty="0"/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it-IT" sz="2400" dirty="0" err="1"/>
              <a:t>Conclusions</a:t>
            </a:r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it-IT" dirty="0">
                <a:solidFill>
                  <a:srgbClr val="960000"/>
                </a:solidFill>
              </a:rPr>
              <a:t>The </a:t>
            </a:r>
            <a:r>
              <a:rPr lang="it-IT" dirty="0" err="1">
                <a:solidFill>
                  <a:srgbClr val="960000"/>
                </a:solidFill>
              </a:rPr>
              <a:t>Italian</a:t>
            </a:r>
            <a:r>
              <a:rPr lang="it-IT" dirty="0">
                <a:solidFill>
                  <a:srgbClr val="960000"/>
                </a:solidFill>
              </a:rPr>
              <a:t> </a:t>
            </a:r>
            <a:r>
              <a:rPr lang="it-IT" dirty="0" err="1">
                <a:solidFill>
                  <a:srgbClr val="960000"/>
                </a:solidFill>
              </a:rPr>
              <a:t>Integrated</a:t>
            </a:r>
            <a:r>
              <a:rPr lang="it-IT" dirty="0">
                <a:solidFill>
                  <a:srgbClr val="960000"/>
                </a:solidFill>
              </a:rPr>
              <a:t> System of Statistical </a:t>
            </a:r>
            <a:r>
              <a:rPr lang="it-IT" dirty="0" err="1">
                <a:solidFill>
                  <a:srgbClr val="960000"/>
                </a:solidFill>
              </a:rPr>
              <a:t>Registers</a:t>
            </a:r>
            <a:r>
              <a:rPr lang="it-IT" dirty="0">
                <a:solidFill>
                  <a:srgbClr val="960000"/>
                </a:solidFill>
              </a:rPr>
              <a:t> (ISSR)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024" y="1494796"/>
            <a:ext cx="8254358" cy="1382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err="1"/>
              <a:t>Logically</a:t>
            </a:r>
            <a:r>
              <a:rPr lang="it-IT" sz="2000" dirty="0"/>
              <a:t> </a:t>
            </a:r>
            <a:r>
              <a:rPr lang="it-IT" sz="2000" dirty="0" err="1"/>
              <a:t>centralized</a:t>
            </a:r>
            <a:r>
              <a:rPr lang="it-IT" sz="2000" dirty="0"/>
              <a:t> </a:t>
            </a:r>
            <a:r>
              <a:rPr lang="it-IT" sz="2000" b="1" dirty="0">
                <a:solidFill>
                  <a:srgbClr val="960000"/>
                </a:solidFill>
              </a:rPr>
              <a:t>source</a:t>
            </a:r>
            <a:r>
              <a:rPr lang="it-IT" sz="2000" dirty="0"/>
              <a:t> for </a:t>
            </a:r>
            <a:r>
              <a:rPr lang="it-IT" sz="2000" b="1" dirty="0">
                <a:solidFill>
                  <a:srgbClr val="0070C0"/>
                </a:solidFill>
              </a:rPr>
              <a:t>production </a:t>
            </a:r>
            <a:r>
              <a:rPr lang="it-IT" sz="2000" b="1" dirty="0" err="1">
                <a:solidFill>
                  <a:srgbClr val="0070C0"/>
                </a:solidFill>
              </a:rPr>
              <a:t>surveys</a:t>
            </a:r>
            <a:r>
              <a:rPr lang="it-IT" sz="2000" b="1" dirty="0">
                <a:solidFill>
                  <a:srgbClr val="0070C0"/>
                </a:solidFill>
              </a:rPr>
              <a:t> </a:t>
            </a:r>
            <a:r>
              <a:rPr lang="it-IT" sz="2000" dirty="0"/>
              <a:t>and </a:t>
            </a:r>
            <a:r>
              <a:rPr lang="it-IT" sz="2000" b="1" dirty="0">
                <a:solidFill>
                  <a:srgbClr val="0070C0"/>
                </a:solidFill>
              </a:rPr>
              <a:t>data access</a:t>
            </a:r>
          </a:p>
          <a:p>
            <a:pPr marL="0" indent="0">
              <a:buNone/>
            </a:pPr>
            <a:endParaRPr lang="it-IT" sz="22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24171" y="4844273"/>
            <a:ext cx="323321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Data Sources: </a:t>
            </a:r>
          </a:p>
          <a:p>
            <a:r>
              <a:rPr lang="en-US" dirty="0"/>
              <a:t>- surveys,</a:t>
            </a:r>
          </a:p>
          <a:p>
            <a:r>
              <a:rPr lang="en-US" dirty="0"/>
              <a:t>- administrative archives, </a:t>
            </a:r>
          </a:p>
          <a:p>
            <a:r>
              <a:rPr lang="en-US" dirty="0"/>
              <a:t>- GIS spatial data,</a:t>
            </a:r>
          </a:p>
          <a:p>
            <a:r>
              <a:rPr lang="en-US" dirty="0"/>
              <a:t>  </a:t>
            </a:r>
            <a:endParaRPr lang="en-US" sz="2000" b="1" dirty="0"/>
          </a:p>
          <a:p>
            <a:endParaRPr lang="en-US" b="1" dirty="0"/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3B7B97CA-9D79-404B-91EF-82476A705881}"/>
              </a:ext>
            </a:extLst>
          </p:cNvPr>
          <p:cNvGrpSpPr/>
          <p:nvPr/>
        </p:nvGrpSpPr>
        <p:grpSpPr>
          <a:xfrm>
            <a:off x="435459" y="3035369"/>
            <a:ext cx="1868724" cy="1825013"/>
            <a:chOff x="435459" y="2986213"/>
            <a:chExt cx="1868724" cy="1825013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7BEA09D2-E1CC-4913-8568-DE3AC0A24CA9}"/>
                </a:ext>
              </a:extLst>
            </p:cNvPr>
            <p:cNvSpPr/>
            <p:nvPr/>
          </p:nvSpPr>
          <p:spPr>
            <a:xfrm>
              <a:off x="435459" y="2986213"/>
              <a:ext cx="1843940" cy="1825013"/>
            </a:xfrm>
            <a:prstGeom prst="ellipse">
              <a:avLst/>
            </a:prstGeom>
            <a:solidFill>
              <a:srgbClr val="89D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89D5C9"/>
                </a:solidFill>
              </a:endParaRPr>
            </a:p>
          </p:txBody>
        </p:sp>
        <p:pic>
          <p:nvPicPr>
            <p:cNvPr id="25" name="Elemento grafico 24" descr="Documento">
              <a:extLst>
                <a:ext uri="{FF2B5EF4-FFF2-40B4-BE49-F238E27FC236}">
                  <a16:creationId xmlns:a16="http://schemas.microsoft.com/office/drawing/2014/main" id="{DAB6EFAE-BF86-4171-B125-07ABDFAD0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89783" y="3263942"/>
              <a:ext cx="914400" cy="914400"/>
            </a:xfrm>
            <a:prstGeom prst="rect">
              <a:avLst/>
            </a:prstGeom>
          </p:spPr>
        </p:pic>
        <p:sp>
          <p:nvSpPr>
            <p:cNvPr id="30" name="Disco magnetico 29">
              <a:extLst>
                <a:ext uri="{FF2B5EF4-FFF2-40B4-BE49-F238E27FC236}">
                  <a16:creationId xmlns:a16="http://schemas.microsoft.com/office/drawing/2014/main" id="{9C60FD67-95FC-410C-B52D-EA3F0B5585AC}"/>
                </a:ext>
              </a:extLst>
            </p:cNvPr>
            <p:cNvSpPr/>
            <p:nvPr/>
          </p:nvSpPr>
          <p:spPr>
            <a:xfrm>
              <a:off x="858605" y="4024025"/>
              <a:ext cx="645029" cy="473238"/>
            </a:xfrm>
            <a:prstGeom prst="flowChartMagneticDisk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isco magnetico 30">
              <a:extLst>
                <a:ext uri="{FF2B5EF4-FFF2-40B4-BE49-F238E27FC236}">
                  <a16:creationId xmlns:a16="http://schemas.microsoft.com/office/drawing/2014/main" id="{B034C7EA-EFDB-42EA-B0BA-5093D5B2F7BB}"/>
                </a:ext>
              </a:extLst>
            </p:cNvPr>
            <p:cNvSpPr/>
            <p:nvPr/>
          </p:nvSpPr>
          <p:spPr>
            <a:xfrm>
              <a:off x="1011005" y="4176425"/>
              <a:ext cx="645029" cy="473238"/>
            </a:xfrm>
            <a:prstGeom prst="flowChartMagneticDisk">
              <a:avLst/>
            </a:prstGeom>
            <a:solidFill>
              <a:srgbClr val="89D5C9"/>
            </a:solidFill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Elemento grafico 34" descr="Mappa con segnaposto">
              <a:extLst>
                <a:ext uri="{FF2B5EF4-FFF2-40B4-BE49-F238E27FC236}">
                  <a16:creationId xmlns:a16="http://schemas.microsoft.com/office/drawing/2014/main" id="{FCEB6B15-50B5-42B4-9965-2B3EE49A8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1447" y="3160946"/>
              <a:ext cx="914400" cy="914400"/>
            </a:xfrm>
            <a:prstGeom prst="rect">
              <a:avLst/>
            </a:prstGeom>
          </p:spPr>
        </p:pic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7B4C9F19-29D6-4FB9-966C-C6B2ACA500AF}"/>
              </a:ext>
            </a:extLst>
          </p:cNvPr>
          <p:cNvGrpSpPr/>
          <p:nvPr/>
        </p:nvGrpSpPr>
        <p:grpSpPr>
          <a:xfrm>
            <a:off x="3337688" y="2991486"/>
            <a:ext cx="1843940" cy="2242943"/>
            <a:chOff x="3337688" y="2942330"/>
            <a:chExt cx="1843940" cy="2242943"/>
          </a:xfrm>
        </p:grpSpPr>
        <p:sp>
          <p:nvSpPr>
            <p:cNvPr id="36" name="Ovale 35">
              <a:extLst>
                <a:ext uri="{FF2B5EF4-FFF2-40B4-BE49-F238E27FC236}">
                  <a16:creationId xmlns:a16="http://schemas.microsoft.com/office/drawing/2014/main" id="{AC09A71A-30E6-4653-A771-1A3F0B54DB4F}"/>
                </a:ext>
              </a:extLst>
            </p:cNvPr>
            <p:cNvSpPr/>
            <p:nvPr/>
          </p:nvSpPr>
          <p:spPr>
            <a:xfrm>
              <a:off x="3337688" y="2942330"/>
              <a:ext cx="1843940" cy="182501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7" name="Gruppo 6"/>
            <p:cNvGrpSpPr/>
            <p:nvPr/>
          </p:nvGrpSpPr>
          <p:grpSpPr>
            <a:xfrm>
              <a:off x="3450903" y="3519626"/>
              <a:ext cx="1569720" cy="918972"/>
              <a:chOff x="3101340" y="4107180"/>
              <a:chExt cx="1569720" cy="918972"/>
            </a:xfrm>
          </p:grpSpPr>
          <p:sp>
            <p:nvSpPr>
              <p:cNvPr id="6" name="Disco magnetico 5"/>
              <p:cNvSpPr/>
              <p:nvPr/>
            </p:nvSpPr>
            <p:spPr>
              <a:xfrm>
                <a:off x="3756660" y="4107180"/>
                <a:ext cx="914400" cy="612648"/>
              </a:xfrm>
              <a:prstGeom prst="flowChartMagneticDisk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Disco magnetico 3"/>
              <p:cNvSpPr/>
              <p:nvPr/>
            </p:nvSpPr>
            <p:spPr>
              <a:xfrm>
                <a:off x="3101340" y="4107180"/>
                <a:ext cx="914400" cy="612648"/>
              </a:xfrm>
              <a:prstGeom prst="flowChartMagneticDisk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Disco magnetico 4"/>
              <p:cNvSpPr/>
              <p:nvPr/>
            </p:nvSpPr>
            <p:spPr>
              <a:xfrm>
                <a:off x="3444240" y="4413504"/>
                <a:ext cx="914400" cy="612648"/>
              </a:xfrm>
              <a:prstGeom prst="flowChartMagneticDisk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CasellaDiTesto 8"/>
            <p:cNvSpPr txBox="1"/>
            <p:nvPr/>
          </p:nvSpPr>
          <p:spPr>
            <a:xfrm>
              <a:off x="3818722" y="4723608"/>
              <a:ext cx="903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ISSR</a:t>
              </a:r>
            </a:p>
          </p:txBody>
        </p:sp>
      </p:grpSp>
      <p:sp>
        <p:nvSpPr>
          <p:cNvPr id="16" name="CasellaDiTesto 15"/>
          <p:cNvSpPr txBox="1"/>
          <p:nvPr/>
        </p:nvSpPr>
        <p:spPr>
          <a:xfrm>
            <a:off x="6318748" y="1882783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5195C7"/>
                </a:solidFill>
              </a:rPr>
              <a:t>….</a:t>
            </a:r>
            <a:endParaRPr lang="en-US" b="1" dirty="0">
              <a:solidFill>
                <a:srgbClr val="5195C7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318748" y="5375806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5195C7"/>
                </a:solidFill>
              </a:rPr>
              <a:t>….</a:t>
            </a:r>
            <a:endParaRPr lang="en-US" b="1" dirty="0">
              <a:solidFill>
                <a:srgbClr val="5195C7"/>
              </a:solidFill>
            </a:endParaRP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F7D2651A-B1F3-42B7-B667-92CF59497161}"/>
              </a:ext>
            </a:extLst>
          </p:cNvPr>
          <p:cNvGrpSpPr/>
          <p:nvPr/>
        </p:nvGrpSpPr>
        <p:grpSpPr>
          <a:xfrm>
            <a:off x="6084972" y="2433710"/>
            <a:ext cx="2610960" cy="900000"/>
            <a:chOff x="6442220" y="2008613"/>
            <a:chExt cx="2610960" cy="900000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7346110" y="2258558"/>
              <a:ext cx="1707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Economic Surveys</a:t>
              </a:r>
            </a:p>
          </p:txBody>
        </p:sp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id="{109CC893-A14E-4AF7-8B60-7F23151A0CF4}"/>
                </a:ext>
              </a:extLst>
            </p:cNvPr>
            <p:cNvGrpSpPr/>
            <p:nvPr/>
          </p:nvGrpSpPr>
          <p:grpSpPr>
            <a:xfrm>
              <a:off x="6442220" y="2008613"/>
              <a:ext cx="903890" cy="900000"/>
              <a:chOff x="6799623" y="1464056"/>
              <a:chExt cx="903890" cy="900000"/>
            </a:xfrm>
          </p:grpSpPr>
          <p:sp>
            <p:nvSpPr>
              <p:cNvPr id="50" name="Ovale 49">
                <a:extLst>
                  <a:ext uri="{FF2B5EF4-FFF2-40B4-BE49-F238E27FC236}">
                    <a16:creationId xmlns:a16="http://schemas.microsoft.com/office/drawing/2014/main" id="{F0D1349B-90F2-477F-8CC2-DD8232D8FC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99623" y="1464056"/>
                <a:ext cx="903890" cy="900000"/>
              </a:xfrm>
              <a:prstGeom prst="ellipse">
                <a:avLst/>
              </a:prstGeom>
              <a:solidFill>
                <a:srgbClr val="5195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1" name="Elemento grafico 40" descr="Documento">
                <a:extLst>
                  <a:ext uri="{FF2B5EF4-FFF2-40B4-BE49-F238E27FC236}">
                    <a16:creationId xmlns:a16="http://schemas.microsoft.com/office/drawing/2014/main" id="{92567655-B8DD-4EAD-AB2E-B7FA293397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947335" y="1591643"/>
                <a:ext cx="612000" cy="612000"/>
              </a:xfrm>
              <a:prstGeom prst="rect">
                <a:avLst/>
              </a:prstGeom>
            </p:spPr>
          </p:pic>
        </p:grpSp>
      </p:grp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C7283B98-DFE8-4A1C-894E-FE1DA91B406E}"/>
              </a:ext>
            </a:extLst>
          </p:cNvPr>
          <p:cNvGrpSpPr/>
          <p:nvPr/>
        </p:nvGrpSpPr>
        <p:grpSpPr>
          <a:xfrm>
            <a:off x="6084972" y="3437350"/>
            <a:ext cx="2928996" cy="900000"/>
            <a:chOff x="6442220" y="2008613"/>
            <a:chExt cx="2928996" cy="900000"/>
          </a:xfrm>
        </p:grpSpPr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B178E520-3137-47A0-A4DF-6F2C60BAE7F4}"/>
                </a:ext>
              </a:extLst>
            </p:cNvPr>
            <p:cNvSpPr txBox="1"/>
            <p:nvPr/>
          </p:nvSpPr>
          <p:spPr>
            <a:xfrm>
              <a:off x="7346110" y="2258558"/>
              <a:ext cx="2025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Demographic Surveys</a:t>
              </a:r>
            </a:p>
          </p:txBody>
        </p:sp>
        <p:grpSp>
          <p:nvGrpSpPr>
            <p:cNvPr id="60" name="Gruppo 59">
              <a:extLst>
                <a:ext uri="{FF2B5EF4-FFF2-40B4-BE49-F238E27FC236}">
                  <a16:creationId xmlns:a16="http://schemas.microsoft.com/office/drawing/2014/main" id="{8A2CD023-4132-4842-A624-A1DE0AD886C3}"/>
                </a:ext>
              </a:extLst>
            </p:cNvPr>
            <p:cNvGrpSpPr/>
            <p:nvPr/>
          </p:nvGrpSpPr>
          <p:grpSpPr>
            <a:xfrm>
              <a:off x="6442220" y="2008613"/>
              <a:ext cx="903890" cy="900000"/>
              <a:chOff x="6799623" y="1464056"/>
              <a:chExt cx="903890" cy="900000"/>
            </a:xfrm>
          </p:grpSpPr>
          <p:sp>
            <p:nvSpPr>
              <p:cNvPr id="61" name="Ovale 60">
                <a:extLst>
                  <a:ext uri="{FF2B5EF4-FFF2-40B4-BE49-F238E27FC236}">
                    <a16:creationId xmlns:a16="http://schemas.microsoft.com/office/drawing/2014/main" id="{EAEA79D8-487B-4723-B3D3-042EEC9978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99623" y="1464056"/>
                <a:ext cx="903890" cy="900000"/>
              </a:xfrm>
              <a:prstGeom prst="ellipse">
                <a:avLst/>
              </a:prstGeom>
              <a:solidFill>
                <a:srgbClr val="5195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62" name="Elemento grafico 61" descr="Documento">
                <a:extLst>
                  <a:ext uri="{FF2B5EF4-FFF2-40B4-BE49-F238E27FC236}">
                    <a16:creationId xmlns:a16="http://schemas.microsoft.com/office/drawing/2014/main" id="{65483202-2C47-42B6-901D-ACE287202A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947335" y="1591643"/>
                <a:ext cx="612000" cy="612000"/>
              </a:xfrm>
              <a:prstGeom prst="rect">
                <a:avLst/>
              </a:prstGeom>
            </p:spPr>
          </p:pic>
        </p:grpSp>
      </p:grp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0E6899BA-B014-4FA2-A7AE-BC04828D1A6A}"/>
              </a:ext>
            </a:extLst>
          </p:cNvPr>
          <p:cNvGrpSpPr/>
          <p:nvPr/>
        </p:nvGrpSpPr>
        <p:grpSpPr>
          <a:xfrm>
            <a:off x="6084972" y="4440990"/>
            <a:ext cx="2386860" cy="900000"/>
            <a:chOff x="6442220" y="2008613"/>
            <a:chExt cx="2386860" cy="900000"/>
          </a:xfrm>
        </p:grpSpPr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id="{8A2B62BA-3BFB-4112-AF93-4801703F7EB5}"/>
                </a:ext>
              </a:extLst>
            </p:cNvPr>
            <p:cNvSpPr txBox="1"/>
            <p:nvPr/>
          </p:nvSpPr>
          <p:spPr>
            <a:xfrm>
              <a:off x="7346110" y="2258558"/>
              <a:ext cx="1482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/>
                <a:t>Labour</a:t>
              </a:r>
              <a:r>
                <a:rPr lang="en-US" sz="1600" b="1" dirty="0"/>
                <a:t> Surveys</a:t>
              </a:r>
            </a:p>
          </p:txBody>
        </p:sp>
        <p:grpSp>
          <p:nvGrpSpPr>
            <p:cNvPr id="65" name="Gruppo 64">
              <a:extLst>
                <a:ext uri="{FF2B5EF4-FFF2-40B4-BE49-F238E27FC236}">
                  <a16:creationId xmlns:a16="http://schemas.microsoft.com/office/drawing/2014/main" id="{43978754-DB73-4927-9009-B18839EFF04F}"/>
                </a:ext>
              </a:extLst>
            </p:cNvPr>
            <p:cNvGrpSpPr/>
            <p:nvPr/>
          </p:nvGrpSpPr>
          <p:grpSpPr>
            <a:xfrm>
              <a:off x="6442220" y="2008613"/>
              <a:ext cx="903890" cy="900000"/>
              <a:chOff x="6799623" y="1464056"/>
              <a:chExt cx="903890" cy="900000"/>
            </a:xfrm>
          </p:grpSpPr>
          <p:sp>
            <p:nvSpPr>
              <p:cNvPr id="66" name="Ovale 65">
                <a:extLst>
                  <a:ext uri="{FF2B5EF4-FFF2-40B4-BE49-F238E27FC236}">
                    <a16:creationId xmlns:a16="http://schemas.microsoft.com/office/drawing/2014/main" id="{00F8BF17-ACB6-43A0-B159-8C5CD99894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99623" y="1464056"/>
                <a:ext cx="903890" cy="900000"/>
              </a:xfrm>
              <a:prstGeom prst="ellipse">
                <a:avLst/>
              </a:prstGeom>
              <a:solidFill>
                <a:srgbClr val="5195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67" name="Elemento grafico 66" descr="Documento">
                <a:extLst>
                  <a:ext uri="{FF2B5EF4-FFF2-40B4-BE49-F238E27FC236}">
                    <a16:creationId xmlns:a16="http://schemas.microsoft.com/office/drawing/2014/main" id="{E1A5E5E7-FC53-42AC-A203-43978D39AA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6947335" y="1591643"/>
                <a:ext cx="612000" cy="612000"/>
              </a:xfrm>
              <a:prstGeom prst="rect">
                <a:avLst/>
              </a:prstGeom>
            </p:spPr>
          </p:pic>
        </p:grpSp>
      </p:grp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98BF28C-C1FC-43AA-BFEF-056A093A6B9A}"/>
              </a:ext>
            </a:extLst>
          </p:cNvPr>
          <p:cNvSpPr txBox="1"/>
          <p:nvPr/>
        </p:nvSpPr>
        <p:spPr>
          <a:xfrm>
            <a:off x="760478" y="5848340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….</a:t>
            </a:r>
            <a:endParaRPr lang="en-US" b="1" dirty="0"/>
          </a:p>
        </p:txBody>
      </p:sp>
      <p:sp>
        <p:nvSpPr>
          <p:cNvPr id="69" name="Freccia a destra 68">
            <a:extLst>
              <a:ext uri="{FF2B5EF4-FFF2-40B4-BE49-F238E27FC236}">
                <a16:creationId xmlns:a16="http://schemas.microsoft.com/office/drawing/2014/main" id="{59A3F137-239D-44B8-BBA2-E4F16C69ACEC}"/>
              </a:ext>
            </a:extLst>
          </p:cNvPr>
          <p:cNvSpPr/>
          <p:nvPr/>
        </p:nvSpPr>
        <p:spPr>
          <a:xfrm rot="19880733">
            <a:off x="5335121" y="3032835"/>
            <a:ext cx="517827" cy="408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Freccia a destra 69">
            <a:extLst>
              <a:ext uri="{FF2B5EF4-FFF2-40B4-BE49-F238E27FC236}">
                <a16:creationId xmlns:a16="http://schemas.microsoft.com/office/drawing/2014/main" id="{81EFB994-A592-4ED6-B3D7-8DC5596C0FC0}"/>
              </a:ext>
            </a:extLst>
          </p:cNvPr>
          <p:cNvSpPr/>
          <p:nvPr/>
        </p:nvSpPr>
        <p:spPr>
          <a:xfrm rot="-19860000">
            <a:off x="5335121" y="4308418"/>
            <a:ext cx="517827" cy="40814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Freccia a destra 70">
            <a:extLst>
              <a:ext uri="{FF2B5EF4-FFF2-40B4-BE49-F238E27FC236}">
                <a16:creationId xmlns:a16="http://schemas.microsoft.com/office/drawing/2014/main" id="{29D274DB-7A09-4DC7-AF85-D3A8475DAA88}"/>
              </a:ext>
            </a:extLst>
          </p:cNvPr>
          <p:cNvSpPr/>
          <p:nvPr/>
        </p:nvSpPr>
        <p:spPr>
          <a:xfrm>
            <a:off x="5335121" y="3670627"/>
            <a:ext cx="517827" cy="40814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5195C7"/>
              </a:solidFill>
            </a:endParaRPr>
          </a:p>
        </p:txBody>
      </p:sp>
      <p:sp>
        <p:nvSpPr>
          <p:cNvPr id="72" name="Freccia a destra 71">
            <a:extLst>
              <a:ext uri="{FF2B5EF4-FFF2-40B4-BE49-F238E27FC236}">
                <a16:creationId xmlns:a16="http://schemas.microsoft.com/office/drawing/2014/main" id="{F9D004D8-50BE-484C-862B-CB65272F8D89}"/>
              </a:ext>
            </a:extLst>
          </p:cNvPr>
          <p:cNvSpPr/>
          <p:nvPr/>
        </p:nvSpPr>
        <p:spPr>
          <a:xfrm>
            <a:off x="2549630" y="3680387"/>
            <a:ext cx="517827" cy="40814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5195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8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767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Data Architecture Building Blocks</a:t>
            </a:r>
          </a:p>
        </p:txBody>
      </p:sp>
      <p:sp>
        <p:nvSpPr>
          <p:cNvPr id="4" name="Rettangolo 3"/>
          <p:cNvSpPr/>
          <p:nvPr/>
        </p:nvSpPr>
        <p:spPr>
          <a:xfrm>
            <a:off x="3494019" y="1820435"/>
            <a:ext cx="2961671" cy="5943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Raw Data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93454" y="4980774"/>
            <a:ext cx="2962800" cy="5943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Validated Data (ISSR)</a:t>
            </a:r>
          </a:p>
        </p:txBody>
      </p:sp>
      <p:sp>
        <p:nvSpPr>
          <p:cNvPr id="15" name="Freccia in giù 14"/>
          <p:cNvSpPr/>
          <p:nvPr/>
        </p:nvSpPr>
        <p:spPr>
          <a:xfrm rot="-60000">
            <a:off x="4722853" y="2580922"/>
            <a:ext cx="504000" cy="7200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756684" y="3039507"/>
            <a:ext cx="3135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Processing Phase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- integration, 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- imputation,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  …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- validation</a:t>
            </a:r>
          </a:p>
        </p:txBody>
      </p:sp>
      <p:grpSp>
        <p:nvGrpSpPr>
          <p:cNvPr id="21" name="Gruppo 20"/>
          <p:cNvGrpSpPr/>
          <p:nvPr/>
        </p:nvGrpSpPr>
        <p:grpSpPr>
          <a:xfrm>
            <a:off x="3493454" y="3400785"/>
            <a:ext cx="2962800" cy="594000"/>
            <a:chOff x="1017910" y="3299035"/>
            <a:chExt cx="3467100" cy="541020"/>
          </a:xfrm>
        </p:grpSpPr>
        <p:sp>
          <p:nvSpPr>
            <p:cNvPr id="7" name="Rettangolo 6"/>
            <p:cNvSpPr/>
            <p:nvPr/>
          </p:nvSpPr>
          <p:spPr>
            <a:xfrm>
              <a:off x="1017910" y="3299035"/>
              <a:ext cx="3467100" cy="54102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Working Data</a:t>
              </a:r>
            </a:p>
          </p:txBody>
        </p: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587" y="3343278"/>
              <a:ext cx="452533" cy="452533"/>
            </a:xfrm>
            <a:prstGeom prst="rect">
              <a:avLst/>
            </a:prstGeom>
          </p:spPr>
        </p:pic>
      </p:grpSp>
      <p:sp>
        <p:nvSpPr>
          <p:cNvPr id="18" name="Freccia in giù 17"/>
          <p:cNvSpPr/>
          <p:nvPr/>
        </p:nvSpPr>
        <p:spPr>
          <a:xfrm rot="-60000">
            <a:off x="4722853" y="4127779"/>
            <a:ext cx="504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3163107" y="5654836"/>
            <a:ext cx="362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Data Access and Production Surveys</a:t>
            </a: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E7BB4406-FCB7-45C7-9F65-925A56E53316}"/>
              </a:ext>
            </a:extLst>
          </p:cNvPr>
          <p:cNvGrpSpPr/>
          <p:nvPr/>
        </p:nvGrpSpPr>
        <p:grpSpPr>
          <a:xfrm>
            <a:off x="307981" y="1214494"/>
            <a:ext cx="1868724" cy="1825013"/>
            <a:chOff x="435459" y="2986213"/>
            <a:chExt cx="1868724" cy="1825013"/>
          </a:xfrm>
        </p:grpSpPr>
        <p:sp>
          <p:nvSpPr>
            <p:cNvPr id="30" name="Ovale 29">
              <a:extLst>
                <a:ext uri="{FF2B5EF4-FFF2-40B4-BE49-F238E27FC236}">
                  <a16:creationId xmlns:a16="http://schemas.microsoft.com/office/drawing/2014/main" id="{3EE4A6F8-75E4-45A4-BC93-82710DE640B9}"/>
                </a:ext>
              </a:extLst>
            </p:cNvPr>
            <p:cNvSpPr/>
            <p:nvPr/>
          </p:nvSpPr>
          <p:spPr>
            <a:xfrm>
              <a:off x="435459" y="2986213"/>
              <a:ext cx="1843940" cy="1825013"/>
            </a:xfrm>
            <a:prstGeom prst="ellipse">
              <a:avLst/>
            </a:prstGeom>
            <a:solidFill>
              <a:srgbClr val="89D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89D5C9"/>
                </a:solidFill>
              </a:endParaRPr>
            </a:p>
          </p:txBody>
        </p:sp>
        <p:pic>
          <p:nvPicPr>
            <p:cNvPr id="31" name="Elemento grafico 30" descr="Documento">
              <a:extLst>
                <a:ext uri="{FF2B5EF4-FFF2-40B4-BE49-F238E27FC236}">
                  <a16:creationId xmlns:a16="http://schemas.microsoft.com/office/drawing/2014/main" id="{0E31A29E-F9CB-476B-AAD0-1B5895340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89783" y="3263942"/>
              <a:ext cx="914400" cy="914400"/>
            </a:xfrm>
            <a:prstGeom prst="rect">
              <a:avLst/>
            </a:prstGeom>
          </p:spPr>
        </p:pic>
        <p:sp>
          <p:nvSpPr>
            <p:cNvPr id="32" name="Disco magnetico 31">
              <a:extLst>
                <a:ext uri="{FF2B5EF4-FFF2-40B4-BE49-F238E27FC236}">
                  <a16:creationId xmlns:a16="http://schemas.microsoft.com/office/drawing/2014/main" id="{FC9F8EF4-EBB8-42CC-8364-C1849C598144}"/>
                </a:ext>
              </a:extLst>
            </p:cNvPr>
            <p:cNvSpPr/>
            <p:nvPr/>
          </p:nvSpPr>
          <p:spPr>
            <a:xfrm>
              <a:off x="858605" y="4024025"/>
              <a:ext cx="645029" cy="473238"/>
            </a:xfrm>
            <a:prstGeom prst="flowChartMagneticDisk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isco magnetico 32">
              <a:extLst>
                <a:ext uri="{FF2B5EF4-FFF2-40B4-BE49-F238E27FC236}">
                  <a16:creationId xmlns:a16="http://schemas.microsoft.com/office/drawing/2014/main" id="{A62CB103-7F53-47DD-AAB7-0EF7A94D48BA}"/>
                </a:ext>
              </a:extLst>
            </p:cNvPr>
            <p:cNvSpPr/>
            <p:nvPr/>
          </p:nvSpPr>
          <p:spPr>
            <a:xfrm>
              <a:off x="1011005" y="4176425"/>
              <a:ext cx="645029" cy="473238"/>
            </a:xfrm>
            <a:prstGeom prst="flowChartMagneticDisk">
              <a:avLst/>
            </a:prstGeom>
            <a:solidFill>
              <a:srgbClr val="89D5C9"/>
            </a:solidFill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4" name="Elemento grafico 33" descr="Mappa con segnaposto">
              <a:extLst>
                <a:ext uri="{FF2B5EF4-FFF2-40B4-BE49-F238E27FC236}">
                  <a16:creationId xmlns:a16="http://schemas.microsoft.com/office/drawing/2014/main" id="{DAD962B1-2486-4144-8209-BE908BF9C0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1447" y="3160946"/>
              <a:ext cx="914400" cy="914400"/>
            </a:xfrm>
            <a:prstGeom prst="rect">
              <a:avLst/>
            </a:prstGeom>
          </p:spPr>
        </p:pic>
      </p:grp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5F50B4D2-CA37-4944-B1BE-21883A218BAB}"/>
              </a:ext>
            </a:extLst>
          </p:cNvPr>
          <p:cNvSpPr/>
          <p:nvPr/>
        </p:nvSpPr>
        <p:spPr>
          <a:xfrm>
            <a:off x="2551664" y="1922928"/>
            <a:ext cx="517827" cy="40814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5195C7"/>
              </a:solidFill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860681F-554F-4DE1-BB91-F014B1D76D85}"/>
              </a:ext>
            </a:extLst>
          </p:cNvPr>
          <p:cNvSpPr txBox="1"/>
          <p:nvPr/>
        </p:nvSpPr>
        <p:spPr>
          <a:xfrm>
            <a:off x="437670" y="3098571"/>
            <a:ext cx="323321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Data Sources: </a:t>
            </a:r>
          </a:p>
          <a:p>
            <a:r>
              <a:rPr lang="en-US" dirty="0"/>
              <a:t>- surveys,</a:t>
            </a:r>
          </a:p>
          <a:p>
            <a:r>
              <a:rPr lang="en-US" dirty="0"/>
              <a:t>- administrative archives, </a:t>
            </a:r>
          </a:p>
          <a:p>
            <a:r>
              <a:rPr lang="en-US" dirty="0"/>
              <a:t>- GIS spatial data,</a:t>
            </a:r>
          </a:p>
          <a:p>
            <a:r>
              <a:rPr lang="en-US" dirty="0"/>
              <a:t>  </a:t>
            </a:r>
            <a:endParaRPr lang="en-US" sz="2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113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767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Data Architecture Building Blocks</a:t>
            </a:r>
          </a:p>
        </p:txBody>
      </p:sp>
      <p:sp>
        <p:nvSpPr>
          <p:cNvPr id="4" name="Rettangolo 3"/>
          <p:cNvSpPr/>
          <p:nvPr/>
        </p:nvSpPr>
        <p:spPr>
          <a:xfrm>
            <a:off x="3494019" y="1820435"/>
            <a:ext cx="2961671" cy="5943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Raw Data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93454" y="4980774"/>
            <a:ext cx="2962800" cy="5943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Validated Data (ISSR)</a:t>
            </a:r>
          </a:p>
        </p:txBody>
      </p:sp>
      <p:sp>
        <p:nvSpPr>
          <p:cNvPr id="15" name="Freccia in giù 14"/>
          <p:cNvSpPr/>
          <p:nvPr/>
        </p:nvSpPr>
        <p:spPr>
          <a:xfrm rot="-60000">
            <a:off x="4722853" y="2580922"/>
            <a:ext cx="504000" cy="7200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756684" y="3039507"/>
            <a:ext cx="3135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Processing Phase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- integration, 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- imputation,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  …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   - validation</a:t>
            </a:r>
          </a:p>
        </p:txBody>
      </p:sp>
      <p:grpSp>
        <p:nvGrpSpPr>
          <p:cNvPr id="21" name="Gruppo 20"/>
          <p:cNvGrpSpPr/>
          <p:nvPr/>
        </p:nvGrpSpPr>
        <p:grpSpPr>
          <a:xfrm>
            <a:off x="3493454" y="3400785"/>
            <a:ext cx="2962800" cy="594000"/>
            <a:chOff x="1017910" y="3299035"/>
            <a:chExt cx="3467100" cy="541020"/>
          </a:xfrm>
        </p:grpSpPr>
        <p:sp>
          <p:nvSpPr>
            <p:cNvPr id="7" name="Rettangolo 6"/>
            <p:cNvSpPr/>
            <p:nvPr/>
          </p:nvSpPr>
          <p:spPr>
            <a:xfrm>
              <a:off x="1017910" y="3299035"/>
              <a:ext cx="3467100" cy="54102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Working Data</a:t>
              </a:r>
            </a:p>
          </p:txBody>
        </p: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587" y="3343278"/>
              <a:ext cx="452533" cy="452533"/>
            </a:xfrm>
            <a:prstGeom prst="rect">
              <a:avLst/>
            </a:prstGeom>
          </p:spPr>
        </p:pic>
      </p:grpSp>
      <p:sp>
        <p:nvSpPr>
          <p:cNvPr id="18" name="Freccia in giù 17"/>
          <p:cNvSpPr/>
          <p:nvPr/>
        </p:nvSpPr>
        <p:spPr>
          <a:xfrm rot="-60000">
            <a:off x="4722853" y="4127779"/>
            <a:ext cx="504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3163107" y="5654836"/>
            <a:ext cx="362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Data Access and Production Surveys</a:t>
            </a:r>
          </a:p>
        </p:txBody>
      </p:sp>
      <p:sp>
        <p:nvSpPr>
          <p:cNvPr id="26" name="Fumetto 2 25"/>
          <p:cNvSpPr/>
          <p:nvPr/>
        </p:nvSpPr>
        <p:spPr>
          <a:xfrm>
            <a:off x="3626487" y="845125"/>
            <a:ext cx="5334633" cy="2044536"/>
          </a:xfrm>
          <a:prstGeom prst="wedgeRoundRectCallout">
            <a:avLst>
              <a:gd name="adj1" fmla="val -17276"/>
              <a:gd name="adj2" fmla="val 74916"/>
              <a:gd name="adj3" fmla="val 16667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E7BB4406-FCB7-45C7-9F65-925A56E53316}"/>
              </a:ext>
            </a:extLst>
          </p:cNvPr>
          <p:cNvGrpSpPr/>
          <p:nvPr/>
        </p:nvGrpSpPr>
        <p:grpSpPr>
          <a:xfrm>
            <a:off x="307981" y="1214494"/>
            <a:ext cx="1868724" cy="1825013"/>
            <a:chOff x="435459" y="2986213"/>
            <a:chExt cx="1868724" cy="1825013"/>
          </a:xfrm>
        </p:grpSpPr>
        <p:sp>
          <p:nvSpPr>
            <p:cNvPr id="30" name="Ovale 29">
              <a:extLst>
                <a:ext uri="{FF2B5EF4-FFF2-40B4-BE49-F238E27FC236}">
                  <a16:creationId xmlns:a16="http://schemas.microsoft.com/office/drawing/2014/main" id="{3EE4A6F8-75E4-45A4-BC93-82710DE640B9}"/>
                </a:ext>
              </a:extLst>
            </p:cNvPr>
            <p:cNvSpPr/>
            <p:nvPr/>
          </p:nvSpPr>
          <p:spPr>
            <a:xfrm>
              <a:off x="435459" y="2986213"/>
              <a:ext cx="1843940" cy="1825013"/>
            </a:xfrm>
            <a:prstGeom prst="ellipse">
              <a:avLst/>
            </a:prstGeom>
            <a:solidFill>
              <a:srgbClr val="89D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89D5C9"/>
                </a:solidFill>
              </a:endParaRPr>
            </a:p>
          </p:txBody>
        </p:sp>
        <p:pic>
          <p:nvPicPr>
            <p:cNvPr id="31" name="Elemento grafico 30" descr="Documento">
              <a:extLst>
                <a:ext uri="{FF2B5EF4-FFF2-40B4-BE49-F238E27FC236}">
                  <a16:creationId xmlns:a16="http://schemas.microsoft.com/office/drawing/2014/main" id="{0E31A29E-F9CB-476B-AAD0-1B5895340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89783" y="3263942"/>
              <a:ext cx="914400" cy="914400"/>
            </a:xfrm>
            <a:prstGeom prst="rect">
              <a:avLst/>
            </a:prstGeom>
          </p:spPr>
        </p:pic>
        <p:sp>
          <p:nvSpPr>
            <p:cNvPr id="32" name="Disco magnetico 31">
              <a:extLst>
                <a:ext uri="{FF2B5EF4-FFF2-40B4-BE49-F238E27FC236}">
                  <a16:creationId xmlns:a16="http://schemas.microsoft.com/office/drawing/2014/main" id="{FC9F8EF4-EBB8-42CC-8364-C1849C598144}"/>
                </a:ext>
              </a:extLst>
            </p:cNvPr>
            <p:cNvSpPr/>
            <p:nvPr/>
          </p:nvSpPr>
          <p:spPr>
            <a:xfrm>
              <a:off x="858605" y="4024025"/>
              <a:ext cx="645029" cy="473238"/>
            </a:xfrm>
            <a:prstGeom prst="flowChartMagneticDisk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isco magnetico 32">
              <a:extLst>
                <a:ext uri="{FF2B5EF4-FFF2-40B4-BE49-F238E27FC236}">
                  <a16:creationId xmlns:a16="http://schemas.microsoft.com/office/drawing/2014/main" id="{A62CB103-7F53-47DD-AAB7-0EF7A94D48BA}"/>
                </a:ext>
              </a:extLst>
            </p:cNvPr>
            <p:cNvSpPr/>
            <p:nvPr/>
          </p:nvSpPr>
          <p:spPr>
            <a:xfrm>
              <a:off x="1011005" y="4176425"/>
              <a:ext cx="645029" cy="473238"/>
            </a:xfrm>
            <a:prstGeom prst="flowChartMagneticDisk">
              <a:avLst/>
            </a:prstGeom>
            <a:solidFill>
              <a:srgbClr val="89D5C9"/>
            </a:solidFill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4" name="Elemento grafico 33" descr="Mappa con segnaposto">
              <a:extLst>
                <a:ext uri="{FF2B5EF4-FFF2-40B4-BE49-F238E27FC236}">
                  <a16:creationId xmlns:a16="http://schemas.microsoft.com/office/drawing/2014/main" id="{DAD962B1-2486-4144-8209-BE908BF9C0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1447" y="3160946"/>
              <a:ext cx="914400" cy="914400"/>
            </a:xfrm>
            <a:prstGeom prst="rect">
              <a:avLst/>
            </a:prstGeom>
          </p:spPr>
        </p:pic>
      </p:grp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5F50B4D2-CA37-4944-B1BE-21883A218BAB}"/>
              </a:ext>
            </a:extLst>
          </p:cNvPr>
          <p:cNvSpPr/>
          <p:nvPr/>
        </p:nvSpPr>
        <p:spPr>
          <a:xfrm>
            <a:off x="2551664" y="1922928"/>
            <a:ext cx="517827" cy="40814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5195C7"/>
              </a:solidFill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860681F-554F-4DE1-BB91-F014B1D76D85}"/>
              </a:ext>
            </a:extLst>
          </p:cNvPr>
          <p:cNvSpPr txBox="1"/>
          <p:nvPr/>
        </p:nvSpPr>
        <p:spPr>
          <a:xfrm>
            <a:off x="437670" y="3098571"/>
            <a:ext cx="323321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Data Sources: </a:t>
            </a:r>
          </a:p>
          <a:p>
            <a:r>
              <a:rPr lang="en-US" dirty="0"/>
              <a:t>- surveys,</a:t>
            </a:r>
          </a:p>
          <a:p>
            <a:r>
              <a:rPr lang="en-US" dirty="0"/>
              <a:t>- administrative archives, </a:t>
            </a:r>
          </a:p>
          <a:p>
            <a:r>
              <a:rPr lang="en-US" dirty="0"/>
              <a:t>- GIS spatial data,</a:t>
            </a:r>
          </a:p>
          <a:p>
            <a:r>
              <a:rPr lang="en-US" dirty="0"/>
              <a:t>  </a:t>
            </a:r>
            <a:endParaRPr lang="en-US" sz="2000" b="1" dirty="0"/>
          </a:p>
          <a:p>
            <a:endParaRPr lang="en-US" b="1" dirty="0"/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AA7321EE-6691-43C1-A22E-BF80E0D7AC20}"/>
              </a:ext>
            </a:extLst>
          </p:cNvPr>
          <p:cNvGrpSpPr>
            <a:grpSpLocks noChangeAspect="1"/>
          </p:cNvGrpSpPr>
          <p:nvPr/>
        </p:nvGrpSpPr>
        <p:grpSpPr>
          <a:xfrm>
            <a:off x="3955483" y="1318933"/>
            <a:ext cx="1127579" cy="1116000"/>
            <a:chOff x="10064677" y="2578467"/>
            <a:chExt cx="1843940" cy="1825013"/>
          </a:xfrm>
        </p:grpSpPr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8EDE5554-F870-49CD-926D-C47015432AC5}"/>
                </a:ext>
              </a:extLst>
            </p:cNvPr>
            <p:cNvSpPr/>
            <p:nvPr/>
          </p:nvSpPr>
          <p:spPr>
            <a:xfrm>
              <a:off x="10064677" y="2578467"/>
              <a:ext cx="1843940" cy="18250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EAD25685-A5E0-4A09-A889-C30F0A85674E}"/>
                </a:ext>
              </a:extLst>
            </p:cNvPr>
            <p:cNvGrpSpPr/>
            <p:nvPr/>
          </p:nvGrpSpPr>
          <p:grpSpPr>
            <a:xfrm>
              <a:off x="10746727" y="2804983"/>
              <a:ext cx="548052" cy="459162"/>
              <a:chOff x="9283569" y="4073885"/>
              <a:chExt cx="1529193" cy="1153340"/>
            </a:xfrm>
          </p:grpSpPr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85EA9928-E398-4100-A3F3-AD50D20DF25C}"/>
                  </a:ext>
                </a:extLst>
              </p:cNvPr>
              <p:cNvSpPr/>
              <p:nvPr/>
            </p:nvSpPr>
            <p:spPr>
              <a:xfrm>
                <a:off x="9745937" y="4073885"/>
                <a:ext cx="288000" cy="288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B8B0629B-3357-4755-A319-EC52EFE32E1A}"/>
                  </a:ext>
                </a:extLst>
              </p:cNvPr>
              <p:cNvSpPr/>
              <p:nvPr/>
            </p:nvSpPr>
            <p:spPr>
              <a:xfrm>
                <a:off x="9283569" y="4485010"/>
                <a:ext cx="288000" cy="288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6" name="Connettore diritto 45">
                <a:extLst>
                  <a:ext uri="{FF2B5EF4-FFF2-40B4-BE49-F238E27FC236}">
                    <a16:creationId xmlns:a16="http://schemas.microsoft.com/office/drawing/2014/main" id="{2081640C-1E90-47AA-B88C-0C6276A8824B}"/>
                  </a:ext>
                </a:extLst>
              </p:cNvPr>
              <p:cNvCxnSpPr>
                <a:cxnSpLocks/>
                <a:stCxn id="44" idx="5"/>
              </p:cNvCxnSpPr>
              <p:nvPr/>
            </p:nvCxnSpPr>
            <p:spPr>
              <a:xfrm>
                <a:off x="9991760" y="4319708"/>
                <a:ext cx="266501" cy="244524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3871557B-37F6-4E30-939B-D00B64034E54}"/>
                  </a:ext>
                </a:extLst>
              </p:cNvPr>
              <p:cNvCxnSpPr>
                <a:cxnSpLocks/>
                <a:stCxn id="44" idx="3"/>
              </p:cNvCxnSpPr>
              <p:nvPr/>
            </p:nvCxnSpPr>
            <p:spPr>
              <a:xfrm flipH="1">
                <a:off x="9529392" y="4319708"/>
                <a:ext cx="258722" cy="208094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2590E25D-1FA6-48CD-87EE-6CED01349960}"/>
                  </a:ext>
                </a:extLst>
              </p:cNvPr>
              <p:cNvSpPr/>
              <p:nvPr/>
            </p:nvSpPr>
            <p:spPr>
              <a:xfrm>
                <a:off x="10173907" y="4539353"/>
                <a:ext cx="288000" cy="288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Ovale 48">
                <a:extLst>
                  <a:ext uri="{FF2B5EF4-FFF2-40B4-BE49-F238E27FC236}">
                    <a16:creationId xmlns:a16="http://schemas.microsoft.com/office/drawing/2014/main" id="{BBD349E8-9AD0-4873-A55C-5A452A4D7D9F}"/>
                  </a:ext>
                </a:extLst>
              </p:cNvPr>
              <p:cNvSpPr/>
              <p:nvPr/>
            </p:nvSpPr>
            <p:spPr>
              <a:xfrm>
                <a:off x="10524762" y="4939225"/>
                <a:ext cx="288000" cy="288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50" name="Ovale 49">
                <a:extLst>
                  <a:ext uri="{FF2B5EF4-FFF2-40B4-BE49-F238E27FC236}">
                    <a16:creationId xmlns:a16="http://schemas.microsoft.com/office/drawing/2014/main" id="{E7ED1351-10D5-4159-9333-108095E4E6A0}"/>
                  </a:ext>
                </a:extLst>
              </p:cNvPr>
              <p:cNvSpPr/>
              <p:nvPr/>
            </p:nvSpPr>
            <p:spPr>
              <a:xfrm>
                <a:off x="9823418" y="4939225"/>
                <a:ext cx="288000" cy="288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1" name="Connettore diritto 50">
                <a:extLst>
                  <a:ext uri="{FF2B5EF4-FFF2-40B4-BE49-F238E27FC236}">
                    <a16:creationId xmlns:a16="http://schemas.microsoft.com/office/drawing/2014/main" id="{BF0552E5-224F-4160-9D20-EB7FA75C95DD}"/>
                  </a:ext>
                </a:extLst>
              </p:cNvPr>
              <p:cNvCxnSpPr>
                <a:stCxn id="48" idx="5"/>
                <a:endCxn id="49" idx="1"/>
              </p:cNvCxnSpPr>
              <p:nvPr/>
            </p:nvCxnSpPr>
            <p:spPr>
              <a:xfrm>
                <a:off x="10419730" y="4785176"/>
                <a:ext cx="147209" cy="196226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>
                <a:extLst>
                  <a:ext uri="{FF2B5EF4-FFF2-40B4-BE49-F238E27FC236}">
                    <a16:creationId xmlns:a16="http://schemas.microsoft.com/office/drawing/2014/main" id="{20E4C213-C1A2-4DF7-A95E-F03705A5C5C4}"/>
                  </a:ext>
                </a:extLst>
              </p:cNvPr>
              <p:cNvCxnSpPr>
                <a:cxnSpLocks/>
                <a:stCxn id="48" idx="3"/>
                <a:endCxn id="50" idx="7"/>
              </p:cNvCxnSpPr>
              <p:nvPr/>
            </p:nvCxnSpPr>
            <p:spPr>
              <a:xfrm flipH="1">
                <a:off x="10069241" y="4785176"/>
                <a:ext cx="146843" cy="196226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Freccia in su 39">
              <a:extLst>
                <a:ext uri="{FF2B5EF4-FFF2-40B4-BE49-F238E27FC236}">
                  <a16:creationId xmlns:a16="http://schemas.microsoft.com/office/drawing/2014/main" id="{BB7E4B9C-889B-4BCA-85E3-134B50DE637B}"/>
                </a:ext>
              </a:extLst>
            </p:cNvPr>
            <p:cNvSpPr/>
            <p:nvPr/>
          </p:nvSpPr>
          <p:spPr>
            <a:xfrm>
              <a:off x="10819376" y="3407526"/>
              <a:ext cx="334543" cy="16689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Disco magnetico 40">
              <a:extLst>
                <a:ext uri="{FF2B5EF4-FFF2-40B4-BE49-F238E27FC236}">
                  <a16:creationId xmlns:a16="http://schemas.microsoft.com/office/drawing/2014/main" id="{18EFF157-1062-49AA-AB1B-E37EC296BB30}"/>
                </a:ext>
              </a:extLst>
            </p:cNvPr>
            <p:cNvSpPr/>
            <p:nvPr/>
          </p:nvSpPr>
          <p:spPr>
            <a:xfrm>
              <a:off x="10516201" y="3738367"/>
              <a:ext cx="381275" cy="31640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2" name="Disco magnetico 41">
              <a:extLst>
                <a:ext uri="{FF2B5EF4-FFF2-40B4-BE49-F238E27FC236}">
                  <a16:creationId xmlns:a16="http://schemas.microsoft.com/office/drawing/2014/main" id="{E50FAE16-0328-4409-9621-2E23BFA4D00F}"/>
                </a:ext>
              </a:extLst>
            </p:cNvPr>
            <p:cNvSpPr/>
            <p:nvPr/>
          </p:nvSpPr>
          <p:spPr>
            <a:xfrm>
              <a:off x="10762024" y="3896569"/>
              <a:ext cx="381275" cy="31640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3" name="Disco magnetico 42">
              <a:extLst>
                <a:ext uri="{FF2B5EF4-FFF2-40B4-BE49-F238E27FC236}">
                  <a16:creationId xmlns:a16="http://schemas.microsoft.com/office/drawing/2014/main" id="{5B4FB613-ACAC-4F6B-9154-BD62DFAF3B35}"/>
                </a:ext>
              </a:extLst>
            </p:cNvPr>
            <p:cNvSpPr/>
            <p:nvPr/>
          </p:nvSpPr>
          <p:spPr>
            <a:xfrm>
              <a:off x="11065818" y="3726009"/>
              <a:ext cx="381275" cy="31640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E6F1E2E-A300-47B2-91C1-47368E941226}"/>
              </a:ext>
            </a:extLst>
          </p:cNvPr>
          <p:cNvSpPr txBox="1"/>
          <p:nvPr/>
        </p:nvSpPr>
        <p:spPr>
          <a:xfrm>
            <a:off x="5128096" y="1396779"/>
            <a:ext cx="3873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 quality check using 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Ontology-based Data Management</a:t>
            </a:r>
          </a:p>
          <a:p>
            <a:r>
              <a:rPr lang="en-US" dirty="0">
                <a:solidFill>
                  <a:schemeClr val="bg1"/>
                </a:solidFill>
              </a:rPr>
              <a:t>paradigm</a:t>
            </a:r>
          </a:p>
          <a:p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0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Ontology Based Data Management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06623"/>
            <a:ext cx="7886700" cy="4554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Ontology-based Data Management (OBDM)</a:t>
            </a:r>
            <a:r>
              <a:rPr lang="en-US" sz="2200" dirty="0"/>
              <a:t> is a new paradigm, rooted on the idea of using </a:t>
            </a:r>
            <a:r>
              <a:rPr lang="en-US" sz="2200" b="1" dirty="0"/>
              <a:t>Database Theory</a:t>
            </a:r>
            <a:r>
              <a:rPr lang="en-US" sz="2200" dirty="0"/>
              <a:t> and </a:t>
            </a:r>
            <a:r>
              <a:rPr lang="en-US" sz="2200" b="1" dirty="0"/>
              <a:t>Semantic Technologies</a:t>
            </a:r>
            <a:r>
              <a:rPr lang="en-US" sz="2200" dirty="0"/>
              <a:t> for data management.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200" dirty="0" err="1"/>
              <a:t>OBDM</a:t>
            </a:r>
            <a:r>
              <a:rPr lang="en-US" sz="2200" dirty="0"/>
              <a:t> is characterized by the following principles:</a:t>
            </a:r>
          </a:p>
          <a:p>
            <a:pPr marL="354013" indent="-177800"/>
            <a:r>
              <a:rPr lang="en-US" sz="2200" dirty="0"/>
              <a:t>Let data reside where they are (no need to move data)</a:t>
            </a:r>
          </a:p>
          <a:p>
            <a:pPr marL="354013" indent="-177800"/>
            <a:r>
              <a:rPr lang="en-US" sz="2200" dirty="0"/>
              <a:t>Define a logic-based conceptual specification of the domain of interest (ontology)</a:t>
            </a:r>
          </a:p>
          <a:p>
            <a:pPr marL="354013" indent="-177800"/>
            <a:r>
              <a:rPr lang="en-US" sz="2200" dirty="0"/>
              <a:t>Map the ontology to the concrete data sources</a:t>
            </a:r>
          </a:p>
          <a:p>
            <a:pPr marL="354013" indent="-177800"/>
            <a:r>
              <a:rPr lang="en-US" sz="2200" dirty="0"/>
              <a:t>Express all the services over the ontology</a:t>
            </a:r>
          </a:p>
          <a:p>
            <a:pPr marL="354013" indent="-177800"/>
            <a:r>
              <a:rPr lang="en-US" sz="2200" dirty="0"/>
              <a:t>Automatically translate knowledge services to data services (we used the </a:t>
            </a:r>
            <a:r>
              <a:rPr lang="en-US" sz="2000" b="1" dirty="0" err="1">
                <a:solidFill>
                  <a:srgbClr val="9D1010"/>
                </a:solidFill>
              </a:rPr>
              <a:t>Mastro</a:t>
            </a:r>
            <a:r>
              <a:rPr lang="en-US" sz="2200" dirty="0"/>
              <a:t> system for OBDM)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9A75DE-E12E-4ED0-A2DA-001A9424759F}"/>
              </a:ext>
            </a:extLst>
          </p:cNvPr>
          <p:cNvSpPr txBox="1"/>
          <p:nvPr/>
        </p:nvSpPr>
        <p:spPr>
          <a:xfrm>
            <a:off x="1546139" y="5794809"/>
            <a:ext cx="69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(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http://www.obdasystems.com/mastro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for more info about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Mastro</a:t>
            </a:r>
            <a:r>
              <a:rPr lang="en-US" dirty="0"/>
              <a:t>)</a:t>
            </a:r>
          </a:p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80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en-US" dirty="0" err="1">
                <a:solidFill>
                  <a:srgbClr val="960000"/>
                </a:solidFill>
              </a:rPr>
              <a:t>OBDM</a:t>
            </a:r>
            <a:r>
              <a:rPr lang="en-US" dirty="0">
                <a:solidFill>
                  <a:srgbClr val="960000"/>
                </a:solidFill>
              </a:rPr>
              <a:t>: the architecture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DD4FA51-E2F6-44FB-B74E-1A5A729EC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3" y="1869294"/>
            <a:ext cx="6421411" cy="412852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2026DE05-9C46-424D-9F1B-25262AC608A7}"/>
              </a:ext>
            </a:extLst>
          </p:cNvPr>
          <p:cNvSpPr/>
          <p:nvPr/>
        </p:nvSpPr>
        <p:spPr>
          <a:xfrm>
            <a:off x="5240594" y="2200300"/>
            <a:ext cx="1809135" cy="3677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5452A06-9169-48BC-9339-2B590BFCBBA0}"/>
              </a:ext>
            </a:extLst>
          </p:cNvPr>
          <p:cNvSpPr txBox="1"/>
          <p:nvPr/>
        </p:nvSpPr>
        <p:spPr>
          <a:xfrm>
            <a:off x="5348748" y="2269126"/>
            <a:ext cx="3578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A4A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Ontology: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specification of the domain of interest, used as a unified, conceptual view for clients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F7247BE-B312-4145-B762-28294C02955A}"/>
              </a:ext>
            </a:extLst>
          </p:cNvPr>
          <p:cNvSpPr txBox="1"/>
          <p:nvPr/>
        </p:nvSpPr>
        <p:spPr>
          <a:xfrm>
            <a:off x="5348748" y="3717915"/>
            <a:ext cx="3578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used to semantically link data at the sources to the ontology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ED36431-9C50-4C22-BC38-B9425F1DAA12}"/>
              </a:ext>
            </a:extLst>
          </p:cNvPr>
          <p:cNvSpPr txBox="1"/>
          <p:nvPr/>
        </p:nvSpPr>
        <p:spPr>
          <a:xfrm>
            <a:off x="5348748" y="4770741"/>
            <a:ext cx="3578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sources: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external, independent, heterogeneous, data storages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420152C-6E40-47DA-881F-190E9553C833}"/>
              </a:ext>
            </a:extLst>
          </p:cNvPr>
          <p:cNvSpPr/>
          <p:nvPr/>
        </p:nvSpPr>
        <p:spPr>
          <a:xfrm>
            <a:off x="628650" y="1244828"/>
            <a:ext cx="44871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8499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701673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The </a:t>
            </a:r>
            <a:r>
              <a:rPr lang="en-US" dirty="0" err="1">
                <a:solidFill>
                  <a:srgbClr val="960000"/>
                </a:solidFill>
              </a:rPr>
              <a:t>Istat-DIAG</a:t>
            </a:r>
            <a:r>
              <a:rPr lang="en-US" dirty="0">
                <a:solidFill>
                  <a:srgbClr val="960000"/>
                </a:solidFill>
              </a:rPr>
              <a:t> Experience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0" y="2522823"/>
            <a:ext cx="7404439" cy="296259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A3FBF11-6E26-4CC0-B30E-687788266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16125"/>
              </p:ext>
            </p:extLst>
          </p:nvPr>
        </p:nvGraphicFramePr>
        <p:xfrm>
          <a:off x="628650" y="1396999"/>
          <a:ext cx="78867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21">
                  <a:extLst>
                    <a:ext uri="{9D8B030D-6E8A-4147-A177-3AD203B41FA5}">
                      <a16:colId xmlns:a16="http://schemas.microsoft.com/office/drawing/2014/main" val="3293488062"/>
                    </a:ext>
                  </a:extLst>
                </a:gridCol>
                <a:gridCol w="6725879">
                  <a:extLst>
                    <a:ext uri="{9D8B030D-6E8A-4147-A177-3AD203B41FA5}">
                      <a16:colId xmlns:a16="http://schemas.microsoft.com/office/drawing/2014/main" val="1038267827"/>
                    </a:ext>
                  </a:extLst>
                </a:gridCol>
              </a:tblGrid>
              <a:tr h="86105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Domain: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portion of Base Register of Individuals, Families and Cohabitations related to persons, including residential data, and their family relationships. </a:t>
                      </a:r>
                    </a:p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1044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F4E64BE-6545-4E71-9595-27C3DF349FED}"/>
              </a:ext>
            </a:extLst>
          </p:cNvPr>
          <p:cNvSpPr txBox="1"/>
          <p:nvPr/>
        </p:nvSpPr>
        <p:spPr>
          <a:xfrm>
            <a:off x="3303373" y="5717059"/>
            <a:ext cx="4970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Ontology</a:t>
            </a: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expressed</a:t>
            </a: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Graphol</a:t>
            </a: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1050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http://www.obdasystems.com/</a:t>
            </a:r>
            <a:r>
              <a:rPr lang="it-IT" sz="1050" u="sng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graphol</a:t>
            </a: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691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0000"/>
            <a:ext cx="7886700" cy="871006"/>
          </a:xfrm>
        </p:spPr>
        <p:txBody>
          <a:bodyPr/>
          <a:lstStyle/>
          <a:p>
            <a:r>
              <a:rPr lang="en-US" dirty="0">
                <a:solidFill>
                  <a:srgbClr val="960000"/>
                </a:solidFill>
              </a:rPr>
              <a:t>Mapping assertions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5310" y="2865861"/>
            <a:ext cx="7886700" cy="871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- </a:t>
            </a:r>
            <a:r>
              <a:rPr lang="en-US" b="1" dirty="0" err="1"/>
              <a:t>Tab_pers</a:t>
            </a:r>
            <a:r>
              <a:rPr lang="en-US" b="1" dirty="0"/>
              <a:t>[</a:t>
            </a:r>
            <a:r>
              <a:rPr lang="en-US" b="1" dirty="0" err="1"/>
              <a:t>idp</a:t>
            </a:r>
            <a:r>
              <a:rPr lang="en-US" b="1" dirty="0"/>
              <a:t>, </a:t>
            </a:r>
            <a:r>
              <a:rPr lang="en-US" b="1" dirty="0" err="1"/>
              <a:t>date_of_birth</a:t>
            </a:r>
            <a:r>
              <a:rPr lang="en-US" b="1" dirty="0"/>
              <a:t>, address]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75310" y="3166829"/>
            <a:ext cx="7886700" cy="472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Tab_family</a:t>
            </a:r>
            <a:r>
              <a:rPr lang="en-US" b="1" dirty="0"/>
              <a:t>[</a:t>
            </a:r>
            <a:r>
              <a:rPr lang="en-US" b="1" dirty="0" err="1"/>
              <a:t>idf</a:t>
            </a:r>
            <a:r>
              <a:rPr lang="en-US" b="1" dirty="0"/>
              <a:t>, </a:t>
            </a:r>
            <a:r>
              <a:rPr lang="en-US" b="1" dirty="0" err="1"/>
              <a:t>idp</a:t>
            </a:r>
            <a:r>
              <a:rPr lang="en-US" b="1" dirty="0"/>
              <a:t>, </a:t>
            </a:r>
            <a:r>
              <a:rPr lang="en-US" b="1" dirty="0" err="1"/>
              <a:t>head_flag</a:t>
            </a:r>
            <a:r>
              <a:rPr lang="en-US" b="1" dirty="0"/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29966"/>
              </p:ext>
            </p:extLst>
          </p:nvPr>
        </p:nvGraphicFramePr>
        <p:xfrm>
          <a:off x="1264920" y="3874025"/>
          <a:ext cx="6614160" cy="11038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5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73">
                <a:tc>
                  <a:txBody>
                    <a:bodyPr/>
                    <a:lstStyle/>
                    <a:p>
                      <a:r>
                        <a:rPr lang="en-US" sz="1800" b="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Tab_pers</a:t>
                      </a:r>
                      <a:r>
                        <a:rPr lang="en-US" sz="18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x,y,z</a:t>
                      </a:r>
                      <a:r>
                        <a:rPr lang="en-US" sz="18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1A4A76"/>
                          </a:solidFill>
                          <a:latin typeface="+mn-lt"/>
                          <a:ea typeface="+mn-ea"/>
                          <a:cs typeface="+mn-cs"/>
                        </a:rPr>
                        <a:t>Person(x)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Tab_pers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x,y,z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) </a:t>
                      </a:r>
                      <a:r>
                        <a:rPr lang="pl-PL" sz="18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∧ </a:t>
                      </a:r>
                      <a:r>
                        <a:rPr lang="en-GB" sz="18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≠ </a:t>
                      </a:r>
                      <a:r>
                        <a:rPr lang="en-GB" sz="1800" kern="1200" cap="small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1A4A76"/>
                          </a:solidFill>
                        </a:rPr>
                        <a:t>date_of_birth</a:t>
                      </a:r>
                      <a:r>
                        <a:rPr lang="en-US" dirty="0">
                          <a:solidFill>
                            <a:srgbClr val="1A4A76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rgbClr val="1A4A76"/>
                          </a:solidFill>
                        </a:rPr>
                        <a:t>x,y</a:t>
                      </a:r>
                      <a:r>
                        <a:rPr lang="en-US" dirty="0">
                          <a:solidFill>
                            <a:srgbClr val="1A4A76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Tab_pers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x,y,z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) </a:t>
                      </a:r>
                      <a:r>
                        <a:rPr lang="pl-PL" sz="18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∧ </a:t>
                      </a:r>
                      <a:r>
                        <a:rPr lang="en-GB" sz="18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≠ </a:t>
                      </a:r>
                      <a:r>
                        <a:rPr lang="en-GB" sz="1800" kern="1200" cap="small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A4A76"/>
                          </a:solidFill>
                        </a:rPr>
                        <a:t>address(</a:t>
                      </a:r>
                      <a:r>
                        <a:rPr lang="en-US" dirty="0" err="1">
                          <a:solidFill>
                            <a:srgbClr val="1A4A76"/>
                          </a:solidFill>
                        </a:rPr>
                        <a:t>x,z</a:t>
                      </a:r>
                      <a:r>
                        <a:rPr lang="en-US" dirty="0">
                          <a:solidFill>
                            <a:srgbClr val="1A4A76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27772"/>
              </p:ext>
            </p:extLst>
          </p:nvPr>
        </p:nvGraphicFramePr>
        <p:xfrm>
          <a:off x="1264920" y="4977898"/>
          <a:ext cx="6614160" cy="1126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5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04">
                <a:tc>
                  <a:txBody>
                    <a:bodyPr/>
                    <a:lstStyle/>
                    <a:p>
                      <a:r>
                        <a:rPr lang="en-US" sz="1800" b="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Tab_family</a:t>
                      </a:r>
                      <a:r>
                        <a:rPr lang="en-US" sz="18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x,y,z</a:t>
                      </a:r>
                      <a:r>
                        <a:rPr lang="en-US" sz="18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Family(x)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Tab_family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x,y,z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belongsTo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y,x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Tab_family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x,y,z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) </a:t>
                      </a:r>
                      <a:r>
                        <a:rPr lang="pl-PL" sz="18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∧ </a:t>
                      </a:r>
                      <a:r>
                        <a:rPr lang="en-GB" sz="18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= </a:t>
                      </a:r>
                      <a:r>
                        <a:rPr lang="en-GB" sz="1400" kern="1200" cap="small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headOf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y,x</a:t>
                      </a:r>
                      <a:r>
                        <a:rPr 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B9AD3ACE-52A8-4432-A84A-E5F2DB802F97}"/>
              </a:ext>
            </a:extLst>
          </p:cNvPr>
          <p:cNvSpPr/>
          <p:nvPr/>
        </p:nvSpPr>
        <p:spPr>
          <a:xfrm>
            <a:off x="628650" y="1093518"/>
            <a:ext cx="807289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The data sources connected to the ontology are those containing information about persons and families.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We specified about 100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mapping assertions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to link such </a:t>
            </a:r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data sources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to the </a:t>
            </a:r>
            <a:r>
              <a:rPr lang="en-GB" b="1" dirty="0">
                <a:solidFill>
                  <a:srgbClr val="1A4A76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ontology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58D33B-71E2-4B11-8378-09AA2A18124C}"/>
              </a:ext>
            </a:extLst>
          </p:cNvPr>
          <p:cNvSpPr txBox="1"/>
          <p:nvPr/>
        </p:nvSpPr>
        <p:spPr>
          <a:xfrm>
            <a:off x="5142270" y="2713706"/>
            <a:ext cx="3392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Tables in the data source containing information on persons and families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8958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1026</Words>
  <Application>Microsoft Office PowerPoint</Application>
  <PresentationFormat>Presentazione su schermo (4:3)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Motyw pakietu Office</vt:lpstr>
      <vt:lpstr>On the Experimental Usage of Ontology-based Data Management for the Italian Integrated System of Statistical Registers: Quality Issues </vt:lpstr>
      <vt:lpstr>Outline</vt:lpstr>
      <vt:lpstr>The Italian Integrated System of Statistical Registers (ISSR)</vt:lpstr>
      <vt:lpstr>Data Architecture Building Blocks</vt:lpstr>
      <vt:lpstr>Data Architecture Building Blocks</vt:lpstr>
      <vt:lpstr>Ontology Based Data Management</vt:lpstr>
      <vt:lpstr>OBDM: the architecture</vt:lpstr>
      <vt:lpstr>The Istat-DIAG Experience</vt:lpstr>
      <vt:lpstr>Mapping assertions</vt:lpstr>
      <vt:lpstr>Consistency</vt:lpstr>
      <vt:lpstr>Accuracy</vt:lpstr>
      <vt:lpstr>Completeness</vt:lpstr>
      <vt:lpstr>Conclusions and Future Works</vt:lpstr>
      <vt:lpstr>On the Experimental Usage of Ontology-based Data Management for the Italian Integrated System of Statistical Registers: Quality Issues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Domenico Fabio Savo</cp:lastModifiedBy>
  <cp:revision>105</cp:revision>
  <dcterms:created xsi:type="dcterms:W3CDTF">2018-02-27T07:40:59Z</dcterms:created>
  <dcterms:modified xsi:type="dcterms:W3CDTF">2018-05-19T16:29:07Z</dcterms:modified>
</cp:coreProperties>
</file>