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Dimitris </a:t>
            </a:r>
            <a:r>
              <a:rPr lang="en-US" dirty="0">
                <a:latin typeface="Calibri"/>
                <a:cs typeface="Calibri"/>
              </a:rPr>
              <a:t>Pavlopoulos </a:t>
            </a:r>
            <a:r>
              <a:rPr lang="en-US" dirty="0" smtClean="0">
                <a:latin typeface="Calibri"/>
                <a:cs typeface="Calibri"/>
              </a:rPr>
              <a:t>, Department of Sociology, </a:t>
            </a:r>
            <a:r>
              <a:rPr lang="en-US" dirty="0" err="1" smtClean="0">
                <a:latin typeface="Calibri"/>
                <a:cs typeface="Calibri"/>
              </a:rPr>
              <a:t>Vrije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Universiteit</a:t>
            </a:r>
            <a:r>
              <a:rPr lang="en-US" dirty="0" smtClean="0">
                <a:latin typeface="Calibri"/>
                <a:cs typeface="Calibri"/>
              </a:rPr>
              <a:t> Amsterdam</a:t>
            </a:r>
          </a:p>
          <a:p>
            <a:r>
              <a:rPr lang="nl-NL" dirty="0">
                <a:latin typeface="Calibri"/>
                <a:cs typeface="Calibri"/>
              </a:rPr>
              <a:t>d.pavlopoulos@vu.nl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Integration of inconsistent data sources using Hidden Markov </a:t>
            </a:r>
            <a:r>
              <a:rPr lang="en-US" b="1" dirty="0" smtClean="0">
                <a:latin typeface="Calibri" panose="020F0502020204030204" pitchFamily="34" charset="0"/>
              </a:rPr>
              <a:t>Models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28.06.2018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Session 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 bias from linkage error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400" indent="0">
              <a:buNone/>
            </a:pPr>
            <a:r>
              <a:rPr lang="en-GB" sz="2800" dirty="0"/>
              <a:t>Simulations with various degrees of </a:t>
            </a:r>
            <a:r>
              <a:rPr lang="en-GB" sz="2800" b="1" dirty="0"/>
              <a:t>false-negative</a:t>
            </a:r>
            <a:r>
              <a:rPr lang="en-GB" sz="2800" dirty="0"/>
              <a:t> and </a:t>
            </a:r>
            <a:r>
              <a:rPr lang="en-GB" sz="2800" b="1" dirty="0"/>
              <a:t>false-positive linkage errors: </a:t>
            </a:r>
          </a:p>
          <a:p>
            <a:endParaRPr lang="en-GB" sz="2800" dirty="0"/>
          </a:p>
          <a:p>
            <a:pPr marL="1108075" lvl="2" indent="-571500" algn="just">
              <a:buClrTx/>
              <a:buFont typeface="+mj-lt"/>
              <a:buAutoNum type="romanUcPeriod"/>
            </a:pPr>
            <a:r>
              <a:rPr lang="en-GB" sz="2400" dirty="0"/>
              <a:t>5, 10 and 20% of the individuals are excluded or mislinked </a:t>
            </a:r>
          </a:p>
          <a:p>
            <a:pPr marL="1108075" lvl="2" indent="-571500" algn="just">
              <a:buClrTx/>
              <a:buFont typeface="+mj-lt"/>
              <a:buAutoNum type="romanUcPeriod"/>
            </a:pPr>
            <a:endParaRPr lang="en-GB" sz="2400" dirty="0"/>
          </a:p>
          <a:p>
            <a:pPr marL="1108075" lvl="2" indent="-571500" algn="just">
              <a:buClrTx/>
              <a:buFont typeface="+mj-lt"/>
              <a:buAutoNum type="romanUcPeriod"/>
            </a:pPr>
            <a:r>
              <a:rPr lang="en-GB" sz="2400" dirty="0"/>
              <a:t>Probabilities are (i) random (ii) depend on covariates correlated with outcome variable</a:t>
            </a:r>
          </a:p>
          <a:p>
            <a:pPr marL="1108075" lvl="2" indent="-571500" algn="just">
              <a:buClrTx/>
              <a:buFont typeface="+mj-lt"/>
              <a:buAutoNum type="romanUcPeriod"/>
            </a:pPr>
            <a:endParaRPr lang="en-GB" sz="2400" dirty="0"/>
          </a:p>
          <a:p>
            <a:pPr marL="1108075" lvl="2" indent="-571500" algn="just">
              <a:buFont typeface="+mj-lt"/>
              <a:buAutoNum type="romanUcPeriod"/>
            </a:pPr>
            <a:r>
              <a:rPr lang="en-GB" sz="2400" dirty="0"/>
              <a:t>individuals selected are mislinked (i) at random (ii) based on common characteristics </a:t>
            </a:r>
          </a:p>
          <a:p>
            <a:pPr marL="1108075" lvl="2" indent="-571500" algn="just">
              <a:buClrTx/>
              <a:buFont typeface="+mj-lt"/>
              <a:buAutoNum type="romanUcPeriod"/>
            </a:pPr>
            <a:endParaRPr lang="en-GB" sz="2400" dirty="0"/>
          </a:p>
          <a:p>
            <a:pPr marL="1108075" lvl="2" indent="-571500" algn="just">
              <a:buFont typeface="+mj-lt"/>
              <a:buAutoNum type="romanUcPeriod"/>
            </a:pPr>
            <a:r>
              <a:rPr lang="en-GB" sz="2400" dirty="0"/>
              <a:t>HMM estimations for each scenario are compared to original (‘linkage error free’) results</a:t>
            </a:r>
          </a:p>
          <a:p>
            <a:pPr marL="1108075" lvl="2" indent="-571500" algn="just">
              <a:buClrTx/>
              <a:buFont typeface="+mj-lt"/>
              <a:buAutoNum type="romanUcPeriod"/>
            </a:pPr>
            <a:endParaRPr lang="en-GB" sz="2400" dirty="0"/>
          </a:p>
          <a:p>
            <a:pPr lvl="2" indent="0">
              <a:buClrTx/>
              <a:buNone/>
            </a:pP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 bias from linkage error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08075" lvl="2" indent="-571500" algn="just">
              <a:buClrTx/>
              <a:buFont typeface="+mj-lt"/>
              <a:buAutoNum type="romanUcPeriod"/>
            </a:pPr>
            <a:endParaRPr lang="en-GB" sz="2400" dirty="0"/>
          </a:p>
          <a:p>
            <a:pPr lvl="2" indent="0">
              <a:buClrTx/>
              <a:buNone/>
            </a:pPr>
            <a:endParaRPr lang="en-GB" sz="28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0625" y="1570845"/>
            <a:ext cx="8581119" cy="4348816"/>
            <a:chOff x="400625" y="1570845"/>
            <a:chExt cx="8581119" cy="4348816"/>
          </a:xfrm>
        </p:grpSpPr>
        <p:sp>
          <p:nvSpPr>
            <p:cNvPr id="5" name="TextBox 4"/>
            <p:cNvSpPr txBox="1"/>
            <p:nvPr/>
          </p:nvSpPr>
          <p:spPr>
            <a:xfrm>
              <a:off x="4926891" y="1570845"/>
              <a:ext cx="3809205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alibri" panose="020F0502020204030204" pitchFamily="34" charset="0"/>
                </a:rPr>
                <a:t>False-positive</a:t>
              </a:r>
            </a:p>
          </p:txBody>
        </p:sp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91156" y="2429581"/>
              <a:ext cx="4190588" cy="3490080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00625" y="2429581"/>
              <a:ext cx="4190588" cy="34900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07904" y="1570846"/>
              <a:ext cx="3809205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alibri" panose="020F0502020204030204" pitchFamily="34" charset="0"/>
                </a:rPr>
                <a:t>False-negative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38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Conclusions- what we </a:t>
            </a:r>
            <a:r>
              <a:rPr lang="en-US" b="1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600" b="1" dirty="0"/>
              <a:t>Can HMMs be used in the production of official statistics? </a:t>
            </a:r>
            <a:endParaRPr lang="en-US" sz="2800" dirty="0"/>
          </a:p>
          <a:p>
            <a:pPr marL="914400" lvl="1" indent="-457200"/>
            <a:r>
              <a:rPr lang="en-US" sz="2800" dirty="0"/>
              <a:t>Inexpensive- possible to re-use (error) parameters</a:t>
            </a:r>
          </a:p>
          <a:p>
            <a:pPr marL="914400" lvl="1" indent="-457200"/>
            <a:endParaRPr lang="en-US" sz="2800" dirty="0"/>
          </a:p>
          <a:p>
            <a:pPr marL="914400" lvl="1" indent="-457200">
              <a:spcAft>
                <a:spcPts val="600"/>
              </a:spcAft>
            </a:pPr>
            <a:r>
              <a:rPr lang="en-US" sz="2800" dirty="0"/>
              <a:t>Linkage error largely not a problem</a:t>
            </a:r>
          </a:p>
          <a:p>
            <a:pPr marL="1371600" lvl="2" indent="-457200">
              <a:buSzPct val="80000"/>
              <a:buFont typeface="Courier New" panose="02070309020205020404" pitchFamily="49" charset="0"/>
              <a:buChar char="o"/>
            </a:pPr>
            <a:r>
              <a:rPr lang="en-US" sz="2400" dirty="0"/>
              <a:t>mislinkage mostly corrected for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7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steps- what we want to </a:t>
            </a:r>
            <a:r>
              <a:rPr lang="en-US" b="1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r>
              <a:rPr lang="en-US" sz="2600" dirty="0"/>
              <a:t>Do the data collection processes matter? </a:t>
            </a:r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r>
              <a:rPr lang="en-US" sz="2200" dirty="0"/>
              <a:t>dependent vs. independent </a:t>
            </a:r>
            <a:r>
              <a:rPr lang="en-US" sz="2200" dirty="0" smtClean="0"/>
              <a:t>interviewing</a:t>
            </a:r>
          </a:p>
          <a:p>
            <a:pPr marL="457200" lvl="1" indent="0">
              <a:buSzPct val="80000"/>
              <a:buNone/>
            </a:pPr>
            <a:endParaRPr lang="en-US" sz="2200" dirty="0" smtClean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914400" lvl="1" indent="-457200">
              <a:buSzPct val="80000"/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457200" lvl="1" indent="0">
              <a:buSzPct val="80000"/>
              <a:buNone/>
            </a:pPr>
            <a:endParaRPr lang="en-US" sz="2400" dirty="0"/>
          </a:p>
          <a:p>
            <a:pPr>
              <a:buSzPct val="80000"/>
            </a:pPr>
            <a:r>
              <a:rPr lang="en-US" sz="2600" dirty="0"/>
              <a:t>Clustering and sequence analysis with error correction </a:t>
            </a:r>
          </a:p>
          <a:p>
            <a:pPr marL="457200" lvl="1" indent="0">
              <a:buSzPct val="80000"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endParaRPr lang="en-US" sz="28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38893" y="2469320"/>
            <a:ext cx="7878270" cy="2496895"/>
            <a:chOff x="407903" y="2469320"/>
            <a:chExt cx="8409260" cy="2496895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641CB8FF-20AF-4ACE-89DF-B3AA5B6C20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903" y="2469320"/>
              <a:ext cx="8409260" cy="2496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Arrow Connector 6">
              <a:extLst>
                <a:ext uri="{FF2B5EF4-FFF2-40B4-BE49-F238E27FC236}">
                  <a16:creationId xmlns="" xmlns:a16="http://schemas.microsoft.com/office/drawing/2014/main" id="{DC0C9497-01FF-41D4-A5AD-CBB5CCB5FF5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874" y="3511571"/>
              <a:ext cx="6865034" cy="20619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="" xmlns:a16="http://schemas.microsoft.com/office/drawing/2014/main" id="{47CAC52C-297B-475C-A8C3-EB6EB9000E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2874" y="3840423"/>
              <a:ext cx="6865034" cy="12883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575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Measurement error in Official Statistics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marL="914400" lvl="1" indent="-457200">
              <a:spcBef>
                <a:spcPts val="1200"/>
              </a:spcBef>
            </a:pPr>
            <a:r>
              <a:rPr lang="nl-NL" sz="2600" dirty="0" err="1">
                <a:ea typeface="Times New Roman" panose="02020603050405020304" pitchFamily="18" charset="0"/>
              </a:rPr>
              <a:t>Measurement</a:t>
            </a:r>
            <a:r>
              <a:rPr lang="nl-NL" sz="2600" dirty="0">
                <a:ea typeface="Times New Roman" panose="02020603050405020304" pitchFamily="18" charset="0"/>
              </a:rPr>
              <a:t> error: </a:t>
            </a:r>
            <a:r>
              <a:rPr lang="nl-NL" sz="2600" dirty="0" err="1">
                <a:ea typeface="Times New Roman" panose="02020603050405020304" pitchFamily="18" charset="0"/>
              </a:rPr>
              <a:t>threat</a:t>
            </a:r>
            <a:r>
              <a:rPr lang="nl-NL" sz="2600" dirty="0">
                <a:ea typeface="Times New Roman" panose="02020603050405020304" pitchFamily="18" charset="0"/>
              </a:rPr>
              <a:t> </a:t>
            </a:r>
            <a:r>
              <a:rPr lang="nl-NL" sz="2600" dirty="0" err="1">
                <a:ea typeface="Times New Roman" panose="02020603050405020304" pitchFamily="18" charset="0"/>
              </a:rPr>
              <a:t>to</a:t>
            </a:r>
            <a:r>
              <a:rPr lang="nl-NL" sz="2600" dirty="0">
                <a:ea typeface="Times New Roman" panose="02020603050405020304" pitchFamily="18" charset="0"/>
              </a:rPr>
              <a:t> official </a:t>
            </a:r>
            <a:r>
              <a:rPr lang="nl-NL" sz="2600" dirty="0" err="1">
                <a:ea typeface="Times New Roman" panose="02020603050405020304" pitchFamily="18" charset="0"/>
              </a:rPr>
              <a:t>statistics</a:t>
            </a:r>
            <a:endParaRPr lang="en-GB" sz="2600" dirty="0">
              <a:ea typeface="Times New Roman" panose="02020603050405020304" pitchFamily="18" charset="0"/>
            </a:endParaRPr>
          </a:p>
          <a:p>
            <a:pPr marL="914400" lvl="1" indent="-457200">
              <a:spcBef>
                <a:spcPts val="1200"/>
              </a:spcBef>
            </a:pPr>
            <a:r>
              <a:rPr lang="en-US" sz="2600" dirty="0"/>
              <a:t>NSI’s deal with the problem by:</a:t>
            </a:r>
          </a:p>
          <a:p>
            <a:pPr marL="13716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Using only the superior data source</a:t>
            </a:r>
          </a:p>
          <a:p>
            <a:pPr marL="13716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Using the mean </a:t>
            </a:r>
          </a:p>
          <a:p>
            <a:pPr marL="13716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Applying macro-integration</a:t>
            </a:r>
          </a:p>
          <a:p>
            <a:pPr marL="914400" lvl="1" indent="-457200">
              <a:spcBef>
                <a:spcPts val="1200"/>
              </a:spcBef>
            </a:pPr>
            <a:r>
              <a:rPr lang="en-US" sz="2600" dirty="0"/>
              <a:t>An alternative solution: </a:t>
            </a:r>
          </a:p>
          <a:p>
            <a:pPr marL="1371600" lvl="2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/>
              <a:t>Applying latent variable modelling </a:t>
            </a:r>
          </a:p>
          <a:p>
            <a:pPr marL="1828800" lvl="3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latent class modelling (LCM)</a:t>
            </a:r>
          </a:p>
          <a:p>
            <a:pPr marL="1828800" lvl="3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Hidden Markov Models (HMMs)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can Hidden </a:t>
            </a:r>
            <a:r>
              <a:rPr lang="en-US" b="1" dirty="0" smtClean="0"/>
              <a:t>Markov Models </a:t>
            </a:r>
            <a:r>
              <a:rPr lang="en-US" b="1" dirty="0"/>
              <a:t>do?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600" dirty="0" smtClean="0"/>
              <a:t>Contract distribution- observed and latent</a:t>
            </a:r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r>
              <a:rPr lang="en-GB" sz="2600" dirty="0"/>
              <a:t>Transition rates- observed and latent </a:t>
            </a:r>
          </a:p>
          <a:p>
            <a:endParaRPr lang="en-GB" sz="2600" dirty="0"/>
          </a:p>
          <a:p>
            <a:endParaRPr lang="pl-PL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56763"/>
              </p:ext>
            </p:extLst>
          </p:nvPr>
        </p:nvGraphicFramePr>
        <p:xfrm>
          <a:off x="633718" y="2074778"/>
          <a:ext cx="7661196" cy="13065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03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4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1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14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LFS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in Pavlopoulos and Vermunt (2015)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84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0.667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661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473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0.246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51310"/>
              </p:ext>
            </p:extLst>
          </p:nvPr>
        </p:nvGraphicFramePr>
        <p:xfrm>
          <a:off x="618728" y="4537493"/>
          <a:ext cx="7684352" cy="12162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876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66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4993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monthly transition rates from temporary to permanent employment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912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LFS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0.057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506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0.085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9101">
                <a:tc>
                  <a:txBody>
                    <a:bodyPr/>
                    <a:lstStyle/>
                    <a:p>
                      <a:pPr marR="381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in Pavlopoulos and Vermunt (2015)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0.032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4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can Hidden </a:t>
            </a:r>
            <a:r>
              <a:rPr lang="en-US" b="1" dirty="0" smtClean="0"/>
              <a:t>Markov Models (HMMs) </a:t>
            </a:r>
            <a:r>
              <a:rPr lang="en-US" b="1" dirty="0"/>
              <a:t>do?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600" b="1" dirty="0"/>
              <a:t>Consist of: </a:t>
            </a:r>
          </a:p>
          <a:p>
            <a:pPr marL="727200" indent="-457200" algn="just">
              <a:spcAft>
                <a:spcPts val="2400"/>
              </a:spcAft>
            </a:pPr>
            <a:r>
              <a:rPr lang="en-US" sz="2400" dirty="0"/>
              <a:t>a structural part (latent/ true)</a:t>
            </a:r>
          </a:p>
          <a:p>
            <a:pPr marL="727200" indent="-457200" algn="just">
              <a:spcAft>
                <a:spcPts val="2400"/>
              </a:spcAft>
            </a:pPr>
            <a:r>
              <a:rPr lang="en-US" sz="2400" dirty="0"/>
              <a:t>a measurement part (observed)</a:t>
            </a:r>
          </a:p>
          <a:p>
            <a:pPr algn="just">
              <a:spcBef>
                <a:spcPts val="3600"/>
              </a:spcBef>
            </a:pPr>
            <a:endParaRPr lang="en-US" sz="2400" dirty="0"/>
          </a:p>
          <a:p>
            <a:pPr algn="just"/>
            <a:endParaRPr lang="en-US" sz="2400" dirty="0"/>
          </a:p>
          <a:p>
            <a:endParaRPr lang="en-GB" sz="2600" dirty="0"/>
          </a:p>
          <a:p>
            <a:endParaRPr lang="pl-PL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0" y="3632262"/>
            <a:ext cx="8107961" cy="136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0" y="3333477"/>
            <a:ext cx="8107961" cy="22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B25914D-E877-43E0-ACDD-3EB547E452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5" b="11045"/>
          <a:stretch/>
        </p:blipFill>
        <p:spPr bwMode="auto">
          <a:xfrm>
            <a:off x="901533" y="5337526"/>
            <a:ext cx="7023248" cy="623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9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HMMs producing </a:t>
            </a:r>
            <a:r>
              <a:rPr lang="en-US" b="1" dirty="0"/>
              <a:t>official statistics?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en-GB" sz="2600" dirty="0"/>
              <a:t>HMMs potentially </a:t>
            </a:r>
            <a:r>
              <a:rPr lang="en-GB" sz="2600" b="1" dirty="0"/>
              <a:t>attractive tool </a:t>
            </a:r>
            <a:r>
              <a:rPr lang="en-GB" sz="2600" dirty="0"/>
              <a:t>to correct for measurement error</a:t>
            </a:r>
          </a:p>
          <a:p>
            <a:pPr lvl="2" indent="0" algn="just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b="1" dirty="0" smtClean="0"/>
              <a:t> </a:t>
            </a:r>
            <a:r>
              <a:rPr lang="en-GB" sz="2600" b="1" dirty="0"/>
              <a:t>But…. </a:t>
            </a:r>
            <a:r>
              <a:rPr lang="en-GB" sz="2600" dirty="0"/>
              <a:t>	</a:t>
            </a:r>
          </a:p>
          <a:p>
            <a:pPr marL="993775" lvl="2" indent="-457200">
              <a:spcBef>
                <a:spcPts val="1800"/>
              </a:spcBef>
            </a:pPr>
            <a:r>
              <a:rPr lang="en-GB" sz="2600" dirty="0"/>
              <a:t>they are complex, time consuming and expensive</a:t>
            </a:r>
          </a:p>
          <a:p>
            <a:pPr marL="993775" lvl="2" indent="-457200">
              <a:spcBef>
                <a:spcPts val="1800"/>
              </a:spcBef>
            </a:pPr>
            <a:r>
              <a:rPr lang="en-GB" sz="2600" dirty="0"/>
              <a:t>in most cases they require record linkage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376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research 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GB" sz="2600" b="1" dirty="0"/>
              <a:t>Can HMMs be used to correct for measurement error in official statistics?  </a:t>
            </a:r>
          </a:p>
          <a:p>
            <a:pPr marL="993775" lvl="2" indent="-457200"/>
            <a:endParaRPr lang="en-GB" sz="2600" dirty="0"/>
          </a:p>
          <a:p>
            <a:pPr marL="993775" lvl="2" indent="-457200">
              <a:spcAft>
                <a:spcPts val="600"/>
              </a:spcAft>
            </a:pPr>
            <a:r>
              <a:rPr lang="en-GB" sz="2600" dirty="0"/>
              <a:t>Feasibility of parameter re-use</a:t>
            </a:r>
          </a:p>
          <a:p>
            <a:pPr marL="993775" lvl="2" indent="-457200">
              <a:spcAft>
                <a:spcPts val="600"/>
              </a:spcAft>
            </a:pPr>
            <a:endParaRPr lang="en-GB" sz="2600" dirty="0"/>
          </a:p>
          <a:p>
            <a:pPr marL="993775" lvl="2" indent="-457200">
              <a:spcAft>
                <a:spcPts val="600"/>
              </a:spcAft>
            </a:pPr>
            <a:r>
              <a:rPr lang="en-GB" sz="2600" dirty="0"/>
              <a:t>Sensitivity to linkage error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7200" lvl="1" indent="-457200"/>
            <a:r>
              <a:rPr lang="en-GB" sz="2600" b="1" dirty="0" smtClean="0"/>
              <a:t>Linked </a:t>
            </a:r>
            <a:r>
              <a:rPr lang="en-GB" sz="2600" b="1" dirty="0"/>
              <a:t>dataset</a:t>
            </a:r>
            <a:r>
              <a:rPr lang="en-GB" sz="2600" dirty="0"/>
              <a:t>:</a:t>
            </a:r>
          </a:p>
          <a:p>
            <a:pPr marL="993775" lvl="2" indent="-457200">
              <a:spcBef>
                <a:spcPts val="1800"/>
              </a:spcBef>
              <a:buClrTx/>
              <a:buFont typeface="Courier New" panose="02070309020205020404" pitchFamily="49" charset="0"/>
              <a:buChar char="o"/>
            </a:pPr>
            <a:r>
              <a:rPr lang="en-GB" sz="2400" dirty="0"/>
              <a:t>Labour Force Survey (LFS) </a:t>
            </a:r>
          </a:p>
          <a:p>
            <a:pPr marL="993775" lvl="2" indent="-457200">
              <a:spcBef>
                <a:spcPts val="1800"/>
              </a:spcBef>
              <a:buClrTx/>
              <a:buFont typeface="Courier New" panose="02070309020205020404" pitchFamily="49" charset="0"/>
              <a:buChar char="o"/>
            </a:pPr>
            <a:r>
              <a:rPr lang="en-GB" sz="2400" dirty="0"/>
              <a:t>Employment Register (ER)</a:t>
            </a:r>
          </a:p>
          <a:p>
            <a:pPr lvl="1" indent="0">
              <a:buNone/>
            </a:pPr>
            <a:endParaRPr lang="en-GB" sz="2600" dirty="0"/>
          </a:p>
          <a:p>
            <a:pPr marL="727200" lvl="1" indent="-457200"/>
            <a:r>
              <a:rPr lang="en-GB" sz="2600" dirty="0"/>
              <a:t>8,886 individuals aged 25 to 55</a:t>
            </a:r>
          </a:p>
          <a:p>
            <a:pPr lvl="1" indent="0">
              <a:buClrTx/>
              <a:buNone/>
            </a:pPr>
            <a:endParaRPr lang="en-GB" sz="2600" dirty="0"/>
          </a:p>
          <a:p>
            <a:pPr marL="727200" lvl="1" indent="-457200"/>
            <a:r>
              <a:rPr lang="nl-NL" sz="2600" dirty="0"/>
              <a:t>15 time points (</a:t>
            </a:r>
            <a:r>
              <a:rPr lang="nl-NL" sz="2600" dirty="0" err="1"/>
              <a:t>months</a:t>
            </a:r>
            <a:r>
              <a:rPr lang="nl-NL" sz="2600" dirty="0"/>
              <a:t>) per </a:t>
            </a:r>
            <a:r>
              <a:rPr lang="nl-NL" sz="2600" dirty="0" err="1"/>
              <a:t>individual</a:t>
            </a:r>
            <a:r>
              <a:rPr lang="nl-NL" sz="2600" dirty="0"/>
              <a:t> </a:t>
            </a:r>
            <a:endParaRPr lang="en-GB" sz="26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D94519A-C44F-4984-BDC2-519383C33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54" y="4947033"/>
            <a:ext cx="7871148" cy="133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Hidden Markov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4" indent="0">
              <a:spcBef>
                <a:spcPts val="1000"/>
              </a:spcBef>
              <a:buNone/>
            </a:pPr>
            <a:r>
              <a:rPr lang="en-GB" sz="2600" b="1" dirty="0"/>
              <a:t>An extended two-indicator </a:t>
            </a:r>
            <a:r>
              <a:rPr lang="en-GB" sz="2600" b="1" dirty="0" smtClean="0"/>
              <a:t>HMM</a:t>
            </a:r>
          </a:p>
          <a:p>
            <a:pPr marL="0" lvl="4" indent="0">
              <a:spcBef>
                <a:spcPts val="1000"/>
              </a:spcBef>
              <a:buNone/>
            </a:pPr>
            <a:endParaRPr lang="en-GB" sz="2600" b="1" dirty="0"/>
          </a:p>
          <a:p>
            <a:pPr marL="0" lvl="4" indent="0">
              <a:spcBef>
                <a:spcPts val="1000"/>
              </a:spcBef>
              <a:buNone/>
            </a:pPr>
            <a:endParaRPr lang="en-GB" sz="2200" b="1" dirty="0" smtClean="0"/>
          </a:p>
          <a:p>
            <a:pPr marL="0" lvl="4" indent="0">
              <a:spcBef>
                <a:spcPts val="1000"/>
              </a:spcBef>
              <a:buNone/>
            </a:pPr>
            <a:endParaRPr lang="en-GB" sz="2200" b="1" dirty="0"/>
          </a:p>
          <a:p>
            <a:pPr marL="0" lvl="3" indent="-457200">
              <a:spcBef>
                <a:spcPts val="1000"/>
              </a:spcBef>
              <a:buNone/>
            </a:pPr>
            <a:endParaRPr lang="en-GB" sz="2200" b="1" dirty="0" smtClean="0"/>
          </a:p>
          <a:p>
            <a:pPr marL="536575" lvl="3" indent="-457200">
              <a:spcAft>
                <a:spcPts val="600"/>
              </a:spcAft>
            </a:pPr>
            <a:endParaRPr lang="en-GB" sz="2200" b="1" dirty="0"/>
          </a:p>
          <a:p>
            <a:pPr marL="422275" lvl="3" indent="-342900">
              <a:spcAft>
                <a:spcPts val="600"/>
              </a:spcAft>
            </a:pPr>
            <a:endParaRPr lang="en-GB" sz="2200" dirty="0" smtClean="0"/>
          </a:p>
          <a:p>
            <a:pPr marL="422275" lvl="3" indent="-342900">
              <a:spcAft>
                <a:spcPts val="600"/>
              </a:spcAft>
            </a:pPr>
            <a:r>
              <a:rPr lang="en-GB" sz="2200" dirty="0" smtClean="0"/>
              <a:t>Two </a:t>
            </a:r>
            <a:r>
              <a:rPr lang="en-GB" sz="2200" dirty="0"/>
              <a:t>indicators per time point</a:t>
            </a:r>
          </a:p>
          <a:p>
            <a:pPr marL="422275" lvl="3" indent="-342900">
              <a:spcAft>
                <a:spcPts val="600"/>
              </a:spcAft>
            </a:pPr>
            <a:r>
              <a:rPr lang="en-GB" sz="2200" dirty="0"/>
              <a:t>Autocorrelation of error in register</a:t>
            </a:r>
          </a:p>
          <a:p>
            <a:pPr marL="422275" lvl="3" indent="-342900">
              <a:spcAft>
                <a:spcPts val="600"/>
              </a:spcAft>
            </a:pPr>
            <a:r>
              <a:rPr lang="en-GB" sz="2200" dirty="0"/>
              <a:t>(Un)observed heterogeneity in latent initial probabilities and transitions</a:t>
            </a:r>
          </a:p>
          <a:p>
            <a:pPr marL="422275" lvl="3" indent="-342900">
              <a:spcAft>
                <a:spcPts val="600"/>
              </a:spcAft>
            </a:pPr>
            <a:r>
              <a:rPr lang="en-GB" sz="2200" dirty="0" err="1"/>
              <a:t>Heterogenous</a:t>
            </a:r>
            <a:r>
              <a:rPr lang="en-GB" sz="2200" dirty="0"/>
              <a:t> latent transitions </a:t>
            </a:r>
          </a:p>
          <a:p>
            <a:pPr marL="0" lvl="4" indent="0">
              <a:spcBef>
                <a:spcPts val="1000"/>
              </a:spcBef>
              <a:buNone/>
            </a:pPr>
            <a:endParaRPr lang="en-GB" sz="2600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AC72B1D-1E3F-4873-B9E8-66B455E3C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2" y="1967593"/>
            <a:ext cx="7825547" cy="210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1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Feasibility </a:t>
            </a:r>
            <a:r>
              <a:rPr lang="en-US" b="1" dirty="0"/>
              <a:t>of parameter re-use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7200" lvl="1" indent="-457200"/>
            <a:r>
              <a:rPr lang="en-GB" sz="2600" b="1" dirty="0"/>
              <a:t>Analysing</a:t>
            </a:r>
            <a:r>
              <a:rPr lang="en-GB" sz="2600" dirty="0"/>
              <a:t> 2009 data </a:t>
            </a:r>
            <a:r>
              <a:rPr lang="en-GB" sz="2600" b="1" dirty="0"/>
              <a:t>‘from scratch</a:t>
            </a:r>
            <a:r>
              <a:rPr lang="en-GB" sz="2600" b="1" dirty="0" smtClean="0"/>
              <a:t>’</a:t>
            </a:r>
            <a:endParaRPr lang="en-GB" sz="2600" dirty="0"/>
          </a:p>
          <a:p>
            <a:pPr lvl="1" indent="0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None/>
            </a:pPr>
            <a:r>
              <a:rPr lang="en-GB" sz="2600" dirty="0"/>
              <a:t>	   compared </a:t>
            </a:r>
            <a:r>
              <a:rPr lang="en-GB" sz="2600" dirty="0" smtClean="0"/>
              <a:t>to</a:t>
            </a:r>
            <a:endParaRPr lang="en-GB" sz="2600" dirty="0"/>
          </a:p>
          <a:p>
            <a:pPr marL="727200" lvl="1" indent="-457200"/>
            <a:r>
              <a:rPr lang="en-GB" sz="2600" b="1" dirty="0"/>
              <a:t>Re-using error parameters</a:t>
            </a:r>
            <a:r>
              <a:rPr lang="en-GB" sz="2600" dirty="0"/>
              <a:t> based on 2007 model estimates from Pavlopoulos and Vermunt (2015)</a:t>
            </a:r>
          </a:p>
          <a:p>
            <a:pPr lvl="2" indent="0">
              <a:buClrTx/>
              <a:buNone/>
            </a:pPr>
            <a:endParaRPr lang="en-GB" sz="28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706350"/>
              </p:ext>
            </p:extLst>
          </p:nvPr>
        </p:nvGraphicFramePr>
        <p:xfrm>
          <a:off x="1036864" y="4210746"/>
          <a:ext cx="7324725" cy="17362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216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3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6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monthly transition rates from temporary to permanent employment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559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LFS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0.058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891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0.073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225">
                <a:tc>
                  <a:txBody>
                    <a:bodyPr/>
                    <a:lstStyle/>
                    <a:p>
                      <a:pPr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Original analysis of 2009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0.017</a:t>
                      </a: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225">
                <a:tc>
                  <a:txBody>
                    <a:bodyPr/>
                    <a:lstStyle/>
                    <a:p>
                      <a:pPr marR="381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e-using parameters from 2007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63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439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Motyw pakietu Office</vt:lpstr>
      <vt:lpstr>Integration of inconsistent data sources using Hidden Markov Models</vt:lpstr>
      <vt:lpstr>Measurement error in Official Statistics</vt:lpstr>
      <vt:lpstr>What can Hidden Markov Models do?</vt:lpstr>
      <vt:lpstr>What can Hidden Markov Models (HMMs) do?</vt:lpstr>
      <vt:lpstr>HMMs producing official statistics?</vt:lpstr>
      <vt:lpstr>OUR research focus </vt:lpstr>
      <vt:lpstr>Data</vt:lpstr>
      <vt:lpstr>The Hidden Markov Model</vt:lpstr>
      <vt:lpstr>Feasibility of parameter re-use</vt:lpstr>
      <vt:lpstr>Relative bias from linkage error</vt:lpstr>
      <vt:lpstr>Relative bias from linkage error</vt:lpstr>
      <vt:lpstr>Conclusions- what we know</vt:lpstr>
      <vt:lpstr>Next steps- what we want to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Pankowska, P.K.P.</cp:lastModifiedBy>
  <cp:revision>35</cp:revision>
  <dcterms:created xsi:type="dcterms:W3CDTF">2018-02-27T07:40:59Z</dcterms:created>
  <dcterms:modified xsi:type="dcterms:W3CDTF">2018-05-15T11:54:04Z</dcterms:modified>
</cp:coreProperties>
</file>