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61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58" r:id="rId13"/>
  </p:sldIdLst>
  <p:sldSz cx="9144000" cy="6858000" type="screen4x3"/>
  <p:notesSz cx="6858000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9" d="100"/>
          <a:sy n="119" d="100"/>
        </p:scale>
        <p:origin x="-140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78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7B4F4-062F-4544-A097-176A749630B4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C0071-2EF9-4BF6-A344-1E56AD66A3E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5323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5A2DB5-776D-4695-BEAB-6FC29B98A4D8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750A6-06B1-4346-A60C-D77334274F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196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50312"/>
            <a:ext cx="7886700" cy="707499"/>
          </a:xfrm>
        </p:spPr>
        <p:txBody>
          <a:bodyPr>
            <a:normAutofit/>
          </a:bodyPr>
          <a:lstStyle>
            <a:lvl1pPr marL="0" indent="0" algn="just">
              <a:buNone/>
              <a:defRPr sz="1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2659592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25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5560483"/>
            <a:ext cx="1913467" cy="484722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Date</a:t>
            </a:r>
            <a:endParaRPr lang="pl-PL" dirty="0"/>
          </a:p>
        </p:txBody>
      </p:sp>
      <p:sp>
        <p:nvSpPr>
          <p:cNvPr id="27" name="Symbol zastępczy tekstu 26"/>
          <p:cNvSpPr>
            <a:spLocks noGrp="1"/>
          </p:cNvSpPr>
          <p:nvPr>
            <p:ph type="body" sz="quarter" idx="11" hasCustomPrompt="1"/>
          </p:nvPr>
        </p:nvSpPr>
        <p:spPr>
          <a:xfrm>
            <a:off x="6392334" y="5560483"/>
            <a:ext cx="2180166" cy="48472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Number</a:t>
            </a:r>
            <a:r>
              <a:rPr lang="pl-PL" dirty="0" smtClean="0"/>
              <a:t> of </a:t>
            </a:r>
            <a:r>
              <a:rPr lang="pl-PL" dirty="0" err="1" smtClean="0"/>
              <a:t>session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70787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456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7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7"/>
            <a:ext cx="7886700" cy="871006"/>
          </a:xfrm>
        </p:spPr>
        <p:txBody>
          <a:bodyPr>
            <a:normAutofit/>
          </a:bodyPr>
          <a:lstStyle>
            <a:lvl1pPr>
              <a:defRPr sz="28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Slide</a:t>
            </a:r>
            <a:r>
              <a:rPr lang="pl-PL" dirty="0" smtClean="0"/>
              <a:t> </a:t>
            </a:r>
            <a:r>
              <a:rPr lang="pl-PL" dirty="0" err="1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515533"/>
            <a:ext cx="7886700" cy="4542892"/>
          </a:xfrm>
        </p:spPr>
        <p:txBody>
          <a:bodyPr>
            <a:normAutofit/>
          </a:bodyPr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 err="1" smtClean="0"/>
              <a:t>Contents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1394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731743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530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04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0"/>
          <p:cNvSpPr>
            <a:spLocks noGrp="1"/>
          </p:cNvSpPr>
          <p:nvPr>
            <p:ph type="title" hasCustomPrompt="1"/>
          </p:nvPr>
        </p:nvSpPr>
        <p:spPr>
          <a:xfrm>
            <a:off x="685800" y="559853"/>
            <a:ext cx="7886700" cy="1099609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err="1" smtClean="0"/>
              <a:t>Title</a:t>
            </a:r>
            <a:r>
              <a:rPr lang="pl-PL" dirty="0" smtClean="0"/>
              <a:t> of </a:t>
            </a:r>
            <a:r>
              <a:rPr lang="pl-PL" dirty="0" err="1" smtClean="0"/>
              <a:t>presentation</a:t>
            </a:r>
            <a:endParaRPr lang="pl-PL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5800" y="4516441"/>
            <a:ext cx="7886700" cy="1020759"/>
          </a:xfrm>
        </p:spPr>
        <p:txBody>
          <a:bodyPr>
            <a:normAutofit/>
          </a:bodyPr>
          <a:lstStyle>
            <a:lvl1pPr marL="0" indent="0" algn="just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John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pl-PL" dirty="0" smtClean="0"/>
          </a:p>
          <a:p>
            <a:r>
              <a:rPr lang="pl-PL" dirty="0" err="1" smtClean="0"/>
              <a:t>Jane</a:t>
            </a:r>
            <a:r>
              <a:rPr lang="pl-PL" dirty="0" smtClean="0"/>
              <a:t> </a:t>
            </a:r>
            <a:r>
              <a:rPr lang="pl-PL" dirty="0" err="1" smtClean="0"/>
              <a:t>Doe</a:t>
            </a:r>
            <a:r>
              <a:rPr lang="pl-PL" dirty="0" smtClean="0"/>
              <a:t>, </a:t>
            </a:r>
            <a:r>
              <a:rPr lang="pl-PL" dirty="0" err="1" smtClean="0"/>
              <a:t>affiliation</a:t>
            </a:r>
            <a:r>
              <a:rPr lang="pl-PL" dirty="0" smtClean="0"/>
              <a:t>, email </a:t>
            </a:r>
            <a:r>
              <a:rPr lang="pl-PL" dirty="0" err="1" smtClean="0"/>
              <a:t>adress</a:t>
            </a:r>
            <a:endParaRPr lang="en-US" dirty="0"/>
          </a:p>
        </p:txBody>
      </p:sp>
      <p:sp>
        <p:nvSpPr>
          <p:cNvPr id="11" name="Symbol zastępczy tekstu 2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622545"/>
            <a:ext cx="7886700" cy="1085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Thanks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616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6904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34828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060618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C7D7F-A023-424B-974B-F4C0B6097A2F}" type="datetimeFigureOut">
              <a:rPr lang="pl-PL" smtClean="0"/>
              <a:t>2018-05-18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B976-3ADC-43D2-8EDD-B92081B1DE6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659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685800" y="4315326"/>
            <a:ext cx="7886700" cy="942485"/>
          </a:xfrm>
        </p:spPr>
        <p:txBody>
          <a:bodyPr>
            <a:noAutofit/>
          </a:bodyPr>
          <a:lstStyle/>
          <a:p>
            <a:r>
              <a:rPr lang="fr-BE" dirty="0" smtClean="0"/>
              <a:t>Véronique </a:t>
            </a:r>
            <a:r>
              <a:rPr lang="fr-BE" dirty="0" err="1" smtClean="0"/>
              <a:t>Deneuville</a:t>
            </a:r>
            <a:r>
              <a:rPr lang="fr-BE" dirty="0" smtClean="0"/>
              <a:t>, EUROSTAT, veronique.deneuville@ec.europa.eu</a:t>
            </a:r>
          </a:p>
          <a:p>
            <a:r>
              <a:rPr lang="fr-BE" dirty="0" smtClean="0"/>
              <a:t>Christine </a:t>
            </a:r>
            <a:r>
              <a:rPr lang="fr-BE" dirty="0" err="1" smtClean="0"/>
              <a:t>Gerstberger</a:t>
            </a:r>
            <a:r>
              <a:rPr lang="fr-BE" dirty="0" smtClean="0"/>
              <a:t>, EUROSTAT, christine.gerstberger@ec.europa.eu</a:t>
            </a:r>
          </a:p>
          <a:p>
            <a:r>
              <a:rPr lang="fr-BE" dirty="0" smtClean="0"/>
              <a:t>Jenny </a:t>
            </a:r>
            <a:r>
              <a:rPr lang="fr-BE" dirty="0" err="1" smtClean="0"/>
              <a:t>Runesson</a:t>
            </a:r>
            <a:r>
              <a:rPr lang="fr-BE" dirty="0" smtClean="0"/>
              <a:t>, EUROSTAT, jenny.runesson@ec.europa.eu</a:t>
            </a:r>
          </a:p>
          <a:p>
            <a:r>
              <a:rPr lang="fr-BE" dirty="0" smtClean="0"/>
              <a:t>Hans Wouters, EUROSTAT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41420" y="2635529"/>
            <a:ext cx="8081211" cy="1325563"/>
          </a:xfrm>
        </p:spPr>
        <p:txBody>
          <a:bodyPr/>
          <a:lstStyle/>
          <a:p>
            <a:r>
              <a:rPr lang="en-GB" dirty="0" smtClean="0"/>
              <a:t>ESS-cooperation on Employment Flash Estimates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BE" dirty="0" smtClean="0"/>
              <a:t>27 </a:t>
            </a:r>
            <a:r>
              <a:rPr lang="fr-BE" dirty="0" err="1" smtClean="0"/>
              <a:t>June</a:t>
            </a:r>
            <a:r>
              <a:rPr lang="fr-BE" dirty="0" smtClean="0"/>
              <a:t> 2018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BE" dirty="0" smtClean="0"/>
              <a:t>Session 22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254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Comments</a:t>
            </a:r>
            <a:r>
              <a:rPr lang="fr-BE" dirty="0" smtClean="0"/>
              <a:t> on </a:t>
            </a:r>
            <a:r>
              <a:rPr lang="fr-BE" dirty="0" err="1" smtClean="0"/>
              <a:t>results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1263" y="1532467"/>
            <a:ext cx="8237621" cy="4597401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The t+45 euro area and EU employment estimates according to the first method are slightly upward biased, leading to negative revisions</a:t>
            </a:r>
            <a:endParaRPr lang="en-GB" sz="2400" dirty="0" smtClean="0"/>
          </a:p>
          <a:p>
            <a:r>
              <a:rPr lang="en-GB" sz="2400" dirty="0" smtClean="0"/>
              <a:t>Methods 2 and 3 fulfil all criteria except the coverage criteria in 2017Q1</a:t>
            </a:r>
          </a:p>
          <a:p>
            <a:pPr marL="0" indent="0" algn="ctr">
              <a:buNone/>
            </a:pPr>
            <a:r>
              <a:rPr lang="fr-BE" sz="2400" dirty="0">
                <a:sym typeface="Wingdings"/>
              </a:rPr>
              <a:t></a:t>
            </a:r>
            <a:r>
              <a:rPr lang="fr-BE" sz="2400" dirty="0" smtClean="0"/>
              <a:t> </a:t>
            </a:r>
            <a:r>
              <a:rPr lang="fr-BE" sz="2400" dirty="0" err="1" smtClean="0"/>
              <a:t>Recent</a:t>
            </a:r>
            <a:r>
              <a:rPr lang="fr-BE" sz="2400" dirty="0" smtClean="0"/>
              <a:t> </a:t>
            </a:r>
            <a:r>
              <a:rPr lang="fr-BE" sz="2400" dirty="0" err="1" smtClean="0"/>
              <a:t>quarters</a:t>
            </a:r>
            <a:r>
              <a:rPr lang="fr-BE" sz="2400" dirty="0" smtClean="0"/>
              <a:t> are more </a:t>
            </a:r>
            <a:r>
              <a:rPr lang="fr-BE" sz="2400" dirty="0" err="1" smtClean="0"/>
              <a:t>representative</a:t>
            </a:r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the </a:t>
            </a:r>
            <a:r>
              <a:rPr lang="en-GB" sz="2400" dirty="0"/>
              <a:t>test estimations are considered to be of (very) good quality.</a:t>
            </a:r>
          </a:p>
          <a:p>
            <a:endParaRPr lang="en-GB" sz="2400" dirty="0"/>
          </a:p>
          <a:p>
            <a:r>
              <a:rPr lang="fr-BE" sz="2400" dirty="0" err="1" smtClean="0"/>
              <a:t>Similar</a:t>
            </a:r>
            <a:r>
              <a:rPr lang="fr-BE" sz="2400" dirty="0" smtClean="0"/>
              <a:t> </a:t>
            </a:r>
            <a:r>
              <a:rPr lang="fr-BE" sz="2400" dirty="0" err="1" smtClean="0"/>
              <a:t>results</a:t>
            </a:r>
            <a:r>
              <a:rPr lang="fr-BE" sz="2400" dirty="0" smtClean="0"/>
              <a:t> on </a:t>
            </a:r>
            <a:r>
              <a:rPr lang="fr-BE" sz="2400" dirty="0" err="1" smtClean="0"/>
              <a:t>Year</a:t>
            </a:r>
            <a:r>
              <a:rPr lang="fr-BE" sz="2400" dirty="0" smtClean="0"/>
              <a:t>-on-</a:t>
            </a:r>
            <a:r>
              <a:rPr lang="fr-BE" sz="2400" dirty="0" err="1" smtClean="0"/>
              <a:t>Year</a:t>
            </a:r>
            <a:r>
              <a:rPr lang="fr-BE" sz="2400" dirty="0" smtClean="0"/>
              <a:t> data and EU </a:t>
            </a:r>
            <a:r>
              <a:rPr lang="fr-BE" sz="2400" dirty="0" err="1" smtClean="0"/>
              <a:t>excluding</a:t>
            </a:r>
            <a:r>
              <a:rPr lang="fr-BE" sz="2400" dirty="0" smtClean="0"/>
              <a:t> UK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58146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Conclusions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1263" y="1532467"/>
            <a:ext cx="8237621" cy="4597401"/>
          </a:xfrm>
        </p:spPr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fr-BE" sz="2400" dirty="0" err="1" smtClean="0"/>
              <a:t>Feasability</a:t>
            </a:r>
            <a:r>
              <a:rPr lang="fr-BE" sz="2400" dirty="0" smtClean="0"/>
              <a:t> </a:t>
            </a:r>
            <a:r>
              <a:rPr lang="fr-BE" sz="2400" dirty="0" err="1" smtClean="0"/>
              <a:t>study</a:t>
            </a:r>
            <a:r>
              <a:rPr lang="fr-BE" sz="2400" dirty="0" smtClean="0"/>
              <a:t> </a:t>
            </a:r>
            <a:r>
              <a:rPr lang="fr-BE" sz="2400" dirty="0" err="1" smtClean="0"/>
              <a:t>successfully</a:t>
            </a:r>
            <a:r>
              <a:rPr lang="fr-BE" sz="2400" dirty="0" smtClean="0"/>
              <a:t> </a:t>
            </a:r>
            <a:r>
              <a:rPr lang="fr-BE" sz="2400" dirty="0" err="1" smtClean="0"/>
              <a:t>completed</a:t>
            </a:r>
            <a:r>
              <a:rPr lang="fr-BE" sz="2400" dirty="0" smtClean="0"/>
              <a:t> by the </a:t>
            </a:r>
            <a:r>
              <a:rPr lang="fr-BE" sz="2400" dirty="0" err="1" smtClean="0"/>
              <a:t>task</a:t>
            </a:r>
            <a:r>
              <a:rPr lang="fr-BE" sz="2400" dirty="0" smtClean="0"/>
              <a:t> force </a:t>
            </a:r>
          </a:p>
          <a:p>
            <a:r>
              <a:rPr lang="fr-BE" sz="2400" dirty="0" smtClean="0"/>
              <a:t>Tests </a:t>
            </a:r>
            <a:r>
              <a:rPr lang="fr-BE" sz="2400" dirty="0" err="1" smtClean="0"/>
              <a:t>performed</a:t>
            </a:r>
            <a:r>
              <a:rPr lang="fr-BE" sz="2400" dirty="0" smtClean="0"/>
              <a:t> on </a:t>
            </a:r>
            <a:r>
              <a:rPr lang="fr-BE" sz="2400" dirty="0" err="1" smtClean="0"/>
              <a:t>QoQ</a:t>
            </a:r>
            <a:r>
              <a:rPr lang="fr-BE" sz="2400" dirty="0" smtClean="0"/>
              <a:t> and on </a:t>
            </a:r>
            <a:r>
              <a:rPr lang="fr-BE" sz="2400" dirty="0" err="1" smtClean="0"/>
              <a:t>YoY</a:t>
            </a:r>
            <a:r>
              <a:rPr lang="fr-BE" sz="2400" dirty="0" smtClean="0"/>
              <a:t> </a:t>
            </a:r>
            <a:r>
              <a:rPr lang="fr-BE" sz="2400" dirty="0" err="1" smtClean="0"/>
              <a:t>estimates</a:t>
            </a:r>
            <a:r>
              <a:rPr lang="fr-BE" sz="2400" dirty="0" smtClean="0"/>
              <a:t> at t+45 </a:t>
            </a:r>
            <a:r>
              <a:rPr lang="fr-BE" sz="2400" dirty="0" err="1" smtClean="0"/>
              <a:t>days</a:t>
            </a:r>
            <a:r>
              <a:rPr lang="fr-BE" sz="2400" dirty="0" smtClean="0"/>
              <a:t> </a:t>
            </a:r>
            <a:r>
              <a:rPr lang="fr-BE" sz="2400" dirty="0" err="1" smtClean="0"/>
              <a:t>insure</a:t>
            </a:r>
            <a:r>
              <a:rPr lang="fr-BE" sz="2400" dirty="0" smtClean="0"/>
              <a:t> </a:t>
            </a:r>
            <a:r>
              <a:rPr lang="fr-BE" sz="2400" dirty="0" err="1" smtClean="0"/>
              <a:t>that</a:t>
            </a:r>
            <a:r>
              <a:rPr lang="fr-BE" sz="2400" dirty="0" smtClean="0"/>
              <a:t> </a:t>
            </a:r>
            <a:r>
              <a:rPr lang="fr-BE" sz="2400" dirty="0" err="1" smtClean="0"/>
              <a:t>estimates</a:t>
            </a:r>
            <a:r>
              <a:rPr lang="fr-BE" sz="2400" dirty="0" smtClean="0"/>
              <a:t> are </a:t>
            </a:r>
            <a:r>
              <a:rPr lang="fr-BE" sz="2400" dirty="0" err="1" smtClean="0"/>
              <a:t>reliable</a:t>
            </a:r>
            <a:r>
              <a:rPr lang="fr-BE" sz="2400" dirty="0" smtClean="0"/>
              <a:t> and of good </a:t>
            </a:r>
            <a:r>
              <a:rPr lang="fr-BE" sz="2400" dirty="0" err="1" smtClean="0"/>
              <a:t>quality</a:t>
            </a:r>
            <a:endParaRPr lang="fr-BE" sz="2400" dirty="0" smtClean="0"/>
          </a:p>
          <a:p>
            <a:pPr lvl="1">
              <a:buFont typeface="Wingdings"/>
              <a:buChar char="Ø"/>
            </a:pPr>
            <a:r>
              <a:rPr lang="fr-BE" sz="2400" dirty="0" err="1" smtClean="0"/>
              <a:t>Ongoing</a:t>
            </a:r>
            <a:r>
              <a:rPr lang="fr-BE" sz="2400" dirty="0" smtClean="0"/>
              <a:t> </a:t>
            </a:r>
            <a:r>
              <a:rPr lang="fr-BE" sz="2400" dirty="0" smtClean="0"/>
              <a:t>consultation of </a:t>
            </a:r>
            <a:r>
              <a:rPr lang="fr-BE" sz="2400" dirty="0" smtClean="0"/>
              <a:t>expert fora </a:t>
            </a:r>
            <a:r>
              <a:rPr lang="en-GB" sz="2400" dirty="0"/>
              <a:t>before Eurostat's decision on a possible publication</a:t>
            </a:r>
            <a:endParaRPr lang="en-GB" sz="2400" dirty="0"/>
          </a:p>
          <a:p>
            <a:endParaRPr lang="en-GB" sz="2400" dirty="0"/>
          </a:p>
          <a:p>
            <a:r>
              <a:rPr lang="fr-BE" sz="2400" dirty="0" err="1" smtClean="0"/>
              <a:t>Coverage</a:t>
            </a:r>
            <a:r>
              <a:rPr lang="fr-BE" sz="2400" dirty="0" smtClean="0"/>
              <a:t> for t+30 </a:t>
            </a:r>
            <a:r>
              <a:rPr lang="fr-BE" sz="2400" dirty="0" err="1" smtClean="0"/>
              <a:t>days</a:t>
            </a:r>
            <a:r>
              <a:rPr lang="fr-BE" sz="2400" dirty="0" smtClean="0"/>
              <a:t> </a:t>
            </a:r>
            <a:r>
              <a:rPr lang="fr-BE" sz="2400" dirty="0" err="1" smtClean="0"/>
              <a:t>estimates</a:t>
            </a:r>
            <a:r>
              <a:rPr lang="fr-BE" sz="2400" dirty="0" smtClean="0"/>
              <a:t> </a:t>
            </a:r>
            <a:r>
              <a:rPr lang="fr-BE" sz="2400" dirty="0" err="1" smtClean="0"/>
              <a:t>is</a:t>
            </a:r>
            <a:r>
              <a:rPr lang="fr-BE" sz="2400" dirty="0" smtClean="0"/>
              <a:t> </a:t>
            </a:r>
            <a:r>
              <a:rPr lang="fr-BE" sz="2400" dirty="0" err="1" smtClean="0"/>
              <a:t>lower</a:t>
            </a:r>
            <a:r>
              <a:rPr lang="fr-BE" sz="2400" dirty="0" smtClean="0"/>
              <a:t> </a:t>
            </a:r>
            <a:r>
              <a:rPr lang="fr-BE" sz="2400" dirty="0" err="1" smtClean="0"/>
              <a:t>than</a:t>
            </a:r>
            <a:r>
              <a:rPr lang="fr-BE" sz="2400" dirty="0" smtClean="0"/>
              <a:t> 75% </a:t>
            </a:r>
            <a:br>
              <a:rPr lang="fr-BE" sz="2400" dirty="0" smtClean="0"/>
            </a:br>
            <a:r>
              <a:rPr lang="fr-BE" sz="2400" dirty="0" smtClean="0"/>
              <a:t>(max 46% for EU28 and 66% for EA) </a:t>
            </a:r>
          </a:p>
          <a:p>
            <a:pPr marL="457200" lvl="1" indent="0">
              <a:buNone/>
            </a:pPr>
            <a:r>
              <a:rPr lang="fr-BE" sz="2400" dirty="0">
                <a:sym typeface="Wingdings"/>
              </a:rPr>
              <a:t></a:t>
            </a:r>
            <a:r>
              <a:rPr lang="fr-BE" sz="2400" dirty="0"/>
              <a:t> </a:t>
            </a:r>
            <a:r>
              <a:rPr lang="fr-BE" sz="2400" dirty="0" smtClean="0"/>
              <a:t>Test </a:t>
            </a:r>
            <a:r>
              <a:rPr lang="fr-BE" sz="2400" dirty="0" err="1" smtClean="0"/>
              <a:t>estimates</a:t>
            </a:r>
            <a:r>
              <a:rPr lang="fr-BE" sz="2400" dirty="0" smtClean="0"/>
              <a:t> </a:t>
            </a:r>
            <a:r>
              <a:rPr lang="fr-BE" sz="2400" dirty="0" err="1" smtClean="0"/>
              <a:t>should</a:t>
            </a:r>
            <a:r>
              <a:rPr lang="fr-BE" sz="2400" dirty="0" smtClean="0"/>
              <a:t> continue </a:t>
            </a:r>
            <a:endParaRPr lang="en-GB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58146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ESS-</a:t>
            </a:r>
            <a:r>
              <a:rPr lang="fr-BE" dirty="0" err="1" smtClean="0"/>
              <a:t>cooperation</a:t>
            </a:r>
            <a:r>
              <a:rPr lang="fr-BE" dirty="0" smtClean="0"/>
              <a:t> on </a:t>
            </a:r>
            <a:r>
              <a:rPr lang="fr-BE" dirty="0" err="1" smtClean="0"/>
              <a:t>Employment</a:t>
            </a:r>
            <a:r>
              <a:rPr lang="fr-BE" dirty="0" smtClean="0"/>
              <a:t> flash </a:t>
            </a:r>
            <a:r>
              <a:rPr lang="fr-BE" dirty="0" err="1" smtClean="0"/>
              <a:t>Estimates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/>
              <a:t>Véronique</a:t>
            </a:r>
            <a:r>
              <a:rPr lang="pl-PL" dirty="0"/>
              <a:t> </a:t>
            </a:r>
            <a:r>
              <a:rPr lang="pl-PL" dirty="0" err="1"/>
              <a:t>Deneuville</a:t>
            </a:r>
            <a:r>
              <a:rPr lang="pl-PL" dirty="0"/>
              <a:t>, EUROSTAT, veronique.deneuville@ec.europa.eu</a:t>
            </a:r>
          </a:p>
          <a:p>
            <a:r>
              <a:rPr lang="pl-PL" dirty="0"/>
              <a:t>Christine </a:t>
            </a:r>
            <a:r>
              <a:rPr lang="pl-PL" dirty="0" err="1"/>
              <a:t>Gersberger</a:t>
            </a:r>
            <a:r>
              <a:rPr lang="pl-PL" dirty="0"/>
              <a:t>, EUROSTAT, christine.gerstberger@ec.europa.eu</a:t>
            </a:r>
          </a:p>
          <a:p>
            <a:r>
              <a:rPr lang="pl-PL" dirty="0"/>
              <a:t>Jenny </a:t>
            </a:r>
            <a:r>
              <a:rPr lang="pl-PL" dirty="0" err="1"/>
              <a:t>Runesson</a:t>
            </a:r>
            <a:r>
              <a:rPr lang="pl-PL" dirty="0"/>
              <a:t>, EUROSTAT, jenny.runesson@ec.europa.eu</a:t>
            </a:r>
          </a:p>
          <a:p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1959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Producing</a:t>
            </a:r>
            <a:r>
              <a:rPr lang="fr-BE" dirty="0" smtClean="0"/>
              <a:t> </a:t>
            </a:r>
            <a:r>
              <a:rPr lang="fr-BE" dirty="0" err="1" smtClean="0"/>
              <a:t>Employment</a:t>
            </a:r>
            <a:r>
              <a:rPr lang="fr-BE" dirty="0" smtClean="0"/>
              <a:t> flash </a:t>
            </a:r>
            <a:r>
              <a:rPr lang="fr-BE" dirty="0" err="1" smtClean="0"/>
              <a:t>estimates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 lnSpcReduction="10000"/>
          </a:bodyPr>
          <a:lstStyle/>
          <a:p>
            <a:r>
              <a:rPr lang="fr-BE" sz="2400" dirty="0" err="1" smtClean="0"/>
              <a:t>European</a:t>
            </a:r>
            <a:r>
              <a:rPr lang="fr-BE" sz="2400" dirty="0" smtClean="0"/>
              <a:t> </a:t>
            </a:r>
            <a:r>
              <a:rPr lang="fr-BE" sz="2400" dirty="0" err="1" smtClean="0"/>
              <a:t>Employment</a:t>
            </a:r>
            <a:r>
              <a:rPr lang="fr-BE" sz="2400" dirty="0" smtClean="0"/>
              <a:t> </a:t>
            </a:r>
            <a:r>
              <a:rPr lang="fr-BE" sz="2400" dirty="0" err="1" smtClean="0"/>
              <a:t>aggregates</a:t>
            </a:r>
            <a:r>
              <a:rPr lang="fr-BE" sz="2400" dirty="0" smtClean="0"/>
              <a:t> are </a:t>
            </a:r>
            <a:r>
              <a:rPr lang="fr-BE" sz="2400" dirty="0" err="1" smtClean="0"/>
              <a:t>released</a:t>
            </a:r>
            <a:r>
              <a:rPr lang="fr-BE" sz="2400" dirty="0" smtClean="0"/>
              <a:t> 75 </a:t>
            </a:r>
            <a:r>
              <a:rPr lang="fr-BE" sz="2400" dirty="0" err="1" smtClean="0"/>
              <a:t>days</a:t>
            </a:r>
            <a:r>
              <a:rPr lang="fr-BE" sz="2400" dirty="0" smtClean="0"/>
              <a:t> </a:t>
            </a:r>
            <a:r>
              <a:rPr lang="fr-BE" sz="2400" dirty="0" err="1" smtClean="0"/>
              <a:t>after</a:t>
            </a:r>
            <a:r>
              <a:rPr lang="fr-BE" sz="2400" dirty="0" smtClean="0"/>
              <a:t> the quarter-end (full country </a:t>
            </a:r>
            <a:r>
              <a:rPr lang="fr-BE" sz="2400" dirty="0" err="1" smtClean="0"/>
              <a:t>coverage</a:t>
            </a:r>
            <a:r>
              <a:rPr lang="fr-BE" sz="2400" dirty="0" smtClean="0"/>
              <a:t>)</a:t>
            </a:r>
          </a:p>
          <a:p>
            <a:r>
              <a:rPr lang="fr-BE" sz="2400" dirty="0" err="1" smtClean="0"/>
              <a:t>Users</a:t>
            </a:r>
            <a:r>
              <a:rPr lang="fr-BE" sz="2400" dirty="0" smtClean="0"/>
              <a:t> </a:t>
            </a:r>
            <a:r>
              <a:rPr lang="fr-BE" sz="2400" dirty="0" err="1" smtClean="0"/>
              <a:t>request</a:t>
            </a:r>
            <a:r>
              <a:rPr lang="fr-BE" sz="2400" dirty="0" smtClean="0"/>
              <a:t> </a:t>
            </a:r>
            <a:r>
              <a:rPr lang="fr-BE" sz="2400" dirty="0" err="1" smtClean="0"/>
              <a:t>earlier</a:t>
            </a:r>
            <a:r>
              <a:rPr lang="fr-BE" sz="2400" dirty="0" smtClean="0"/>
              <a:t> publication: for </a:t>
            </a:r>
            <a:r>
              <a:rPr lang="en-GB" sz="2400" dirty="0"/>
              <a:t>Principal European economic indicators (PEEI</a:t>
            </a:r>
            <a:r>
              <a:rPr lang="en-GB" sz="2400" dirty="0" smtClean="0"/>
              <a:t>), </a:t>
            </a:r>
            <a:r>
              <a:rPr lang="fr-BE" sz="2400" dirty="0" smtClean="0"/>
              <a:t>DG ECFIN, DG EMPL, ECB</a:t>
            </a:r>
          </a:p>
          <a:p>
            <a:r>
              <a:rPr lang="fr-BE" sz="2400" dirty="0" err="1" smtClean="0"/>
              <a:t>Successful</a:t>
            </a:r>
            <a:r>
              <a:rPr lang="fr-BE" sz="2400" dirty="0" smtClean="0"/>
              <a:t> </a:t>
            </a:r>
            <a:r>
              <a:rPr lang="fr-BE" sz="2400" dirty="0" err="1" smtClean="0"/>
              <a:t>previous</a:t>
            </a:r>
            <a:r>
              <a:rPr lang="fr-BE" sz="2400" dirty="0" smtClean="0"/>
              <a:t> </a:t>
            </a:r>
            <a:r>
              <a:rPr lang="fr-BE" sz="2400" dirty="0" err="1" smtClean="0"/>
              <a:t>experience</a:t>
            </a:r>
            <a:r>
              <a:rPr lang="fr-BE" sz="2400" dirty="0" smtClean="0"/>
              <a:t> to </a:t>
            </a:r>
            <a:r>
              <a:rPr lang="fr-BE" sz="2400" dirty="0" err="1" smtClean="0"/>
              <a:t>introduce</a:t>
            </a:r>
            <a:r>
              <a:rPr lang="fr-BE" sz="2400" dirty="0" smtClean="0"/>
              <a:t> </a:t>
            </a:r>
            <a:br>
              <a:rPr lang="fr-BE" sz="2400" dirty="0" smtClean="0"/>
            </a:br>
            <a:r>
              <a:rPr lang="fr-BE" sz="2400" dirty="0" smtClean="0"/>
              <a:t>t+30 </a:t>
            </a:r>
            <a:r>
              <a:rPr lang="fr-BE" sz="2400" dirty="0"/>
              <a:t>GDP flash </a:t>
            </a:r>
            <a:r>
              <a:rPr lang="fr-BE" sz="2400" dirty="0" err="1" smtClean="0"/>
              <a:t>estimates</a:t>
            </a:r>
            <a:r>
              <a:rPr lang="fr-BE" sz="2400" dirty="0" smtClean="0"/>
              <a:t> in 2016Q1.</a:t>
            </a:r>
          </a:p>
          <a:p>
            <a:r>
              <a:rPr lang="fr-BE" sz="2400" dirty="0" smtClean="0"/>
              <a:t>The National </a:t>
            </a:r>
            <a:r>
              <a:rPr lang="fr-BE" sz="2400" dirty="0" err="1" smtClean="0"/>
              <a:t>Accounts</a:t>
            </a:r>
            <a:r>
              <a:rPr lang="fr-BE" sz="2400" dirty="0" smtClean="0"/>
              <a:t> </a:t>
            </a:r>
            <a:r>
              <a:rPr lang="fr-BE" sz="2400" dirty="0" err="1" smtClean="0"/>
              <a:t>Working</a:t>
            </a:r>
            <a:r>
              <a:rPr lang="fr-BE" sz="2400" dirty="0" smtClean="0"/>
              <a:t> Group </a:t>
            </a:r>
            <a:r>
              <a:rPr lang="fr-BE" sz="2400" dirty="0" err="1" smtClean="0"/>
              <a:t>established</a:t>
            </a:r>
            <a:r>
              <a:rPr lang="fr-BE" sz="2400" dirty="0" smtClean="0"/>
              <a:t> a </a:t>
            </a:r>
            <a:r>
              <a:rPr lang="fr-BE" sz="2400" dirty="0" err="1" smtClean="0"/>
              <a:t>task</a:t>
            </a:r>
            <a:r>
              <a:rPr lang="fr-BE" sz="2400" dirty="0" smtClean="0"/>
              <a:t> force in </a:t>
            </a:r>
            <a:r>
              <a:rPr lang="fr-BE" sz="2400" dirty="0" err="1" smtClean="0"/>
              <a:t>November</a:t>
            </a:r>
            <a:r>
              <a:rPr lang="fr-BE" sz="2400" dirty="0" smtClean="0"/>
              <a:t> 2016</a:t>
            </a:r>
          </a:p>
          <a:p>
            <a:r>
              <a:rPr lang="fr-BE" sz="2400" dirty="0" smtClean="0"/>
              <a:t>First </a:t>
            </a:r>
            <a:r>
              <a:rPr lang="fr-BE" sz="2400" dirty="0" err="1" smtClean="0"/>
              <a:t>task</a:t>
            </a:r>
            <a:r>
              <a:rPr lang="fr-BE" sz="2400" dirty="0" smtClean="0"/>
              <a:t> : </a:t>
            </a:r>
            <a:r>
              <a:rPr lang="fr-BE" sz="2400" dirty="0" err="1" smtClean="0"/>
              <a:t>definition</a:t>
            </a:r>
            <a:r>
              <a:rPr lang="fr-BE" sz="2400" dirty="0" smtClean="0"/>
              <a:t> of the </a:t>
            </a:r>
            <a:r>
              <a:rPr lang="fr-BE" sz="2400" dirty="0" err="1" smtClean="0"/>
              <a:t>early</a:t>
            </a:r>
            <a:r>
              <a:rPr lang="fr-BE" sz="2400" dirty="0" smtClean="0"/>
              <a:t> </a:t>
            </a:r>
            <a:r>
              <a:rPr lang="fr-BE" sz="2400" dirty="0" err="1" smtClean="0"/>
              <a:t>aggregate</a:t>
            </a:r>
            <a:r>
              <a:rPr lang="fr-BE" sz="2400" dirty="0" smtClean="0"/>
              <a:t> </a:t>
            </a:r>
          </a:p>
          <a:p>
            <a:pPr marL="457200" lvl="1" indent="0">
              <a:buNone/>
            </a:pPr>
            <a:r>
              <a:rPr lang="fr-BE" sz="2400" dirty="0" smtClean="0">
                <a:sym typeface="Wingdings"/>
              </a:rPr>
              <a:t> </a:t>
            </a:r>
            <a:r>
              <a:rPr lang="fr-BE" sz="2400" dirty="0" smtClean="0"/>
              <a:t>total </a:t>
            </a:r>
            <a:r>
              <a:rPr lang="fr-BE" sz="2400" dirty="0" err="1" smtClean="0"/>
              <a:t>employment</a:t>
            </a:r>
            <a:r>
              <a:rPr lang="fr-BE" sz="2400" dirty="0" smtClean="0"/>
              <a:t> in </a:t>
            </a:r>
            <a:r>
              <a:rPr lang="fr-BE" sz="2400" dirty="0" err="1" smtClean="0"/>
              <a:t>persons</a:t>
            </a:r>
            <a:r>
              <a:rPr lang="fr-BE" sz="2400" dirty="0" smtClean="0"/>
              <a:t> </a:t>
            </a:r>
            <a:r>
              <a:rPr lang="fr-BE" sz="2400" dirty="0" err="1" smtClean="0"/>
              <a:t>without</a:t>
            </a:r>
            <a:r>
              <a:rPr lang="fr-BE" sz="2400" dirty="0" smtClean="0"/>
              <a:t> </a:t>
            </a:r>
            <a:r>
              <a:rPr lang="fr-BE" sz="2400" dirty="0" err="1" smtClean="0"/>
              <a:t>any</a:t>
            </a:r>
            <a:r>
              <a:rPr lang="fr-BE" sz="2400" dirty="0" smtClean="0"/>
              <a:t> breakdown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395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The </a:t>
            </a:r>
            <a:r>
              <a:rPr lang="fr-BE" dirty="0" err="1" smtClean="0"/>
              <a:t>task</a:t>
            </a:r>
            <a:r>
              <a:rPr lang="fr-BE" dirty="0" smtClean="0"/>
              <a:t> force mandate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 lnSpcReduction="10000"/>
          </a:bodyPr>
          <a:lstStyle/>
          <a:p>
            <a:r>
              <a:rPr lang="en-GB" sz="2400" dirty="0" smtClean="0"/>
              <a:t>exchange </a:t>
            </a:r>
            <a:r>
              <a:rPr lang="en-GB" sz="2400" dirty="0"/>
              <a:t>of knowledge between Member States and Eurostat on estimation methods and estimation practices regarding employment flash estimates;</a:t>
            </a:r>
          </a:p>
          <a:p>
            <a:r>
              <a:rPr lang="en-GB" sz="2400" dirty="0" smtClean="0"/>
              <a:t>preparation </a:t>
            </a:r>
            <a:r>
              <a:rPr lang="en-GB" sz="2400" dirty="0"/>
              <a:t>of real-time and retrospective national test estimates;</a:t>
            </a:r>
          </a:p>
          <a:p>
            <a:r>
              <a:rPr lang="en-GB" sz="2400" dirty="0" smtClean="0"/>
              <a:t>preparation </a:t>
            </a:r>
            <a:r>
              <a:rPr lang="en-GB" sz="2400" dirty="0"/>
              <a:t>of a methodology for producing euro area and EU employment flash estimates;</a:t>
            </a:r>
          </a:p>
          <a:p>
            <a:r>
              <a:rPr lang="en-GB" sz="2400" dirty="0" smtClean="0"/>
              <a:t>preparation </a:t>
            </a:r>
            <a:r>
              <a:rPr lang="en-GB" sz="2400" dirty="0"/>
              <a:t>of real-time and retrospective test estimates for the euro area and the EU;</a:t>
            </a:r>
          </a:p>
          <a:p>
            <a:r>
              <a:rPr lang="en-GB" sz="2400" dirty="0" smtClean="0"/>
              <a:t>preparation </a:t>
            </a:r>
            <a:r>
              <a:rPr lang="en-GB" sz="2400" dirty="0"/>
              <a:t>of quality criteria to assess the test estimates for the euro area and the EU;</a:t>
            </a:r>
          </a:p>
          <a:p>
            <a:r>
              <a:rPr lang="en-GB" sz="2400" dirty="0" smtClean="0"/>
              <a:t>preparation </a:t>
            </a:r>
            <a:r>
              <a:rPr lang="en-GB" sz="2400" dirty="0"/>
              <a:t>and assessment of the results of the feasibility study in an evaluation report.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04476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The </a:t>
            </a:r>
            <a:r>
              <a:rPr lang="fr-BE" dirty="0" err="1" smtClean="0"/>
              <a:t>task</a:t>
            </a:r>
            <a:r>
              <a:rPr lang="fr-BE" dirty="0" smtClean="0"/>
              <a:t> force </a:t>
            </a:r>
            <a:r>
              <a:rPr lang="fr-BE" dirty="0" err="1" smtClean="0"/>
              <a:t>features</a:t>
            </a:r>
            <a:r>
              <a:rPr lang="fr-BE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 fontScale="92500" lnSpcReduction="10000"/>
          </a:bodyPr>
          <a:lstStyle/>
          <a:p>
            <a:r>
              <a:rPr lang="fr-BE" sz="2400" dirty="0" smtClean="0"/>
              <a:t>13 </a:t>
            </a:r>
            <a:r>
              <a:rPr lang="fr-BE" sz="2400" dirty="0" err="1" smtClean="0"/>
              <a:t>Member</a:t>
            </a:r>
            <a:r>
              <a:rPr lang="fr-BE" sz="2400" dirty="0" smtClean="0"/>
              <a:t> States </a:t>
            </a:r>
            <a:r>
              <a:rPr lang="fr-BE" sz="2400" dirty="0" err="1" smtClean="0"/>
              <a:t>participate</a:t>
            </a:r>
            <a:r>
              <a:rPr lang="fr-BE" sz="2400" dirty="0" smtClean="0"/>
              <a:t> in </a:t>
            </a:r>
            <a:r>
              <a:rPr lang="fr-BE" sz="2400" dirty="0" err="1" smtClean="0"/>
              <a:t>this</a:t>
            </a:r>
            <a:r>
              <a:rPr lang="fr-BE" sz="2400" dirty="0" smtClean="0"/>
              <a:t> </a:t>
            </a:r>
            <a:r>
              <a:rPr lang="fr-BE" sz="2400" dirty="0" err="1" smtClean="0"/>
              <a:t>task</a:t>
            </a:r>
            <a:r>
              <a:rPr lang="fr-BE" sz="2400" dirty="0"/>
              <a:t> force: </a:t>
            </a:r>
            <a:r>
              <a:rPr lang="fr-BE" sz="2400" dirty="0" err="1"/>
              <a:t>Austria</a:t>
            </a:r>
            <a:r>
              <a:rPr lang="fr-BE" sz="2400" dirty="0"/>
              <a:t>, </a:t>
            </a:r>
            <a:r>
              <a:rPr lang="fr-BE" sz="2400" dirty="0" err="1"/>
              <a:t>Belgium</a:t>
            </a:r>
            <a:r>
              <a:rPr lang="fr-BE" sz="2400" dirty="0"/>
              <a:t>, </a:t>
            </a:r>
            <a:r>
              <a:rPr lang="fr-BE" sz="2400" dirty="0" err="1"/>
              <a:t>Croatia</a:t>
            </a:r>
            <a:r>
              <a:rPr lang="fr-BE" sz="2400" dirty="0"/>
              <a:t>, </a:t>
            </a:r>
            <a:r>
              <a:rPr lang="fr-BE" sz="2400" dirty="0" err="1"/>
              <a:t>Czech</a:t>
            </a:r>
            <a:r>
              <a:rPr lang="fr-BE" sz="2400" dirty="0"/>
              <a:t> </a:t>
            </a:r>
            <a:r>
              <a:rPr lang="fr-BE" sz="2400" dirty="0" err="1"/>
              <a:t>Republic</a:t>
            </a:r>
            <a:r>
              <a:rPr lang="fr-BE" sz="2400" dirty="0"/>
              <a:t>, </a:t>
            </a:r>
            <a:r>
              <a:rPr lang="fr-BE" sz="2400" dirty="0" err="1"/>
              <a:t>Denmark</a:t>
            </a:r>
            <a:r>
              <a:rPr lang="fr-BE" sz="2400" dirty="0"/>
              <a:t>, France, Germany, </a:t>
            </a:r>
            <a:r>
              <a:rPr lang="fr-BE" sz="2400" dirty="0" err="1"/>
              <a:t>Hungary</a:t>
            </a:r>
            <a:r>
              <a:rPr lang="fr-BE" sz="2400" dirty="0"/>
              <a:t>, </a:t>
            </a:r>
            <a:r>
              <a:rPr lang="fr-BE" sz="2400" dirty="0" err="1"/>
              <a:t>Italy</a:t>
            </a:r>
            <a:r>
              <a:rPr lang="fr-BE" sz="2400" dirty="0"/>
              <a:t>, </a:t>
            </a:r>
            <a:r>
              <a:rPr lang="fr-BE" sz="2400" dirty="0" err="1"/>
              <a:t>Lithuania</a:t>
            </a:r>
            <a:r>
              <a:rPr lang="fr-BE" sz="2400" dirty="0"/>
              <a:t>, </a:t>
            </a:r>
            <a:r>
              <a:rPr lang="fr-BE" sz="2400" dirty="0" err="1"/>
              <a:t>Slovakia</a:t>
            </a:r>
            <a:r>
              <a:rPr lang="fr-BE" sz="2400" dirty="0"/>
              <a:t>, Spain and United </a:t>
            </a:r>
            <a:r>
              <a:rPr lang="fr-BE" sz="2400" dirty="0" err="1"/>
              <a:t>Kingdom</a:t>
            </a:r>
            <a:endParaRPr lang="fr-BE" sz="2400" dirty="0" smtClean="0"/>
          </a:p>
          <a:p>
            <a:endParaRPr lang="fr-BE" sz="2400" dirty="0" smtClean="0"/>
          </a:p>
          <a:p>
            <a:r>
              <a:rPr lang="fr-BE" sz="2400" dirty="0" smtClean="0"/>
              <a:t>8 more countries </a:t>
            </a:r>
            <a:r>
              <a:rPr lang="fr-BE" sz="2400" dirty="0" err="1" smtClean="0"/>
              <a:t>contribute</a:t>
            </a:r>
            <a:r>
              <a:rPr lang="fr-BE" sz="2400" dirty="0" smtClean="0"/>
              <a:t> </a:t>
            </a:r>
            <a:r>
              <a:rPr lang="fr-BE" sz="2400" dirty="0" err="1" smtClean="0"/>
              <a:t>also</a:t>
            </a:r>
            <a:r>
              <a:rPr lang="fr-BE" sz="2400" dirty="0" smtClean="0"/>
              <a:t> by </a:t>
            </a:r>
            <a:r>
              <a:rPr lang="fr-BE" sz="2400" dirty="0" err="1" smtClean="0"/>
              <a:t>providing</a:t>
            </a:r>
            <a:r>
              <a:rPr lang="fr-BE" sz="2400" dirty="0" smtClean="0"/>
              <a:t> test </a:t>
            </a:r>
            <a:r>
              <a:rPr lang="fr-BE" sz="2400" dirty="0" err="1" smtClean="0"/>
              <a:t>estimates</a:t>
            </a:r>
            <a:r>
              <a:rPr lang="fr-BE" sz="2400" dirty="0"/>
              <a:t>: </a:t>
            </a:r>
            <a:r>
              <a:rPr lang="fr-BE" sz="2400" dirty="0" err="1"/>
              <a:t>Bulgaria</a:t>
            </a:r>
            <a:r>
              <a:rPr lang="fr-BE" sz="2400" dirty="0"/>
              <a:t>, </a:t>
            </a:r>
            <a:r>
              <a:rPr lang="fr-BE" sz="2400" dirty="0" err="1"/>
              <a:t>Estonia</a:t>
            </a:r>
            <a:r>
              <a:rPr lang="fr-BE" sz="2400" dirty="0"/>
              <a:t>, Luxembourg, </a:t>
            </a:r>
            <a:r>
              <a:rPr lang="fr-BE" sz="2400" dirty="0" err="1"/>
              <a:t>Netherlands</a:t>
            </a:r>
            <a:r>
              <a:rPr lang="fr-BE" sz="2400" dirty="0"/>
              <a:t>, </a:t>
            </a:r>
            <a:r>
              <a:rPr lang="fr-BE" sz="2400" dirty="0" err="1"/>
              <a:t>Poland</a:t>
            </a:r>
            <a:r>
              <a:rPr lang="fr-BE" sz="2400" dirty="0"/>
              <a:t>, Portugal, </a:t>
            </a:r>
            <a:r>
              <a:rPr lang="fr-BE" sz="2400" dirty="0" err="1"/>
              <a:t>Slovenia</a:t>
            </a:r>
            <a:r>
              <a:rPr lang="fr-BE" sz="2400" dirty="0"/>
              <a:t> and </a:t>
            </a:r>
            <a:r>
              <a:rPr lang="fr-BE" sz="2400" dirty="0" err="1" smtClean="0"/>
              <a:t>Finland</a:t>
            </a:r>
            <a:endParaRPr lang="fr-BE" sz="2400" dirty="0" smtClean="0"/>
          </a:p>
          <a:p>
            <a:endParaRPr lang="fr-BE" sz="2400" dirty="0" smtClean="0"/>
          </a:p>
          <a:p>
            <a:r>
              <a:rPr lang="fr-BE" sz="2400" dirty="0" smtClean="0"/>
              <a:t>3 meetings </a:t>
            </a:r>
            <a:r>
              <a:rPr lang="fr-BE" sz="2400" dirty="0" err="1" smtClean="0"/>
              <a:t>from</a:t>
            </a:r>
            <a:r>
              <a:rPr lang="fr-BE" sz="2400" dirty="0" smtClean="0"/>
              <a:t> March 2017 to March 2018</a:t>
            </a:r>
          </a:p>
          <a:p>
            <a:endParaRPr lang="fr-BE" sz="2400" dirty="0"/>
          </a:p>
          <a:p>
            <a:pPr marL="0" indent="0">
              <a:buNone/>
            </a:pPr>
            <a:r>
              <a:rPr lang="fr-BE" sz="2400" dirty="0">
                <a:sym typeface="Wingdings"/>
              </a:rPr>
              <a:t></a:t>
            </a:r>
            <a:r>
              <a:rPr lang="en-GB" sz="2400" dirty="0" smtClean="0"/>
              <a:t> sharing </a:t>
            </a:r>
            <a:r>
              <a:rPr lang="en-GB" sz="2400" dirty="0"/>
              <a:t>experience on the use of available source data as well as estimation methodologies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411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The </a:t>
            </a:r>
            <a:r>
              <a:rPr lang="fr-BE" dirty="0" err="1" smtClean="0"/>
              <a:t>task</a:t>
            </a:r>
            <a:r>
              <a:rPr lang="fr-BE" dirty="0" smtClean="0"/>
              <a:t> forces outputs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/>
              <a:t>21 </a:t>
            </a:r>
            <a:r>
              <a:rPr lang="en-GB" sz="2400" dirty="0"/>
              <a:t>Member States provided with t+45 estimates from 2015Q1 to 2017Q4 (back estimates for 2015 and 2016)</a:t>
            </a:r>
          </a:p>
          <a:p>
            <a:r>
              <a:rPr lang="en-GB" sz="2400" dirty="0" smtClean="0"/>
              <a:t>Around </a:t>
            </a:r>
            <a:r>
              <a:rPr lang="en-GB" sz="2400" dirty="0"/>
              <a:t>10 Member States provided with t+30 estimates from 2015Q1 to 2017Q4</a:t>
            </a:r>
          </a:p>
          <a:p>
            <a:r>
              <a:rPr lang="en-GB" sz="2400" dirty="0" smtClean="0"/>
              <a:t>A </a:t>
            </a:r>
            <a:r>
              <a:rPr lang="en-GB" sz="2400" dirty="0"/>
              <a:t>compilation methodology for European aggregates including quality acceptance criteria was defined and agreed</a:t>
            </a:r>
          </a:p>
          <a:p>
            <a:r>
              <a:rPr lang="en-GB" sz="2400" dirty="0" smtClean="0"/>
              <a:t>A </a:t>
            </a:r>
            <a:r>
              <a:rPr lang="en-GB" sz="2400" dirty="0"/>
              <a:t>guidance document for national estimation techniques </a:t>
            </a:r>
            <a:r>
              <a:rPr lang="en-GB" sz="2400" dirty="0" smtClean="0"/>
              <a:t>coordinated by </a:t>
            </a:r>
            <a:r>
              <a:rPr lang="en-GB" sz="2400" dirty="0"/>
              <a:t>Germany and Austria</a:t>
            </a:r>
          </a:p>
          <a:p>
            <a:r>
              <a:rPr lang="en-GB" sz="2400" dirty="0" smtClean="0"/>
              <a:t>Around 10 </a:t>
            </a:r>
            <a:r>
              <a:rPr lang="en-GB" sz="2400" dirty="0"/>
              <a:t>Member </a:t>
            </a:r>
            <a:r>
              <a:rPr lang="en-GB" sz="2400" dirty="0" smtClean="0"/>
              <a:t>States (so far) </a:t>
            </a:r>
            <a:r>
              <a:rPr lang="en-GB" sz="2400" dirty="0"/>
              <a:t>produced a description of their methodology on employment estimates: source, variables, estimation process, modelling, results, publication, revisions…(</a:t>
            </a:r>
            <a:r>
              <a:rPr lang="en-GB" sz="2400" dirty="0" smtClean="0"/>
              <a:t>annex of </a:t>
            </a:r>
            <a:r>
              <a:rPr lang="en-GB" sz="2400" dirty="0"/>
              <a:t>the guidance document)</a:t>
            </a:r>
          </a:p>
          <a:p>
            <a:r>
              <a:rPr lang="en-GB" sz="2400" dirty="0" smtClean="0"/>
              <a:t>A </a:t>
            </a:r>
            <a:r>
              <a:rPr lang="en-GB" sz="2400" dirty="0"/>
              <a:t>methodological document on European employment aggregates by Eurostat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8489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GB" dirty="0" smtClean="0"/>
              <a:t>ompilation </a:t>
            </a:r>
            <a:r>
              <a:rPr lang="en-GB" dirty="0"/>
              <a:t>methodology for European aggregates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 group of Member </a:t>
            </a:r>
            <a:r>
              <a:rPr lang="en-GB" sz="2400" dirty="0"/>
              <a:t>States send their quarter-on-quarter seasonally and calendar-adjusted employment growth estimates and their year-on-year unadjusted employment growth rates at least one working day before the agreed publication day (in the testing stage: mock publication date) to Eurostat. </a:t>
            </a:r>
            <a:endParaRPr lang="en-GB" sz="2400" dirty="0" smtClean="0"/>
          </a:p>
          <a:p>
            <a:r>
              <a:rPr lang="en-GB" sz="2400" dirty="0" smtClean="0"/>
              <a:t>Eurostat estimates growth rates for </a:t>
            </a:r>
            <a:r>
              <a:rPr lang="en-GB" sz="2400" dirty="0"/>
              <a:t>missing </a:t>
            </a:r>
            <a:r>
              <a:rPr lang="en-GB" sz="2400" dirty="0" smtClean="0"/>
              <a:t>countries</a:t>
            </a:r>
          </a:p>
          <a:p>
            <a:r>
              <a:rPr lang="en-GB" sz="2400" dirty="0"/>
              <a:t>Eurostat aggregates the countries’ quarter-on-quarter and year-on-year growth rates using the weights of their respective annual data for total employment in persons to produce aggregate growth rates for the euro area and the </a:t>
            </a:r>
            <a:r>
              <a:rPr lang="en-GB" sz="2400" dirty="0" smtClean="0"/>
              <a:t>EU</a:t>
            </a:r>
          </a:p>
        </p:txBody>
      </p:sp>
    </p:spTree>
    <p:extLst>
      <p:ext uri="{BB962C8B-B14F-4D97-AF65-F5344CB8AC3E}">
        <p14:creationId xmlns:p14="http://schemas.microsoft.com/office/powerpoint/2010/main" val="125624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3 </a:t>
            </a:r>
            <a:r>
              <a:rPr lang="fr-BE" dirty="0" err="1" smtClean="0"/>
              <a:t>methods</a:t>
            </a:r>
            <a:r>
              <a:rPr lang="fr-BE" dirty="0" smtClean="0"/>
              <a:t> for </a:t>
            </a:r>
            <a:r>
              <a:rPr lang="fr-BE" dirty="0" err="1" smtClean="0"/>
              <a:t>estimating</a:t>
            </a:r>
            <a:r>
              <a:rPr lang="fr-BE" dirty="0" smtClean="0"/>
              <a:t> </a:t>
            </a:r>
            <a:r>
              <a:rPr lang="fr-BE" dirty="0" err="1" smtClean="0"/>
              <a:t>missing</a:t>
            </a:r>
            <a:r>
              <a:rPr lang="fr-BE" dirty="0" smtClean="0"/>
              <a:t> countries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0186" y="1532467"/>
            <a:ext cx="7886700" cy="4597401"/>
          </a:xfrm>
        </p:spPr>
        <p:txBody>
          <a:bodyPr>
            <a:normAutofit/>
          </a:bodyPr>
          <a:lstStyle/>
          <a:p>
            <a:r>
              <a:rPr lang="en-GB" sz="2400" dirty="0" smtClean="0"/>
              <a:t>1st </a:t>
            </a:r>
            <a:r>
              <a:rPr lang="en-GB" sz="2400" dirty="0"/>
              <a:t>method: All missing countries are estimated by the average of the non-missing countries</a:t>
            </a:r>
          </a:p>
          <a:p>
            <a:r>
              <a:rPr lang="en-GB" sz="2400" dirty="0" smtClean="0"/>
              <a:t>2nd </a:t>
            </a:r>
            <a:r>
              <a:rPr lang="en-GB" sz="2400" dirty="0"/>
              <a:t>method: If a large country is missing, it is estimated by modelling if the model is sufficiently reliable</a:t>
            </a:r>
          </a:p>
          <a:p>
            <a:r>
              <a:rPr lang="en-GB" sz="2400" dirty="0" smtClean="0"/>
              <a:t>3rd </a:t>
            </a:r>
            <a:r>
              <a:rPr lang="en-GB" sz="2400" dirty="0"/>
              <a:t>method: Large countries are estimated by modelling and the others by making use of available Labour Force Survey (LFS) as a proxy. This latter source is only possible if data are available at t+30 / t+45 (for around 10 countries)</a:t>
            </a:r>
          </a:p>
          <a:p>
            <a:r>
              <a:rPr lang="fr-BE" sz="2400" dirty="0" err="1" smtClean="0"/>
              <a:t>From</a:t>
            </a:r>
            <a:r>
              <a:rPr lang="fr-BE" sz="2400" dirty="0" smtClean="0"/>
              <a:t> 2017Q3, no </a:t>
            </a:r>
            <a:r>
              <a:rPr lang="fr-BE" sz="2400" dirty="0" err="1" smtClean="0"/>
              <a:t>need</a:t>
            </a:r>
            <a:r>
              <a:rPr lang="fr-BE" sz="2400" dirty="0" smtClean="0"/>
              <a:t> of </a:t>
            </a:r>
            <a:r>
              <a:rPr lang="fr-BE" sz="2400" dirty="0" err="1" smtClean="0"/>
              <a:t>modeling</a:t>
            </a:r>
            <a:r>
              <a:rPr lang="fr-BE" sz="2400" dirty="0" smtClean="0"/>
              <a:t> (2</a:t>
            </a:r>
            <a:r>
              <a:rPr lang="fr-BE" sz="2400" baseline="30000" dirty="0" smtClean="0"/>
              <a:t>nd</a:t>
            </a:r>
            <a:r>
              <a:rPr lang="fr-BE" sz="2400" dirty="0" smtClean="0"/>
              <a:t> </a:t>
            </a:r>
            <a:r>
              <a:rPr lang="fr-BE" sz="2400" dirty="0" err="1" smtClean="0"/>
              <a:t>method</a:t>
            </a:r>
            <a:r>
              <a:rPr lang="fr-BE" sz="2400" dirty="0" smtClean="0"/>
              <a:t>) as all large countries </a:t>
            </a:r>
            <a:r>
              <a:rPr lang="fr-BE" sz="2400" dirty="0" err="1" smtClean="0"/>
              <a:t>provide</a:t>
            </a:r>
            <a:r>
              <a:rPr lang="fr-BE" sz="2400" dirty="0" smtClean="0"/>
              <a:t> </a:t>
            </a:r>
            <a:r>
              <a:rPr lang="fr-BE" sz="2400" dirty="0" err="1" smtClean="0"/>
              <a:t>with</a:t>
            </a:r>
            <a:r>
              <a:rPr lang="fr-BE" sz="2400" dirty="0" smtClean="0"/>
              <a:t> </a:t>
            </a:r>
            <a:r>
              <a:rPr lang="fr-BE" sz="2400" dirty="0" err="1" smtClean="0"/>
              <a:t>estimates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7848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Quality</a:t>
            </a:r>
            <a:r>
              <a:rPr lang="pl-PL" dirty="0"/>
              <a:t> </a:t>
            </a:r>
            <a:r>
              <a:rPr lang="pl-PL" dirty="0" err="1"/>
              <a:t>acceptance</a:t>
            </a:r>
            <a:r>
              <a:rPr lang="pl-PL" dirty="0"/>
              <a:t> </a:t>
            </a:r>
            <a:r>
              <a:rPr lang="pl-PL" dirty="0" err="1"/>
              <a:t>criteria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1263" y="1532467"/>
            <a:ext cx="8237621" cy="4597401"/>
          </a:xfrm>
        </p:spPr>
        <p:txBody>
          <a:bodyPr>
            <a:normAutofit lnSpcReduction="10000"/>
          </a:bodyPr>
          <a:lstStyle/>
          <a:p>
            <a:r>
              <a:rPr lang="en-GB" sz="2400" u="sng" dirty="0"/>
              <a:t>Limited average </a:t>
            </a:r>
            <a:r>
              <a:rPr lang="en-GB" sz="2400" u="sng" dirty="0" smtClean="0"/>
              <a:t>revision :</a:t>
            </a:r>
            <a:r>
              <a:rPr lang="en-GB" sz="2400" dirty="0" smtClean="0"/>
              <a:t> The </a:t>
            </a:r>
            <a:r>
              <a:rPr lang="en-GB" sz="2400" dirty="0"/>
              <a:t>employment flash estimate should be an unbiased estimate of the t+75 estimate of employment in persons, with an average revision between -0.05 and +0.05 percentage points</a:t>
            </a:r>
            <a:r>
              <a:rPr lang="en-GB" sz="2400" dirty="0" smtClean="0"/>
              <a:t>.</a:t>
            </a:r>
          </a:p>
          <a:p>
            <a:r>
              <a:rPr lang="en-GB" sz="2400" u="sng" dirty="0"/>
              <a:t>Limited average absolute </a:t>
            </a:r>
            <a:r>
              <a:rPr lang="en-GB" sz="2400" u="sng" dirty="0" smtClean="0"/>
              <a:t>revision:</a:t>
            </a:r>
            <a:r>
              <a:rPr lang="en-GB" sz="2400" dirty="0" smtClean="0"/>
              <a:t> The </a:t>
            </a:r>
            <a:r>
              <a:rPr lang="en-GB" sz="2400" dirty="0"/>
              <a:t>average absolute revision made to the t+45 estimates </a:t>
            </a:r>
            <a:r>
              <a:rPr lang="en-GB" sz="2400" dirty="0" smtClean="0"/>
              <a:t>should </a:t>
            </a:r>
            <a:r>
              <a:rPr lang="en-GB" sz="2400" dirty="0"/>
              <a:t>be less than or equal to 0.10 percentage points when the regular t+75 employment estimate is published</a:t>
            </a:r>
            <a:r>
              <a:rPr lang="en-GB" sz="2400" dirty="0" smtClean="0"/>
              <a:t>.</a:t>
            </a:r>
          </a:p>
          <a:p>
            <a:r>
              <a:rPr lang="en-GB" sz="2400" u="sng" dirty="0"/>
              <a:t>Sufficient </a:t>
            </a:r>
            <a:r>
              <a:rPr lang="en-GB" sz="2400" u="sng" dirty="0" smtClean="0"/>
              <a:t>coverage:</a:t>
            </a:r>
            <a:r>
              <a:rPr lang="en-GB" sz="2400" dirty="0" smtClean="0"/>
              <a:t> the </a:t>
            </a:r>
            <a:r>
              <a:rPr lang="en-GB" sz="2400" dirty="0"/>
              <a:t>four most recent test quarters should fulfil the criterion that the input of Member States' national estimation of employment in persons covers at least 75% of the euro area and EU totals</a:t>
            </a:r>
            <a:r>
              <a:rPr lang="en-GB" sz="2400" dirty="0" smtClean="0"/>
              <a:t>.</a:t>
            </a:r>
          </a:p>
          <a:p>
            <a:r>
              <a:rPr lang="fr-BE" sz="2400" u="sng" dirty="0" smtClean="0"/>
              <a:t>A communication plan:</a:t>
            </a:r>
            <a:r>
              <a:rPr lang="fr-BE" sz="2400" dirty="0" smtClean="0"/>
              <a:t> information, documents, </a:t>
            </a:r>
            <a:r>
              <a:rPr lang="fr-BE" sz="2400" dirty="0" err="1" smtClean="0"/>
              <a:t>schedule</a:t>
            </a:r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77848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 smtClean="0"/>
              <a:t>Results</a:t>
            </a:r>
            <a:r>
              <a:rPr lang="fr-BE" dirty="0" smtClean="0"/>
              <a:t> of test </a:t>
            </a:r>
            <a:r>
              <a:rPr lang="fr-BE" dirty="0" err="1" smtClean="0"/>
              <a:t>estimates</a:t>
            </a:r>
            <a:r>
              <a:rPr lang="fr-BE" dirty="0" smtClean="0"/>
              <a:t> (for t+45 </a:t>
            </a:r>
            <a:r>
              <a:rPr lang="fr-BE" dirty="0" err="1" smtClean="0"/>
              <a:t>QoQ</a:t>
            </a:r>
            <a:r>
              <a:rPr lang="fr-BE" dirty="0" smtClean="0"/>
              <a:t>)</a:t>
            </a:r>
            <a:endParaRPr lang="pl-PL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55" y="1516063"/>
            <a:ext cx="7712690" cy="454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8486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1001</TotalTime>
  <Words>833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Motyw pakietu Office</vt:lpstr>
      <vt:lpstr>ESS-cooperation on Employment Flash Estimates</vt:lpstr>
      <vt:lpstr>Producing Employment flash estimates</vt:lpstr>
      <vt:lpstr>The task force mandate</vt:lpstr>
      <vt:lpstr>The task force features </vt:lpstr>
      <vt:lpstr>The task forces outputs</vt:lpstr>
      <vt:lpstr>Compilation methodology for European aggregates</vt:lpstr>
      <vt:lpstr>3 methods for estimating missing countries</vt:lpstr>
      <vt:lpstr>Quality acceptance criteria</vt:lpstr>
      <vt:lpstr>Results of test estimates (for t+45 QoQ)</vt:lpstr>
      <vt:lpstr>Comments on results</vt:lpstr>
      <vt:lpstr>Conclusions</vt:lpstr>
      <vt:lpstr>ESS-cooperation on Employment flash Estimates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Gawlik Ryszard</dc:creator>
  <cp:lastModifiedBy>DENEUVILLE Veronique (ESTAT)</cp:lastModifiedBy>
  <cp:revision>48</cp:revision>
  <cp:lastPrinted>2018-05-03T14:52:42Z</cp:lastPrinted>
  <dcterms:created xsi:type="dcterms:W3CDTF">2018-02-27T07:40:59Z</dcterms:created>
  <dcterms:modified xsi:type="dcterms:W3CDTF">2018-05-18T07:14:06Z</dcterms:modified>
</cp:coreProperties>
</file>