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59" r:id="rId4"/>
    <p:sldId id="264" r:id="rId5"/>
    <p:sldId id="270" r:id="rId6"/>
    <p:sldId id="271" r:id="rId7"/>
    <p:sldId id="260" r:id="rId8"/>
    <p:sldId id="261" r:id="rId9"/>
    <p:sldId id="262" r:id="rId10"/>
    <p:sldId id="263" r:id="rId11"/>
    <p:sldId id="272" r:id="rId12"/>
    <p:sldId id="269" r:id="rId13"/>
    <p:sldId id="258" r:id="rId1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4" d="100"/>
          <a:sy n="64" d="100"/>
        </p:scale>
        <p:origin x="804" y="55"/>
      </p:cViewPr>
      <p:guideLst/>
    </p:cSldViewPr>
  </p:slideViewPr>
  <p:notesTextViewPr>
    <p:cViewPr>
      <p:scale>
        <a:sx n="1" d="1"/>
        <a:sy n="1" d="1"/>
      </p:scale>
      <p:origin x="0" y="0"/>
    </p:cViewPr>
  </p:notesText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87B4F4-062F-4544-A097-176A749630B4}" type="datetimeFigureOut">
              <a:rPr lang="pl-PL" smtClean="0"/>
              <a:t>01.06.2018</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7C0071-2EF9-4BF6-A344-1E56AD66A3E8}" type="slidenum">
              <a:rPr lang="pl-PL" smtClean="0"/>
              <a:t>‹N›</a:t>
            </a:fld>
            <a:endParaRPr lang="pl-PL"/>
          </a:p>
        </p:txBody>
      </p:sp>
    </p:spTree>
    <p:extLst>
      <p:ext uri="{BB962C8B-B14F-4D97-AF65-F5344CB8AC3E}">
        <p14:creationId xmlns:p14="http://schemas.microsoft.com/office/powerpoint/2010/main" val="735323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A2DB5-776D-4695-BEAB-6FC29B98A4D8}" type="datetimeFigureOut">
              <a:rPr lang="pl-PL" smtClean="0"/>
              <a:t>01.06.2018</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9750A6-06B1-4346-A60C-D77334274F45}" type="slidenum">
              <a:rPr lang="pl-PL" smtClean="0"/>
              <a:t>‹N›</a:t>
            </a:fld>
            <a:endParaRPr lang="pl-PL"/>
          </a:p>
        </p:txBody>
      </p:sp>
    </p:spTree>
    <p:extLst>
      <p:ext uri="{BB962C8B-B14F-4D97-AF65-F5344CB8AC3E}">
        <p14:creationId xmlns:p14="http://schemas.microsoft.com/office/powerpoint/2010/main" val="1911963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85800" y="4550312"/>
            <a:ext cx="7886700" cy="707499"/>
          </a:xfrm>
        </p:spPr>
        <p:txBody>
          <a:bodyPr>
            <a:normAutofit/>
          </a:bodyPr>
          <a:lstStyle>
            <a:lvl1pPr marL="0" indent="0" algn="just">
              <a:buNone/>
              <a:defRPr sz="140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John </a:t>
            </a:r>
            <a:r>
              <a:rPr lang="pl-PL" dirty="0" err="1"/>
              <a:t>Doe</a:t>
            </a:r>
            <a:r>
              <a:rPr lang="pl-PL" dirty="0"/>
              <a:t>, </a:t>
            </a:r>
            <a:r>
              <a:rPr lang="pl-PL" dirty="0" err="1"/>
              <a:t>affiliation</a:t>
            </a:r>
            <a:r>
              <a:rPr lang="pl-PL" dirty="0"/>
              <a:t>, email </a:t>
            </a:r>
            <a:r>
              <a:rPr lang="pl-PL" dirty="0" err="1"/>
              <a:t>adress</a:t>
            </a:r>
            <a:endParaRPr lang="pl-PL" dirty="0"/>
          </a:p>
          <a:p>
            <a:r>
              <a:rPr lang="pl-PL" dirty="0" err="1"/>
              <a:t>Jane</a:t>
            </a:r>
            <a:r>
              <a:rPr lang="pl-PL" dirty="0"/>
              <a:t> </a:t>
            </a:r>
            <a:r>
              <a:rPr lang="pl-PL" dirty="0" err="1"/>
              <a:t>Doe</a:t>
            </a:r>
            <a:r>
              <a:rPr lang="pl-PL" dirty="0"/>
              <a:t>, </a:t>
            </a:r>
            <a:r>
              <a:rPr lang="pl-PL" dirty="0" err="1"/>
              <a:t>affiliation</a:t>
            </a:r>
            <a:r>
              <a:rPr lang="pl-PL" dirty="0"/>
              <a:t>, email </a:t>
            </a:r>
            <a:r>
              <a:rPr lang="pl-PL" dirty="0" err="1"/>
              <a:t>adress</a:t>
            </a:r>
            <a:endParaRPr lang="en-US" dirty="0"/>
          </a:p>
        </p:txBody>
      </p:sp>
      <p:sp>
        <p:nvSpPr>
          <p:cNvPr id="11" name="Tytuł 10"/>
          <p:cNvSpPr>
            <a:spLocks noGrp="1"/>
          </p:cNvSpPr>
          <p:nvPr>
            <p:ph type="title" hasCustomPrompt="1"/>
          </p:nvPr>
        </p:nvSpPr>
        <p:spPr>
          <a:xfrm>
            <a:off x="685800" y="2659592"/>
            <a:ext cx="7886700" cy="1325563"/>
          </a:xfrm>
        </p:spPr>
        <p:txBody>
          <a:bodyPr>
            <a:normAutofit/>
          </a:bodyPr>
          <a:lstStyle>
            <a:lvl1pPr>
              <a:defRPr sz="2800">
                <a:solidFill>
                  <a:schemeClr val="bg1"/>
                </a:solidFill>
                <a:latin typeface="Arial" panose="020B0604020202020204" pitchFamily="34" charset="0"/>
                <a:cs typeface="Arial" panose="020B0604020202020204" pitchFamily="34" charset="0"/>
              </a:defRPr>
            </a:lvl1pPr>
          </a:lstStyle>
          <a:p>
            <a:r>
              <a:rPr lang="pl-PL" dirty="0" err="1"/>
              <a:t>Title</a:t>
            </a:r>
            <a:r>
              <a:rPr lang="pl-PL" dirty="0"/>
              <a:t> of </a:t>
            </a:r>
            <a:r>
              <a:rPr lang="pl-PL" dirty="0" err="1"/>
              <a:t>presentation</a:t>
            </a:r>
            <a:endParaRPr lang="pl-PL" dirty="0"/>
          </a:p>
        </p:txBody>
      </p:sp>
      <p:sp>
        <p:nvSpPr>
          <p:cNvPr id="25" name="Symbol zastępczy tekstu 24"/>
          <p:cNvSpPr>
            <a:spLocks noGrp="1"/>
          </p:cNvSpPr>
          <p:nvPr>
            <p:ph type="body" sz="quarter" idx="10" hasCustomPrompt="1"/>
          </p:nvPr>
        </p:nvSpPr>
        <p:spPr>
          <a:xfrm>
            <a:off x="685800" y="5560483"/>
            <a:ext cx="1913467" cy="484722"/>
          </a:xfrm>
        </p:spPr>
        <p:txBody>
          <a:bodyPr anchor="ctr">
            <a:normAutofit/>
          </a:bodyPr>
          <a:lstStyle>
            <a:lvl1pPr marL="0" indent="0">
              <a:buFontTx/>
              <a:buNone/>
              <a:defRPr sz="1400">
                <a:solidFill>
                  <a:schemeClr val="bg1"/>
                </a:solidFill>
                <a:latin typeface="Arial" panose="020B0604020202020204" pitchFamily="34" charset="0"/>
                <a:cs typeface="Arial" panose="020B0604020202020204" pitchFamily="34" charset="0"/>
              </a:defRPr>
            </a:lvl1pPr>
          </a:lstStyle>
          <a:p>
            <a:pPr lvl="0"/>
            <a:r>
              <a:rPr lang="pl-PL" dirty="0" err="1"/>
              <a:t>Date</a:t>
            </a:r>
            <a:endParaRPr lang="pl-PL" dirty="0"/>
          </a:p>
        </p:txBody>
      </p:sp>
      <p:sp>
        <p:nvSpPr>
          <p:cNvPr id="27" name="Symbol zastępczy tekstu 26"/>
          <p:cNvSpPr>
            <a:spLocks noGrp="1"/>
          </p:cNvSpPr>
          <p:nvPr>
            <p:ph type="body" sz="quarter" idx="11" hasCustomPrompt="1"/>
          </p:nvPr>
        </p:nvSpPr>
        <p:spPr>
          <a:xfrm>
            <a:off x="6392334" y="5560483"/>
            <a:ext cx="2180166" cy="484722"/>
          </a:xfrm>
        </p:spPr>
        <p:txBody>
          <a:bodyPr anchor="ctr">
            <a:noAutofit/>
          </a:bodyPr>
          <a:lstStyle>
            <a:lvl1pPr marL="0" indent="0">
              <a:buFontTx/>
              <a:buNone/>
              <a:defRPr sz="1400">
                <a:solidFill>
                  <a:schemeClr val="bg1"/>
                </a:solidFill>
                <a:latin typeface="Arial" panose="020B0604020202020204" pitchFamily="34" charset="0"/>
                <a:cs typeface="Arial" panose="020B0604020202020204" pitchFamily="34" charset="0"/>
              </a:defRPr>
            </a:lvl1pPr>
            <a:lvl2pPr>
              <a:defRPr sz="1600">
                <a:solidFill>
                  <a:schemeClr val="bg1"/>
                </a:solidFill>
                <a:latin typeface="Arial" panose="020B0604020202020204" pitchFamily="34" charset="0"/>
                <a:cs typeface="Arial" panose="020B0604020202020204" pitchFamily="34" charset="0"/>
              </a:defRPr>
            </a:lvl2pPr>
            <a:lvl3pPr>
              <a:defRPr sz="1600">
                <a:solidFill>
                  <a:schemeClr val="bg1"/>
                </a:solidFill>
                <a:latin typeface="Arial" panose="020B0604020202020204" pitchFamily="34" charset="0"/>
                <a:cs typeface="Arial" panose="020B0604020202020204" pitchFamily="34" charset="0"/>
              </a:defRPr>
            </a:lvl3pPr>
            <a:lvl4pPr>
              <a:defRPr sz="1600">
                <a:solidFill>
                  <a:schemeClr val="bg1"/>
                </a:solidFill>
                <a:latin typeface="Arial" panose="020B0604020202020204" pitchFamily="34" charset="0"/>
                <a:cs typeface="Arial" panose="020B0604020202020204" pitchFamily="34" charset="0"/>
              </a:defRPr>
            </a:lvl4pPr>
            <a:lvl5pPr>
              <a:defRPr sz="1600">
                <a:solidFill>
                  <a:schemeClr val="bg1"/>
                </a:solidFill>
                <a:latin typeface="Arial" panose="020B0604020202020204" pitchFamily="34" charset="0"/>
                <a:cs typeface="Arial" panose="020B0604020202020204" pitchFamily="34" charset="0"/>
              </a:defRPr>
            </a:lvl5pPr>
          </a:lstStyle>
          <a:p>
            <a:pPr lvl="0"/>
            <a:r>
              <a:rPr lang="pl-PL" dirty="0" err="1"/>
              <a:t>Number</a:t>
            </a:r>
            <a:r>
              <a:rPr lang="pl-PL" dirty="0"/>
              <a:t> of </a:t>
            </a:r>
            <a:r>
              <a:rPr lang="pl-PL" dirty="0" err="1"/>
              <a:t>session</a:t>
            </a:r>
            <a:endParaRPr lang="pl-PL" dirty="0"/>
          </a:p>
        </p:txBody>
      </p:sp>
    </p:spTree>
    <p:extLst>
      <p:ext uri="{BB962C8B-B14F-4D97-AF65-F5344CB8AC3E}">
        <p14:creationId xmlns:p14="http://schemas.microsoft.com/office/powerpoint/2010/main" val="410707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Arial" panose="020B0604020202020204" pitchFamily="34" charset="0"/>
                <a:cs typeface="Arial" panose="020B0604020202020204" pitchFamily="34" charset="0"/>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extLst>
      <p:ext uri="{BB962C8B-B14F-4D97-AF65-F5344CB8AC3E}">
        <p14:creationId xmlns:p14="http://schemas.microsoft.com/office/powerpoint/2010/main" val="3360456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normAutofit/>
          </a:bodyPr>
          <a:lstStyle>
            <a:lvl1pPr>
              <a:defRPr sz="2800">
                <a:latin typeface="Arial" panose="020B0604020202020204" pitchFamily="34" charset="0"/>
                <a:cs typeface="Arial" panose="020B0604020202020204" pitchFamily="34" charset="0"/>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extLst>
      <p:ext uri="{BB962C8B-B14F-4D97-AF65-F5344CB8AC3E}">
        <p14:creationId xmlns:p14="http://schemas.microsoft.com/office/powerpoint/2010/main" val="4252371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871006"/>
          </a:xfrm>
        </p:spPr>
        <p:txBody>
          <a:bodyPr>
            <a:normAutofit/>
          </a:bodyPr>
          <a:lstStyle>
            <a:lvl1pPr>
              <a:defRPr sz="2800" baseline="0">
                <a:latin typeface="Arial" panose="020B0604020202020204" pitchFamily="34" charset="0"/>
                <a:cs typeface="Arial" panose="020B0604020202020204" pitchFamily="34" charset="0"/>
              </a:defRPr>
            </a:lvl1pPr>
          </a:lstStyle>
          <a:p>
            <a:r>
              <a:rPr lang="pl-PL" dirty="0" err="1"/>
              <a:t>Slide</a:t>
            </a:r>
            <a:r>
              <a:rPr lang="pl-PL" dirty="0"/>
              <a:t> </a:t>
            </a:r>
            <a:r>
              <a:rPr lang="pl-PL" dirty="0" err="1"/>
              <a:t>title</a:t>
            </a:r>
            <a:endParaRPr lang="en-US" dirty="0"/>
          </a:p>
        </p:txBody>
      </p:sp>
      <p:sp>
        <p:nvSpPr>
          <p:cNvPr id="3" name="Content Placeholder 2"/>
          <p:cNvSpPr>
            <a:spLocks noGrp="1"/>
          </p:cNvSpPr>
          <p:nvPr>
            <p:ph idx="1" hasCustomPrompt="1"/>
          </p:nvPr>
        </p:nvSpPr>
        <p:spPr>
          <a:xfrm>
            <a:off x="628650" y="1515533"/>
            <a:ext cx="7886700" cy="4542892"/>
          </a:xfrm>
        </p:spPr>
        <p:txBody>
          <a:bodyPr>
            <a:normAutofit/>
          </a:bodyPr>
          <a:lstStyle>
            <a:lvl1pPr>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pl-PL" dirty="0" err="1"/>
              <a:t>Contents</a:t>
            </a:r>
            <a:r>
              <a:rPr lang="pl-PL" dirty="0"/>
              <a:t> </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Tree>
    <p:extLst>
      <p:ext uri="{BB962C8B-B14F-4D97-AF65-F5344CB8AC3E}">
        <p14:creationId xmlns:p14="http://schemas.microsoft.com/office/powerpoint/2010/main" val="379413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2800">
                <a:latin typeface="Arial" panose="020B0604020202020204" pitchFamily="34" charset="0"/>
                <a:cs typeface="Arial" panose="020B0604020202020204" pitchFamily="34" charset="0"/>
              </a:defRPr>
            </a:lvl1pPr>
          </a:lstStyle>
          <a:p>
            <a:r>
              <a:rPr lang="pl-PL" dirty="0"/>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dirty="0"/>
              <a:t>Kliknij, aby edytować style wzorca tekstu</a:t>
            </a:r>
          </a:p>
        </p:txBody>
      </p:sp>
    </p:spTree>
    <p:extLst>
      <p:ext uri="{BB962C8B-B14F-4D97-AF65-F5344CB8AC3E}">
        <p14:creationId xmlns:p14="http://schemas.microsoft.com/office/powerpoint/2010/main" val="731743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Arial" panose="020B0604020202020204" pitchFamily="34" charset="0"/>
                <a:cs typeface="Arial" panose="020B0604020202020204" pitchFamily="34" charset="0"/>
              </a:defRPr>
            </a:lvl1pPr>
          </a:lstStyle>
          <a:p>
            <a:r>
              <a:rPr lang="pl-PL" dirty="0"/>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extLst>
      <p:ext uri="{BB962C8B-B14F-4D97-AF65-F5344CB8AC3E}">
        <p14:creationId xmlns:p14="http://schemas.microsoft.com/office/powerpoint/2010/main" val="142353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normAutofit/>
          </a:bodyPr>
          <a:lstStyle>
            <a:lvl1pPr>
              <a:defRPr sz="2800">
                <a:latin typeface="Arial" panose="020B0604020202020204" pitchFamily="34" charset="0"/>
                <a:cs typeface="Arial" panose="020B0604020202020204" pitchFamily="34" charset="0"/>
              </a:defRPr>
            </a:lvl1pPr>
          </a:lstStyle>
          <a:p>
            <a:r>
              <a:rPr lang="pl-PL" dirty="0"/>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extLst>
      <p:ext uri="{BB962C8B-B14F-4D97-AF65-F5344CB8AC3E}">
        <p14:creationId xmlns:p14="http://schemas.microsoft.com/office/powerpoint/2010/main" val="910950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ylko tytu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ytuł 10"/>
          <p:cNvSpPr>
            <a:spLocks noGrp="1"/>
          </p:cNvSpPr>
          <p:nvPr>
            <p:ph type="title" hasCustomPrompt="1"/>
          </p:nvPr>
        </p:nvSpPr>
        <p:spPr>
          <a:xfrm>
            <a:off x="685800" y="559853"/>
            <a:ext cx="7886700" cy="1099609"/>
          </a:xfrm>
        </p:spPr>
        <p:txBody>
          <a:bodyPr>
            <a:normAutofit/>
          </a:bodyPr>
          <a:lstStyle>
            <a:lvl1pPr>
              <a:defRPr sz="1800">
                <a:solidFill>
                  <a:schemeClr val="tx1"/>
                </a:solidFill>
                <a:latin typeface="Arial" panose="020B0604020202020204" pitchFamily="34" charset="0"/>
                <a:cs typeface="Arial" panose="020B0604020202020204" pitchFamily="34" charset="0"/>
              </a:defRPr>
            </a:lvl1pPr>
          </a:lstStyle>
          <a:p>
            <a:r>
              <a:rPr lang="pl-PL" dirty="0" err="1"/>
              <a:t>Title</a:t>
            </a:r>
            <a:r>
              <a:rPr lang="pl-PL" dirty="0"/>
              <a:t> of </a:t>
            </a:r>
            <a:r>
              <a:rPr lang="pl-PL" dirty="0" err="1"/>
              <a:t>presentation</a:t>
            </a:r>
            <a:endParaRPr lang="pl-PL" dirty="0"/>
          </a:p>
        </p:txBody>
      </p:sp>
      <p:sp>
        <p:nvSpPr>
          <p:cNvPr id="7" name="Subtitle 2"/>
          <p:cNvSpPr>
            <a:spLocks noGrp="1"/>
          </p:cNvSpPr>
          <p:nvPr>
            <p:ph type="subTitle" idx="1" hasCustomPrompt="1"/>
          </p:nvPr>
        </p:nvSpPr>
        <p:spPr>
          <a:xfrm>
            <a:off x="685800" y="4516441"/>
            <a:ext cx="7886700" cy="1020759"/>
          </a:xfrm>
        </p:spPr>
        <p:txBody>
          <a:bodyPr>
            <a:normAutofit/>
          </a:bodyPr>
          <a:lstStyle>
            <a:lvl1pPr marL="0" indent="0" algn="just">
              <a:buNone/>
              <a:defRPr sz="1800" baseline="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John </a:t>
            </a:r>
            <a:r>
              <a:rPr lang="pl-PL" dirty="0" err="1"/>
              <a:t>Doe</a:t>
            </a:r>
            <a:r>
              <a:rPr lang="pl-PL" dirty="0"/>
              <a:t>, </a:t>
            </a:r>
            <a:r>
              <a:rPr lang="pl-PL" dirty="0" err="1"/>
              <a:t>affiliation</a:t>
            </a:r>
            <a:r>
              <a:rPr lang="pl-PL" dirty="0"/>
              <a:t>, email </a:t>
            </a:r>
            <a:r>
              <a:rPr lang="pl-PL" dirty="0" err="1"/>
              <a:t>adress</a:t>
            </a:r>
            <a:endParaRPr lang="pl-PL" dirty="0"/>
          </a:p>
          <a:p>
            <a:r>
              <a:rPr lang="pl-PL" dirty="0" err="1"/>
              <a:t>Jane</a:t>
            </a:r>
            <a:r>
              <a:rPr lang="pl-PL" dirty="0"/>
              <a:t> </a:t>
            </a:r>
            <a:r>
              <a:rPr lang="pl-PL" dirty="0" err="1"/>
              <a:t>Doe</a:t>
            </a:r>
            <a:r>
              <a:rPr lang="pl-PL" dirty="0"/>
              <a:t>, </a:t>
            </a:r>
            <a:r>
              <a:rPr lang="pl-PL" dirty="0" err="1"/>
              <a:t>affiliation</a:t>
            </a:r>
            <a:r>
              <a:rPr lang="pl-PL" dirty="0"/>
              <a:t>, email </a:t>
            </a:r>
            <a:r>
              <a:rPr lang="pl-PL" dirty="0" err="1"/>
              <a:t>adress</a:t>
            </a:r>
            <a:endParaRPr lang="en-US" dirty="0"/>
          </a:p>
        </p:txBody>
      </p:sp>
      <p:sp>
        <p:nvSpPr>
          <p:cNvPr id="11" name="Symbol zastępczy tekstu 24"/>
          <p:cNvSpPr>
            <a:spLocks noGrp="1"/>
          </p:cNvSpPr>
          <p:nvPr>
            <p:ph type="body" sz="quarter" idx="10" hasCustomPrompt="1"/>
          </p:nvPr>
        </p:nvSpPr>
        <p:spPr>
          <a:xfrm>
            <a:off x="685800" y="2622545"/>
            <a:ext cx="7886700" cy="1085853"/>
          </a:xfrm>
        </p:spPr>
        <p:txBody>
          <a:bodyPr anchor="ctr">
            <a:normAutofit/>
          </a:bodyPr>
          <a:lstStyle>
            <a:lvl1pPr marL="0" indent="0" algn="ctr">
              <a:buFontTx/>
              <a:buNone/>
              <a:defRPr sz="2800">
                <a:solidFill>
                  <a:schemeClr val="tx1"/>
                </a:solidFill>
                <a:latin typeface="Arial" panose="020B0604020202020204" pitchFamily="34" charset="0"/>
                <a:cs typeface="Arial" panose="020B0604020202020204" pitchFamily="34" charset="0"/>
              </a:defRPr>
            </a:lvl1pPr>
          </a:lstStyle>
          <a:p>
            <a:pPr lvl="0"/>
            <a:r>
              <a:rPr lang="pl-PL" dirty="0" err="1"/>
              <a:t>Thanks</a:t>
            </a:r>
            <a:endParaRPr lang="pl-PL" dirty="0"/>
          </a:p>
        </p:txBody>
      </p:sp>
    </p:spTree>
    <p:extLst>
      <p:ext uri="{BB962C8B-B14F-4D97-AF65-F5344CB8AC3E}">
        <p14:creationId xmlns:p14="http://schemas.microsoft.com/office/powerpoint/2010/main" val="3166165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690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2800">
                <a:latin typeface="Arial" panose="020B0604020202020204" pitchFamily="34" charset="0"/>
                <a:cs typeface="Arial" panose="020B0604020202020204" pitchFamily="34" charset="0"/>
              </a:defRPr>
            </a:lvl1pPr>
          </a:lstStyle>
          <a:p>
            <a:r>
              <a:rPr lang="pl-PL" dirty="0"/>
              <a:t>Kliknij, aby edytować styl</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Tree>
    <p:extLst>
      <p:ext uri="{BB962C8B-B14F-4D97-AF65-F5344CB8AC3E}">
        <p14:creationId xmlns:p14="http://schemas.microsoft.com/office/powerpoint/2010/main" val="4234828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2800">
                <a:latin typeface="Arial" panose="020B0604020202020204" pitchFamily="34" charset="0"/>
                <a:cs typeface="Arial" panose="020B0604020202020204" pitchFamily="34" charset="0"/>
              </a:defRPr>
            </a:lvl1pPr>
          </a:lstStyle>
          <a:p>
            <a:r>
              <a:rPr lang="pl-PL"/>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normAutofit/>
          </a:bodyPr>
          <a:lstStyle>
            <a:lvl1pPr marL="0" indent="0">
              <a:buNone/>
              <a:defRPr sz="28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dirty="0"/>
              <a:t>Kliknij, aby edytować style wzorca tekstu</a:t>
            </a:r>
          </a:p>
        </p:txBody>
      </p:sp>
    </p:spTree>
    <p:extLst>
      <p:ext uri="{BB962C8B-B14F-4D97-AF65-F5344CB8AC3E}">
        <p14:creationId xmlns:p14="http://schemas.microsoft.com/office/powerpoint/2010/main" val="4060618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C7D7F-A023-424B-974B-F4C0B6097A2F}" type="datetimeFigureOut">
              <a:rPr lang="pl-PL" smtClean="0"/>
              <a:t>01.06.2018</a:t>
            </a:fld>
            <a:endParaRPr lang="pl-P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DB976-3ADC-43D2-8EDD-B92081B1DE66}" type="slidenum">
              <a:rPr lang="pl-PL" smtClean="0"/>
              <a:t>‹N›</a:t>
            </a:fld>
            <a:endParaRPr lang="pl-PL"/>
          </a:p>
        </p:txBody>
      </p:sp>
    </p:spTree>
    <p:extLst>
      <p:ext uri="{BB962C8B-B14F-4D97-AF65-F5344CB8AC3E}">
        <p14:creationId xmlns:p14="http://schemas.microsoft.com/office/powerpoint/2010/main" val="1056599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tytuł 4"/>
          <p:cNvSpPr>
            <a:spLocks noGrp="1"/>
          </p:cNvSpPr>
          <p:nvPr>
            <p:ph type="subTitle" idx="1"/>
          </p:nvPr>
        </p:nvSpPr>
        <p:spPr/>
        <p:txBody>
          <a:bodyPr>
            <a:normAutofit fontScale="77500" lnSpcReduction="20000"/>
          </a:bodyPr>
          <a:lstStyle/>
          <a:p>
            <a:r>
              <a:rPr lang="pl-PL" dirty="0"/>
              <a:t>Stefano Menghinello, Italian National Institute for statistics (ISTAT), Rome, Italy, menghine@istat.it </a:t>
            </a:r>
          </a:p>
          <a:p>
            <a:r>
              <a:rPr lang="pl-PL" dirty="0"/>
              <a:t>Claudio Ceccarelli, ISTAT, Rome, Italy, clceccar@istat.it </a:t>
            </a:r>
          </a:p>
          <a:p>
            <a:r>
              <a:rPr lang="pl-PL" dirty="0"/>
              <a:t>Massimo Fedeli, ISTAT, Rome, Italy, massimo.fedeli@stat.it </a:t>
            </a:r>
          </a:p>
          <a:p>
            <a:endParaRPr lang="pl-PL" dirty="0"/>
          </a:p>
        </p:txBody>
      </p:sp>
      <p:sp>
        <p:nvSpPr>
          <p:cNvPr id="4" name="Tytuł 3"/>
          <p:cNvSpPr>
            <a:spLocks noGrp="1"/>
          </p:cNvSpPr>
          <p:nvPr>
            <p:ph type="title"/>
          </p:nvPr>
        </p:nvSpPr>
        <p:spPr/>
        <p:txBody>
          <a:bodyPr/>
          <a:lstStyle/>
          <a:p>
            <a:r>
              <a:rPr lang="en-GB" b="1" dirty="0"/>
              <a:t>A knowledge-based approach to </a:t>
            </a:r>
            <a:br>
              <a:rPr lang="en-GB" b="1" dirty="0"/>
            </a:br>
            <a:r>
              <a:rPr lang="en-GB" b="1" dirty="0"/>
              <a:t>the statistical production process</a:t>
            </a:r>
            <a:br>
              <a:rPr lang="en-GB" dirty="0"/>
            </a:br>
            <a:endParaRPr lang="pl-PL" dirty="0"/>
          </a:p>
        </p:txBody>
      </p:sp>
      <p:sp>
        <p:nvSpPr>
          <p:cNvPr id="6" name="Symbol zastępczy tekstu 5"/>
          <p:cNvSpPr>
            <a:spLocks noGrp="1"/>
          </p:cNvSpPr>
          <p:nvPr>
            <p:ph type="body" sz="quarter" idx="10"/>
          </p:nvPr>
        </p:nvSpPr>
        <p:spPr/>
        <p:txBody>
          <a:bodyPr/>
          <a:lstStyle/>
          <a:p>
            <a:r>
              <a:rPr lang="it-IT" dirty="0"/>
              <a:t>28 </a:t>
            </a:r>
            <a:r>
              <a:rPr lang="it-IT" dirty="0" err="1"/>
              <a:t>June</a:t>
            </a:r>
            <a:r>
              <a:rPr lang="it-IT" dirty="0"/>
              <a:t> 2018</a:t>
            </a:r>
            <a:endParaRPr lang="pl-PL" dirty="0"/>
          </a:p>
        </p:txBody>
      </p:sp>
      <p:sp>
        <p:nvSpPr>
          <p:cNvPr id="7" name="Symbol zastępczy tekstu 6"/>
          <p:cNvSpPr>
            <a:spLocks noGrp="1"/>
          </p:cNvSpPr>
          <p:nvPr>
            <p:ph type="body" sz="quarter" idx="11"/>
          </p:nvPr>
        </p:nvSpPr>
        <p:spPr/>
        <p:txBody>
          <a:bodyPr/>
          <a:lstStyle/>
          <a:p>
            <a:r>
              <a:rPr lang="it-IT" dirty="0"/>
              <a:t>Session: 20 </a:t>
            </a:r>
            <a:endParaRPr lang="pl-PL" dirty="0"/>
          </a:p>
        </p:txBody>
      </p:sp>
    </p:spTree>
    <p:extLst>
      <p:ext uri="{BB962C8B-B14F-4D97-AF65-F5344CB8AC3E}">
        <p14:creationId xmlns:p14="http://schemas.microsoft.com/office/powerpoint/2010/main" val="2502542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br>
              <a:rPr lang="en-GB" dirty="0"/>
            </a:br>
            <a:r>
              <a:rPr lang="en-GB" b="1" dirty="0"/>
              <a:t>The role of IT for knowledge intensive production</a:t>
            </a:r>
            <a:br>
              <a:rPr lang="pl-PL" dirty="0"/>
            </a:br>
            <a:endParaRPr lang="pl-PL" dirty="0"/>
          </a:p>
        </p:txBody>
      </p:sp>
      <p:sp>
        <p:nvSpPr>
          <p:cNvPr id="3" name="Symbol zastępczy zawartości 2"/>
          <p:cNvSpPr>
            <a:spLocks noGrp="1"/>
          </p:cNvSpPr>
          <p:nvPr>
            <p:ph idx="1"/>
          </p:nvPr>
        </p:nvSpPr>
        <p:spPr>
          <a:xfrm>
            <a:off x="620186" y="1532467"/>
            <a:ext cx="7886700" cy="4597401"/>
          </a:xfrm>
        </p:spPr>
        <p:txBody>
          <a:bodyPr>
            <a:normAutofit fontScale="77500" lnSpcReduction="20000"/>
          </a:bodyPr>
          <a:lstStyle/>
          <a:p>
            <a:pPr algn="just"/>
            <a:r>
              <a:rPr lang="en-GB" sz="2400" dirty="0"/>
              <a:t>Since its foundation, knowledge management (KM) has been strictly connected to IT science and operations. </a:t>
            </a:r>
          </a:p>
          <a:p>
            <a:pPr algn="just"/>
            <a:r>
              <a:rPr lang="en-GB" sz="2400" dirty="0"/>
              <a:t>By large, the knowledge-based approach to statistical production process calls for the design and implementation of IT services that are capable to manage both the physical flows of data and the immaterial flow of knowledge.   </a:t>
            </a:r>
          </a:p>
          <a:p>
            <a:pPr algn="just"/>
            <a:r>
              <a:rPr lang="en-GB" sz="2400" dirty="0"/>
              <a:t>An interesting categorization in this respect distinguishes embedded knowledge of a system outside a human individual (e.g., an information system may have knowledge embedded into its design) from embodied knowledge representing a learned capability of a human being. </a:t>
            </a:r>
          </a:p>
          <a:p>
            <a:pPr algn="just"/>
            <a:r>
              <a:rPr lang="en-GB" sz="2400" dirty="0"/>
              <a:t>Learning processes based on knowledge exploitation tend to be dynamic in contrast to statistical codified rules included in standard IT procedures. </a:t>
            </a:r>
          </a:p>
          <a:p>
            <a:pPr algn="just"/>
            <a:r>
              <a:rPr lang="en-GB" sz="2400" dirty="0"/>
              <a:t>Dynamic data validation rules that allow statisticians to interact with automatized methodological procedures by incorporating revised parameters based on their data quality manual checks will support learning processes by generating feedbacks and interactions between automatic and thematic manual rules. </a:t>
            </a:r>
            <a:endParaRPr lang="pl-PL" sz="2400" dirty="0"/>
          </a:p>
        </p:txBody>
      </p:sp>
    </p:spTree>
    <p:extLst>
      <p:ext uri="{BB962C8B-B14F-4D97-AF65-F5344CB8AC3E}">
        <p14:creationId xmlns:p14="http://schemas.microsoft.com/office/powerpoint/2010/main" val="3568696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br>
              <a:rPr lang="en-GB" dirty="0"/>
            </a:br>
            <a:r>
              <a:rPr lang="en-GB" b="1" dirty="0"/>
              <a:t>The role of IT for knowledge intensive production</a:t>
            </a:r>
            <a:br>
              <a:rPr lang="pl-PL" dirty="0"/>
            </a:br>
            <a:endParaRPr lang="pl-PL" dirty="0"/>
          </a:p>
        </p:txBody>
      </p:sp>
      <p:pic>
        <p:nvPicPr>
          <p:cNvPr id="6" name="Segnaposto contenuto 5">
            <a:extLst>
              <a:ext uri="{FF2B5EF4-FFF2-40B4-BE49-F238E27FC236}">
                <a16:creationId xmlns:a16="http://schemas.microsoft.com/office/drawing/2014/main" id="{166028C3-42C6-4492-A3A4-9A716C8928C5}"/>
              </a:ext>
            </a:extLst>
          </p:cNvPr>
          <p:cNvPicPr>
            <a:picLocks noGrp="1" noChangeAspect="1"/>
          </p:cNvPicPr>
          <p:nvPr>
            <p:ph idx="1"/>
          </p:nvPr>
        </p:nvPicPr>
        <p:blipFill>
          <a:blip r:embed="rId2"/>
          <a:stretch>
            <a:fillRect/>
          </a:stretch>
        </p:blipFill>
        <p:spPr>
          <a:xfrm>
            <a:off x="46726" y="1846729"/>
            <a:ext cx="8682957" cy="4052047"/>
          </a:xfrm>
          <a:prstGeom prst="rect">
            <a:avLst/>
          </a:prstGeom>
        </p:spPr>
      </p:pic>
      <p:sp>
        <p:nvSpPr>
          <p:cNvPr id="7" name="CasellaDiTesto 6">
            <a:extLst>
              <a:ext uri="{FF2B5EF4-FFF2-40B4-BE49-F238E27FC236}">
                <a16:creationId xmlns:a16="http://schemas.microsoft.com/office/drawing/2014/main" id="{8E3BD99C-6E3A-4106-9A76-EF80CE3FB60A}"/>
              </a:ext>
            </a:extLst>
          </p:cNvPr>
          <p:cNvSpPr txBox="1"/>
          <p:nvPr/>
        </p:nvSpPr>
        <p:spPr>
          <a:xfrm>
            <a:off x="1129554" y="1278965"/>
            <a:ext cx="7106022" cy="369332"/>
          </a:xfrm>
          <a:prstGeom prst="rect">
            <a:avLst/>
          </a:prstGeom>
          <a:noFill/>
        </p:spPr>
        <p:txBody>
          <a:bodyPr wrap="square" rtlCol="0">
            <a:spAutoFit/>
          </a:bodyPr>
          <a:lstStyle/>
          <a:p>
            <a:pPr algn="ctr"/>
            <a:r>
              <a:rPr lang="en-GB" b="1" dirty="0">
                <a:solidFill>
                  <a:srgbClr val="FF0000"/>
                </a:solidFill>
              </a:rPr>
              <a:t>Holistic approach for the knowledge management</a:t>
            </a:r>
          </a:p>
        </p:txBody>
      </p:sp>
    </p:spTree>
    <p:extLst>
      <p:ext uri="{BB962C8B-B14F-4D97-AF65-F5344CB8AC3E}">
        <p14:creationId xmlns:p14="http://schemas.microsoft.com/office/powerpoint/2010/main" val="3226347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br>
              <a:rPr lang="en-GB" dirty="0"/>
            </a:br>
            <a:r>
              <a:rPr lang="en-GB" b="1" dirty="0"/>
              <a:t>Conclusions</a:t>
            </a:r>
            <a:br>
              <a:rPr lang="pl-PL" dirty="0"/>
            </a:br>
            <a:endParaRPr lang="pl-PL" dirty="0"/>
          </a:p>
        </p:txBody>
      </p:sp>
      <p:sp>
        <p:nvSpPr>
          <p:cNvPr id="3" name="Symbol zastępczy zawartości 2"/>
          <p:cNvSpPr>
            <a:spLocks noGrp="1"/>
          </p:cNvSpPr>
          <p:nvPr>
            <p:ph idx="1"/>
          </p:nvPr>
        </p:nvSpPr>
        <p:spPr>
          <a:xfrm>
            <a:off x="620186" y="1532467"/>
            <a:ext cx="7886700" cy="4597401"/>
          </a:xfrm>
        </p:spPr>
        <p:txBody>
          <a:bodyPr>
            <a:normAutofit lnSpcReduction="10000"/>
          </a:bodyPr>
          <a:lstStyle/>
          <a:p>
            <a:pPr algn="just"/>
            <a:r>
              <a:rPr lang="en-GB" sz="2400" dirty="0"/>
              <a:t>This paper aims to stimulate an in-</a:t>
            </a:r>
            <a:r>
              <a:rPr lang="en-GB" sz="2400" dirty="0" err="1"/>
              <a:t>deepth</a:t>
            </a:r>
            <a:r>
              <a:rPr lang="en-GB" sz="2400" dirty="0"/>
              <a:t> rethinking on  the nature of the statistical production process in the light of knowledge economics and management literatures.</a:t>
            </a:r>
          </a:p>
          <a:p>
            <a:pPr algn="just"/>
            <a:r>
              <a:rPr lang="en-GB" sz="2400" dirty="0"/>
              <a:t>The acknowledgement of the knowledge-intensive nature of the statistical production process has some substantial implications on: </a:t>
            </a:r>
          </a:p>
          <a:p>
            <a:pPr lvl="1" algn="just">
              <a:buFont typeface="Wingdings" panose="05000000000000000000" pitchFamily="2" charset="2"/>
              <a:buChar char="ü"/>
            </a:pPr>
            <a:r>
              <a:rPr lang="it-IT" sz="2400" dirty="0"/>
              <a:t>New/</a:t>
            </a:r>
            <a:r>
              <a:rPr lang="it-IT" sz="2400" dirty="0" err="1"/>
              <a:t>upgraded</a:t>
            </a:r>
            <a:r>
              <a:rPr lang="it-IT" sz="2400" dirty="0"/>
              <a:t> </a:t>
            </a:r>
            <a:r>
              <a:rPr lang="it-IT" sz="2400" dirty="0" err="1"/>
              <a:t>criteria</a:t>
            </a:r>
            <a:r>
              <a:rPr lang="it-IT" sz="2400" dirty="0"/>
              <a:t> for data </a:t>
            </a:r>
            <a:r>
              <a:rPr lang="it-IT" sz="2400" dirty="0" err="1"/>
              <a:t>quality</a:t>
            </a:r>
            <a:endParaRPr lang="en-GB" sz="2400" dirty="0"/>
          </a:p>
          <a:p>
            <a:pPr lvl="1" algn="just">
              <a:buFont typeface="Wingdings" panose="05000000000000000000" pitchFamily="2" charset="2"/>
              <a:buChar char="ü"/>
            </a:pPr>
            <a:r>
              <a:rPr lang="en-GB" sz="2400" dirty="0"/>
              <a:t>Design of statistical production process (GSBPM)</a:t>
            </a:r>
          </a:p>
          <a:p>
            <a:pPr lvl="1" algn="just">
              <a:buFont typeface="Wingdings" panose="05000000000000000000" pitchFamily="2" charset="2"/>
              <a:buChar char="ü"/>
            </a:pPr>
            <a:r>
              <a:rPr lang="en-GB" sz="2400" dirty="0"/>
              <a:t>Knowledge management and the key role of IT</a:t>
            </a:r>
          </a:p>
          <a:p>
            <a:pPr lvl="1" algn="just">
              <a:buFont typeface="Wingdings" panose="05000000000000000000" pitchFamily="2" charset="2"/>
              <a:buChar char="ü"/>
            </a:pPr>
            <a:r>
              <a:rPr lang="en-GB" sz="2400" dirty="0"/>
              <a:t> New data collection and dissemination policies</a:t>
            </a:r>
          </a:p>
          <a:p>
            <a:pPr lvl="1" algn="just">
              <a:buFont typeface="Wingdings" panose="05000000000000000000" pitchFamily="2" charset="2"/>
              <a:buChar char="ü"/>
            </a:pPr>
            <a:r>
              <a:rPr lang="en-GB" sz="2400" dirty="0"/>
              <a:t>  Training and professional upgrade of official statisticians  (example LCU in Business Statistics) </a:t>
            </a:r>
            <a:endParaRPr lang="pl-PL" sz="2400" dirty="0"/>
          </a:p>
        </p:txBody>
      </p:sp>
    </p:spTree>
    <p:extLst>
      <p:ext uri="{BB962C8B-B14F-4D97-AF65-F5344CB8AC3E}">
        <p14:creationId xmlns:p14="http://schemas.microsoft.com/office/powerpoint/2010/main" val="2120092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en-GB" b="1" dirty="0"/>
              <a:t>A knowledge-based approach to the statistical production process</a:t>
            </a:r>
            <a:endParaRPr lang="pl-PL" b="1" dirty="0"/>
          </a:p>
        </p:txBody>
      </p:sp>
      <p:sp>
        <p:nvSpPr>
          <p:cNvPr id="5" name="Podtytuł 4"/>
          <p:cNvSpPr>
            <a:spLocks noGrp="1"/>
          </p:cNvSpPr>
          <p:nvPr>
            <p:ph type="subTitle" idx="1"/>
          </p:nvPr>
        </p:nvSpPr>
        <p:spPr/>
        <p:txBody>
          <a:bodyPr>
            <a:normAutofit fontScale="85000" lnSpcReduction="10000"/>
          </a:bodyPr>
          <a:lstStyle/>
          <a:p>
            <a:r>
              <a:rPr lang="pl-PL" dirty="0"/>
              <a:t>Stefano Menghinello, Italian National Institute for statistics (ISTAT), menghine@istat.it </a:t>
            </a:r>
          </a:p>
          <a:p>
            <a:r>
              <a:rPr lang="pl-PL" dirty="0"/>
              <a:t>Claudio Ceccarelli, ISTAT, Rome, Italy, clceccar@istat.it </a:t>
            </a:r>
          </a:p>
          <a:p>
            <a:r>
              <a:rPr lang="pl-PL" dirty="0"/>
              <a:t>Massimo Fedeli, ISTAT, Rome, Italy, massimo.fedeli@stat.it </a:t>
            </a:r>
          </a:p>
          <a:p>
            <a:endParaRPr lang="pl-PL" dirty="0"/>
          </a:p>
        </p:txBody>
      </p:sp>
      <p:sp>
        <p:nvSpPr>
          <p:cNvPr id="6" name="Symbol zastępczy tekstu 5"/>
          <p:cNvSpPr>
            <a:spLocks noGrp="1"/>
          </p:cNvSpPr>
          <p:nvPr>
            <p:ph type="body" sz="quarter" idx="10"/>
          </p:nvPr>
        </p:nvSpPr>
        <p:spPr/>
        <p:txBody>
          <a:bodyPr/>
          <a:lstStyle/>
          <a:p>
            <a:endParaRPr lang="pl-PL" dirty="0"/>
          </a:p>
        </p:txBody>
      </p:sp>
    </p:spTree>
    <p:extLst>
      <p:ext uri="{BB962C8B-B14F-4D97-AF65-F5344CB8AC3E}">
        <p14:creationId xmlns:p14="http://schemas.microsoft.com/office/powerpoint/2010/main" val="1151959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it-IT" dirty="0" err="1"/>
              <a:t>Outline</a:t>
            </a:r>
            <a:r>
              <a:rPr lang="it-IT" dirty="0"/>
              <a:t> of the </a:t>
            </a:r>
            <a:r>
              <a:rPr lang="it-IT" dirty="0" err="1"/>
              <a:t>presentation</a:t>
            </a:r>
            <a:endParaRPr lang="pl-PL" dirty="0"/>
          </a:p>
        </p:txBody>
      </p:sp>
      <p:sp>
        <p:nvSpPr>
          <p:cNvPr id="3" name="Symbol zastępczy zawartości 2"/>
          <p:cNvSpPr>
            <a:spLocks noGrp="1"/>
          </p:cNvSpPr>
          <p:nvPr>
            <p:ph idx="1"/>
          </p:nvPr>
        </p:nvSpPr>
        <p:spPr>
          <a:xfrm>
            <a:off x="620186" y="1532467"/>
            <a:ext cx="7886700" cy="4597401"/>
          </a:xfrm>
        </p:spPr>
        <p:txBody>
          <a:bodyPr>
            <a:normAutofit/>
          </a:bodyPr>
          <a:lstStyle/>
          <a:p>
            <a:pPr algn="just"/>
            <a:r>
              <a:rPr lang="en-GB" sz="2400" dirty="0"/>
              <a:t>The role of knowledge in the statistical production process </a:t>
            </a:r>
          </a:p>
          <a:p>
            <a:pPr algn="just"/>
            <a:endParaRPr lang="it-IT" sz="300" dirty="0"/>
          </a:p>
          <a:p>
            <a:pPr algn="just"/>
            <a:r>
              <a:rPr lang="en-GB" sz="2400" dirty="0"/>
              <a:t>Modelling the business survey as a knowledge intensive process </a:t>
            </a:r>
            <a:endParaRPr lang="it-IT" sz="2400" dirty="0"/>
          </a:p>
          <a:p>
            <a:pPr algn="just"/>
            <a:endParaRPr lang="it-IT" sz="300" dirty="0"/>
          </a:p>
          <a:p>
            <a:pPr algn="just"/>
            <a:r>
              <a:rPr lang="en-GB" sz="2400" dirty="0"/>
              <a:t>Some implications of this approach for data quality </a:t>
            </a:r>
          </a:p>
          <a:p>
            <a:pPr algn="just"/>
            <a:endParaRPr lang="en-GB" sz="300" dirty="0"/>
          </a:p>
          <a:p>
            <a:pPr algn="just"/>
            <a:r>
              <a:rPr lang="en-GB" sz="2400" dirty="0"/>
              <a:t>GSBPM and the knowledge-based approach</a:t>
            </a:r>
          </a:p>
          <a:p>
            <a:pPr algn="just"/>
            <a:endParaRPr lang="en-GB" sz="300" dirty="0"/>
          </a:p>
          <a:p>
            <a:pPr algn="just"/>
            <a:r>
              <a:rPr lang="en-GB" sz="2400" dirty="0"/>
              <a:t>The role of IT for knowledge-intensive statistical production processes</a:t>
            </a:r>
          </a:p>
          <a:p>
            <a:pPr algn="just"/>
            <a:endParaRPr lang="it-IT" sz="300" dirty="0"/>
          </a:p>
          <a:p>
            <a:pPr algn="just"/>
            <a:r>
              <a:rPr lang="it-IT" sz="2400" dirty="0" err="1"/>
              <a:t>Conclusions</a:t>
            </a:r>
            <a:r>
              <a:rPr lang="it-IT" sz="2400" dirty="0"/>
              <a:t> </a:t>
            </a:r>
            <a:endParaRPr lang="pl-PL" sz="2400" dirty="0"/>
          </a:p>
        </p:txBody>
      </p:sp>
    </p:spTree>
    <p:extLst>
      <p:ext uri="{BB962C8B-B14F-4D97-AF65-F5344CB8AC3E}">
        <p14:creationId xmlns:p14="http://schemas.microsoft.com/office/powerpoint/2010/main" val="53959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br>
              <a:rPr lang="en-GB" dirty="0"/>
            </a:br>
            <a:r>
              <a:rPr lang="en-GB" b="1" dirty="0"/>
              <a:t>Knowledge and the statistical production process </a:t>
            </a:r>
            <a:br>
              <a:rPr lang="en-GB" b="1" dirty="0"/>
            </a:br>
            <a:endParaRPr lang="pl-PL" b="1" dirty="0"/>
          </a:p>
        </p:txBody>
      </p:sp>
      <p:sp>
        <p:nvSpPr>
          <p:cNvPr id="3" name="Symbol zastępczy zawartości 2"/>
          <p:cNvSpPr>
            <a:spLocks noGrp="1"/>
          </p:cNvSpPr>
          <p:nvPr>
            <p:ph idx="1"/>
          </p:nvPr>
        </p:nvSpPr>
        <p:spPr>
          <a:xfrm>
            <a:off x="620186" y="1490634"/>
            <a:ext cx="7886700" cy="4597401"/>
          </a:xfrm>
        </p:spPr>
        <p:txBody>
          <a:bodyPr>
            <a:normAutofit fontScale="92500"/>
          </a:bodyPr>
          <a:lstStyle/>
          <a:p>
            <a:pPr marL="0" indent="0" algn="just">
              <a:buNone/>
            </a:pPr>
            <a:r>
              <a:rPr lang="it-IT" sz="2400" dirty="0"/>
              <a:t>The </a:t>
            </a:r>
            <a:r>
              <a:rPr lang="it-IT" sz="2400" dirty="0" err="1"/>
              <a:t>conventional</a:t>
            </a:r>
            <a:r>
              <a:rPr lang="it-IT" sz="2400" dirty="0"/>
              <a:t> </a:t>
            </a:r>
            <a:r>
              <a:rPr lang="it-IT" sz="2400" dirty="0" err="1"/>
              <a:t>wisdom</a:t>
            </a:r>
            <a:r>
              <a:rPr lang="it-IT" sz="2400" dirty="0"/>
              <a:t> on </a:t>
            </a:r>
            <a:r>
              <a:rPr lang="it-IT" sz="2400" dirty="0" err="1"/>
              <a:t>statistical</a:t>
            </a:r>
            <a:r>
              <a:rPr lang="it-IT" sz="2400" dirty="0"/>
              <a:t> production process: </a:t>
            </a:r>
            <a:endParaRPr lang="en-GB" sz="2400" dirty="0"/>
          </a:p>
          <a:p>
            <a:pPr marL="0" indent="0" algn="just">
              <a:buNone/>
            </a:pPr>
            <a:r>
              <a:rPr lang="en-GB" sz="2400" i="1" dirty="0"/>
              <a:t>“An highly standardised process where the value added provided by official statisticians with respect to raw data is bounded to the codification, classification, measurement and statistical representativeness (efficient and unbiased estimates) of final figures, with little impact in terms of new knowledge added to the data”</a:t>
            </a:r>
          </a:p>
          <a:p>
            <a:pPr marL="0" indent="0" algn="just">
              <a:buNone/>
            </a:pPr>
            <a:r>
              <a:rPr lang="en-GB" sz="2400" dirty="0"/>
              <a:t>Implications: </a:t>
            </a:r>
          </a:p>
          <a:p>
            <a:pPr algn="just">
              <a:buFontTx/>
              <a:buChar char="-"/>
            </a:pPr>
            <a:r>
              <a:rPr lang="en-GB" sz="2400" i="1" dirty="0"/>
              <a:t>Organisation of the statistical production process</a:t>
            </a:r>
          </a:p>
          <a:p>
            <a:pPr algn="just">
              <a:buFontTx/>
              <a:buChar char="-"/>
            </a:pPr>
            <a:r>
              <a:rPr lang="en-GB" sz="2400" i="1" dirty="0"/>
              <a:t>Criteria and methods for data quality evaluation</a:t>
            </a:r>
          </a:p>
          <a:p>
            <a:pPr algn="just">
              <a:buFontTx/>
              <a:buChar char="-"/>
            </a:pPr>
            <a:r>
              <a:rPr lang="it-IT" sz="2400" i="1" dirty="0"/>
              <a:t>Approach to </a:t>
            </a:r>
            <a:r>
              <a:rPr lang="it-IT" sz="2400" i="1" dirty="0" err="1"/>
              <a:t>respondent</a:t>
            </a:r>
            <a:r>
              <a:rPr lang="it-IT" sz="2400" i="1" dirty="0"/>
              <a:t> </a:t>
            </a:r>
            <a:r>
              <a:rPr lang="it-IT" sz="2400" i="1" dirty="0" err="1"/>
              <a:t>units</a:t>
            </a:r>
            <a:r>
              <a:rPr lang="it-IT" sz="2400" i="1" dirty="0"/>
              <a:t> </a:t>
            </a:r>
            <a:endParaRPr lang="en-GB" sz="2400" i="1" dirty="0"/>
          </a:p>
          <a:p>
            <a:pPr algn="just">
              <a:buFontTx/>
              <a:buChar char="-"/>
            </a:pPr>
            <a:r>
              <a:rPr lang="en-GB" sz="2400" i="1" dirty="0"/>
              <a:t>Training of official statisticians   </a:t>
            </a:r>
            <a:endParaRPr lang="pl-PL" sz="2400" i="1" dirty="0"/>
          </a:p>
        </p:txBody>
      </p:sp>
    </p:spTree>
    <p:extLst>
      <p:ext uri="{BB962C8B-B14F-4D97-AF65-F5344CB8AC3E}">
        <p14:creationId xmlns:p14="http://schemas.microsoft.com/office/powerpoint/2010/main" val="4281727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br>
              <a:rPr lang="en-GB" dirty="0"/>
            </a:br>
            <a:r>
              <a:rPr lang="en-GB" b="1" dirty="0"/>
              <a:t>Knowledge and the statistical production process </a:t>
            </a:r>
            <a:br>
              <a:rPr lang="en-GB" dirty="0"/>
            </a:br>
            <a:endParaRPr lang="pl-PL" dirty="0"/>
          </a:p>
        </p:txBody>
      </p:sp>
      <p:sp>
        <p:nvSpPr>
          <p:cNvPr id="3" name="Symbol zastępczy zawartości 2"/>
          <p:cNvSpPr>
            <a:spLocks noGrp="1"/>
          </p:cNvSpPr>
          <p:nvPr>
            <p:ph idx="1"/>
          </p:nvPr>
        </p:nvSpPr>
        <p:spPr>
          <a:xfrm>
            <a:off x="620186" y="1347210"/>
            <a:ext cx="7886700" cy="4597401"/>
          </a:xfrm>
        </p:spPr>
        <p:txBody>
          <a:bodyPr>
            <a:noAutofit/>
          </a:bodyPr>
          <a:lstStyle/>
          <a:p>
            <a:pPr marL="0" indent="0" algn="just">
              <a:buNone/>
            </a:pPr>
            <a:r>
              <a:rPr lang="en-GB" sz="2000" dirty="0"/>
              <a:t>Contributions from knowledge economics and knowledge management literatures:</a:t>
            </a:r>
          </a:p>
          <a:p>
            <a:pPr algn="just"/>
            <a:r>
              <a:rPr lang="en-GB" sz="2000" dirty="0"/>
              <a:t>A production process has jointly a physical and an immaterial nature, and both create the maximum possible value added</a:t>
            </a:r>
          </a:p>
          <a:p>
            <a:pPr algn="just"/>
            <a:r>
              <a:rPr lang="en-GB" sz="2000" dirty="0"/>
              <a:t>Relevance of “tacit knowledge“ (Polanyi,1958; Nonaka,  1987 and 1991), which encompasses skills, ideas and experiences that people actively engaged in a production process do effectively use on daily routines but that are not codified.</a:t>
            </a:r>
          </a:p>
          <a:p>
            <a:pPr algn="just"/>
            <a:r>
              <a:rPr lang="en-GB" sz="2000" dirty="0"/>
              <a:t> Knowledge management: a statistical production process involves complex interactions between technological, methodological and data processing routines  designed and managed by the community of official statisticians</a:t>
            </a:r>
          </a:p>
          <a:p>
            <a:pPr algn="just"/>
            <a:r>
              <a:rPr lang="en-GB" sz="2000" dirty="0"/>
              <a:t>Learning processes by the interaction with data users and data providers (feedbacks from survey respondents). </a:t>
            </a:r>
            <a:endParaRPr lang="pl-PL" sz="2000" dirty="0"/>
          </a:p>
        </p:txBody>
      </p:sp>
    </p:spTree>
    <p:extLst>
      <p:ext uri="{BB962C8B-B14F-4D97-AF65-F5344CB8AC3E}">
        <p14:creationId xmlns:p14="http://schemas.microsoft.com/office/powerpoint/2010/main" val="197217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br>
              <a:rPr lang="en-GB" dirty="0"/>
            </a:br>
            <a:r>
              <a:rPr lang="en-GB" b="1" dirty="0"/>
              <a:t>Knowledge and the statistical production process </a:t>
            </a:r>
            <a:br>
              <a:rPr lang="en-GB" dirty="0"/>
            </a:br>
            <a:endParaRPr lang="pl-PL" dirty="0"/>
          </a:p>
        </p:txBody>
      </p:sp>
      <p:sp>
        <p:nvSpPr>
          <p:cNvPr id="3" name="Symbol zastępczy zawartości 2"/>
          <p:cNvSpPr>
            <a:spLocks noGrp="1"/>
          </p:cNvSpPr>
          <p:nvPr>
            <p:ph idx="1"/>
          </p:nvPr>
        </p:nvSpPr>
        <p:spPr>
          <a:xfrm>
            <a:off x="620186" y="1532467"/>
            <a:ext cx="7886700" cy="4597401"/>
          </a:xfrm>
        </p:spPr>
        <p:txBody>
          <a:bodyPr>
            <a:normAutofit fontScale="85000" lnSpcReduction="20000"/>
          </a:bodyPr>
          <a:lstStyle/>
          <a:p>
            <a:pPr marL="0" indent="0" algn="just">
              <a:buNone/>
            </a:pPr>
            <a:r>
              <a:rPr lang="en-GB" sz="2400" dirty="0"/>
              <a:t>The four sources of knowledge in a statistical production process</a:t>
            </a:r>
          </a:p>
          <a:p>
            <a:pPr marL="0" indent="0" algn="just">
              <a:buNone/>
            </a:pPr>
            <a:r>
              <a:rPr lang="en-GB" sz="2400" b="1" dirty="0"/>
              <a:t>Technological knowledge </a:t>
            </a:r>
            <a:r>
              <a:rPr lang="en-GB" sz="2400" dirty="0"/>
              <a:t>reflects the capability to design and implement IT infrastructures that support statistical production processes </a:t>
            </a:r>
          </a:p>
          <a:p>
            <a:pPr marL="0" indent="0" algn="just">
              <a:buNone/>
            </a:pPr>
            <a:r>
              <a:rPr lang="en-GB" sz="2400" b="1" dirty="0"/>
              <a:t>Methodological knowledge </a:t>
            </a:r>
            <a:r>
              <a:rPr lang="en-GB" sz="2400" dirty="0"/>
              <a:t>encompasses a wide range of scientific methods, standardised tools and more recently conceptual design of production infrastructures, that can support and continuously improve the quality of data.   </a:t>
            </a:r>
          </a:p>
          <a:p>
            <a:pPr marL="0" indent="0" algn="just">
              <a:buNone/>
            </a:pPr>
            <a:r>
              <a:rPr lang="en-GB" sz="2400" b="1" dirty="0"/>
              <a:t>Thematic knowledge </a:t>
            </a:r>
            <a:r>
              <a:rPr lang="en-GB" sz="2400" dirty="0"/>
              <a:t>focuses upon different factors: the scientific knowledge on the nature and determinants of the specific phenomena under investigation, practitioners’ skills and routines, including learning process generated by intensive interaction with both data users and survey respondent units.</a:t>
            </a:r>
          </a:p>
          <a:p>
            <a:pPr marL="0" indent="0" algn="just">
              <a:buNone/>
            </a:pPr>
            <a:r>
              <a:rPr lang="en-GB" sz="2400" b="1" dirty="0"/>
              <a:t>Data collection knowledge </a:t>
            </a:r>
            <a:r>
              <a:rPr lang="en-GB" sz="2400" dirty="0"/>
              <a:t>encompasses all techniques, methods and organisational procedures that can make large scale data collection more efficient and effective, also reducing the burden on the respondents. </a:t>
            </a:r>
            <a:endParaRPr lang="pl-PL" sz="2400" dirty="0"/>
          </a:p>
        </p:txBody>
      </p:sp>
    </p:spTree>
    <p:extLst>
      <p:ext uri="{BB962C8B-B14F-4D97-AF65-F5344CB8AC3E}">
        <p14:creationId xmlns:p14="http://schemas.microsoft.com/office/powerpoint/2010/main" val="270591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br>
              <a:rPr lang="en-GB" dirty="0"/>
            </a:br>
            <a:r>
              <a:rPr lang="en-GB" b="1" dirty="0"/>
              <a:t>Knowledge and the statistical production process </a:t>
            </a:r>
            <a:br>
              <a:rPr lang="en-GB" dirty="0"/>
            </a:br>
            <a:endParaRPr lang="pl-PL" dirty="0"/>
          </a:p>
        </p:txBody>
      </p:sp>
      <p:pic>
        <p:nvPicPr>
          <p:cNvPr id="6" name="Segnaposto contenuto 5">
            <a:extLst>
              <a:ext uri="{FF2B5EF4-FFF2-40B4-BE49-F238E27FC236}">
                <a16:creationId xmlns:a16="http://schemas.microsoft.com/office/drawing/2014/main" id="{C789B106-6024-4EBA-ACF5-57BD873FDC14}"/>
              </a:ext>
            </a:extLst>
          </p:cNvPr>
          <p:cNvPicPr>
            <a:picLocks noGrp="1" noChangeAspect="1"/>
          </p:cNvPicPr>
          <p:nvPr>
            <p:ph idx="1"/>
          </p:nvPr>
        </p:nvPicPr>
        <p:blipFill>
          <a:blip r:embed="rId2"/>
          <a:stretch>
            <a:fillRect/>
          </a:stretch>
        </p:blipFill>
        <p:spPr>
          <a:xfrm>
            <a:off x="854538" y="1392518"/>
            <a:ext cx="7660812" cy="4694727"/>
          </a:xfrm>
          <a:prstGeom prst="rect">
            <a:avLst/>
          </a:prstGeom>
        </p:spPr>
      </p:pic>
    </p:spTree>
    <p:extLst>
      <p:ext uri="{BB962C8B-B14F-4D97-AF65-F5344CB8AC3E}">
        <p14:creationId xmlns:p14="http://schemas.microsoft.com/office/powerpoint/2010/main" val="1108231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br>
              <a:rPr lang="en-GB" dirty="0"/>
            </a:br>
            <a:r>
              <a:rPr lang="en-GB" b="1" dirty="0"/>
              <a:t>Modelling the statistical production process</a:t>
            </a:r>
            <a:br>
              <a:rPr lang="en-GB" dirty="0"/>
            </a:br>
            <a:endParaRPr lang="pl-PL" dirty="0"/>
          </a:p>
        </p:txBody>
      </p:sp>
      <p:sp>
        <p:nvSpPr>
          <p:cNvPr id="3" name="Symbol zastępczy zawartości 2"/>
          <p:cNvSpPr>
            <a:spLocks noGrp="1"/>
          </p:cNvSpPr>
          <p:nvPr>
            <p:ph idx="1"/>
          </p:nvPr>
        </p:nvSpPr>
        <p:spPr>
          <a:xfrm>
            <a:off x="519953" y="1004047"/>
            <a:ext cx="7986933" cy="5125821"/>
          </a:xfrm>
        </p:spPr>
        <p:txBody>
          <a:bodyPr>
            <a:normAutofit fontScale="85000" lnSpcReduction="20000"/>
          </a:bodyPr>
          <a:lstStyle/>
          <a:p>
            <a:pPr algn="just"/>
            <a:endParaRPr lang="it-IT" sz="800" dirty="0"/>
          </a:p>
          <a:p>
            <a:pPr marL="0" indent="0" algn="just">
              <a:buNone/>
            </a:pPr>
            <a:r>
              <a:rPr lang="en-GB" sz="2400" dirty="0"/>
              <a:t>The distinction between a knowledge transfer and a knowledge creation process:</a:t>
            </a:r>
          </a:p>
          <a:p>
            <a:pPr algn="just"/>
            <a:r>
              <a:rPr lang="en-GB" sz="2400" dirty="0"/>
              <a:t>Q=μ D	knowledge transfer </a:t>
            </a:r>
          </a:p>
          <a:p>
            <a:pPr algn="just"/>
            <a:r>
              <a:rPr lang="en-GB" sz="2400" dirty="0"/>
              <a:t>Q=f(A,L,K,D)	knowledge creation process </a:t>
            </a:r>
          </a:p>
          <a:p>
            <a:pPr marL="0" indent="0" algn="just">
              <a:buNone/>
            </a:pPr>
            <a:r>
              <a:rPr lang="en-GB" sz="2400" dirty="0"/>
              <a:t> A substantial advancement is provided by the work of </a:t>
            </a:r>
            <a:r>
              <a:rPr lang="en-GB" sz="2400" dirty="0" err="1"/>
              <a:t>Pakes</a:t>
            </a:r>
            <a:r>
              <a:rPr lang="en-GB" sz="2400" dirty="0"/>
              <a:t> and </a:t>
            </a:r>
            <a:r>
              <a:rPr lang="en-GB" sz="2400" dirty="0" err="1"/>
              <a:t>Griliches</a:t>
            </a:r>
            <a:r>
              <a:rPr lang="en-GB" sz="2400" dirty="0"/>
              <a:t> (1979,1984) and </a:t>
            </a:r>
            <a:r>
              <a:rPr lang="en-GB" sz="2400" dirty="0" err="1"/>
              <a:t>Griliches</a:t>
            </a:r>
            <a:r>
              <a:rPr lang="en-GB" sz="2400" dirty="0"/>
              <a:t> (1990) that explicitly try to model a knowledge production function (KPF) based on a Cobb-Douglas-type production function specification: </a:t>
            </a:r>
          </a:p>
          <a:p>
            <a:pPr algn="just"/>
            <a:endParaRPr lang="en-GB" sz="2400" dirty="0"/>
          </a:p>
          <a:p>
            <a:pPr algn="just"/>
            <a:endParaRPr lang="en-GB" sz="2400" dirty="0"/>
          </a:p>
          <a:p>
            <a:pPr marL="0" indent="0" algn="just">
              <a:buNone/>
            </a:pPr>
            <a:r>
              <a:rPr lang="en-GB" sz="2400" dirty="0"/>
              <a:t>The KPF describes the relation between knowledge inputs on the one hand and knowledge output on the other. </a:t>
            </a:r>
          </a:p>
          <a:p>
            <a:pPr marL="0" indent="0" algn="just">
              <a:buNone/>
            </a:pPr>
            <a:r>
              <a:rPr lang="en-GB" sz="2400" dirty="0"/>
              <a:t>In official statistics, knowledge inputs can be identified as the skills and capabilities of researchers and technicians devoted to the production process related to their different areas of expertise as highlighted in the previous section  while the knowledge output is the value added to raw data in terms of new/better knowledge embedded in the data . </a:t>
            </a:r>
            <a:endParaRPr lang="pl-PL" sz="2400" dirty="0"/>
          </a:p>
        </p:txBody>
      </p:sp>
      <p:pic>
        <p:nvPicPr>
          <p:cNvPr id="4" name="Immagine 3">
            <a:extLst>
              <a:ext uri="{FF2B5EF4-FFF2-40B4-BE49-F238E27FC236}">
                <a16:creationId xmlns:a16="http://schemas.microsoft.com/office/drawing/2014/main" id="{7BC0A5E1-7C92-4883-80DD-8237DC99CADF}"/>
              </a:ext>
            </a:extLst>
          </p:cNvPr>
          <p:cNvPicPr>
            <a:picLocks noChangeAspect="1"/>
          </p:cNvPicPr>
          <p:nvPr/>
        </p:nvPicPr>
        <p:blipFill>
          <a:blip r:embed="rId2"/>
          <a:stretch>
            <a:fillRect/>
          </a:stretch>
        </p:blipFill>
        <p:spPr>
          <a:xfrm>
            <a:off x="951382" y="3550024"/>
            <a:ext cx="2588182" cy="346632"/>
          </a:xfrm>
          <a:prstGeom prst="rect">
            <a:avLst/>
          </a:prstGeom>
        </p:spPr>
      </p:pic>
    </p:spTree>
    <p:extLst>
      <p:ext uri="{BB962C8B-B14F-4D97-AF65-F5344CB8AC3E}">
        <p14:creationId xmlns:p14="http://schemas.microsoft.com/office/powerpoint/2010/main" val="49245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6871" y="365127"/>
            <a:ext cx="8228479" cy="871006"/>
          </a:xfrm>
        </p:spPr>
        <p:txBody>
          <a:bodyPr>
            <a:normAutofit fontScale="90000"/>
          </a:bodyPr>
          <a:lstStyle/>
          <a:p>
            <a:br>
              <a:rPr lang="en-GB" dirty="0"/>
            </a:br>
            <a:r>
              <a:rPr lang="en-GB" b="1" dirty="0"/>
              <a:t>Some implications of this approach for data quality </a:t>
            </a:r>
            <a:br>
              <a:rPr lang="en-GB" dirty="0"/>
            </a:br>
            <a:endParaRPr lang="pl-PL" dirty="0"/>
          </a:p>
        </p:txBody>
      </p:sp>
      <p:sp>
        <p:nvSpPr>
          <p:cNvPr id="3" name="Symbol zastępczy zawartości 2"/>
          <p:cNvSpPr>
            <a:spLocks noGrp="1"/>
          </p:cNvSpPr>
          <p:nvPr>
            <p:ph idx="1"/>
          </p:nvPr>
        </p:nvSpPr>
        <p:spPr>
          <a:xfrm>
            <a:off x="620186" y="1532467"/>
            <a:ext cx="7886700" cy="4597401"/>
          </a:xfrm>
        </p:spPr>
        <p:txBody>
          <a:bodyPr>
            <a:normAutofit fontScale="92500" lnSpcReduction="10000"/>
          </a:bodyPr>
          <a:lstStyle/>
          <a:p>
            <a:pPr marL="0" indent="0" algn="just">
              <a:buNone/>
            </a:pPr>
            <a:r>
              <a:rPr lang="en-GB" sz="2400" dirty="0"/>
              <a:t>The adoption of a knowledge-based approach paves the way to a more general reconsideration of the key features of a statistical production process and their link to data quality</a:t>
            </a:r>
          </a:p>
          <a:p>
            <a:pPr algn="just"/>
            <a:r>
              <a:rPr lang="en-GB" sz="2400" dirty="0"/>
              <a:t>the traditional approach in questionnaire design that tends to impose to the respondent units an highly codified questionnaire is both restrictive and burden-generating. It is restrictive since it implicitly imposes a strong limitation to the amount of knowledge that can be sourced from respondent units. </a:t>
            </a:r>
          </a:p>
          <a:p>
            <a:pPr algn="just"/>
            <a:r>
              <a:rPr lang="en-GB" sz="2400" dirty="0"/>
              <a:t>knowledge collected from respondent units and the knowledge generated by official statisticians tend to remain constrained to production process routines (tacit knowledge) and it is usually not disseminated as data or metadata to data users to enrich or at least complement the standard dissemination of official statistics</a:t>
            </a:r>
            <a:endParaRPr lang="pl-PL" sz="2400" dirty="0"/>
          </a:p>
        </p:txBody>
      </p:sp>
    </p:spTree>
    <p:extLst>
      <p:ext uri="{BB962C8B-B14F-4D97-AF65-F5344CB8AC3E}">
        <p14:creationId xmlns:p14="http://schemas.microsoft.com/office/powerpoint/2010/main" val="4094452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b="1" dirty="0"/>
              <a:t>GSBPM and the knowledge based approach</a:t>
            </a:r>
            <a:endParaRPr lang="pl-PL" b="1" dirty="0"/>
          </a:p>
        </p:txBody>
      </p:sp>
      <p:sp>
        <p:nvSpPr>
          <p:cNvPr id="3" name="Symbol zastępczy zawartości 2"/>
          <p:cNvSpPr>
            <a:spLocks noGrp="1"/>
          </p:cNvSpPr>
          <p:nvPr>
            <p:ph idx="1"/>
          </p:nvPr>
        </p:nvSpPr>
        <p:spPr>
          <a:xfrm>
            <a:off x="620186" y="1454778"/>
            <a:ext cx="7886700" cy="4597401"/>
          </a:xfrm>
        </p:spPr>
        <p:txBody>
          <a:bodyPr>
            <a:normAutofit lnSpcReduction="10000"/>
          </a:bodyPr>
          <a:lstStyle/>
          <a:p>
            <a:pPr algn="just"/>
            <a:endParaRPr lang="it-IT" sz="800" dirty="0"/>
          </a:p>
          <a:p>
            <a:pPr marL="0" indent="0" algn="just">
              <a:buNone/>
            </a:pPr>
            <a:r>
              <a:rPr lang="en-GB" sz="2400" dirty="0"/>
              <a:t>The introduction of the GSBPM framework is of foremost interest for this paper. </a:t>
            </a:r>
          </a:p>
          <a:p>
            <a:pPr marL="0" indent="0" algn="just">
              <a:buNone/>
            </a:pPr>
            <a:r>
              <a:rPr lang="en-GB" sz="2400" dirty="0"/>
              <a:t>All relevant sources of internal/external and tacit/explicit knowledge associated to a specific stage or task of a statistical production process could be linked to a GSBPM framework and thus be used to strengthen the knowledge-based factors.  </a:t>
            </a:r>
          </a:p>
          <a:p>
            <a:pPr marL="0" indent="0" algn="just">
              <a:buNone/>
            </a:pPr>
            <a:r>
              <a:rPr lang="en-GB" sz="2400" dirty="0"/>
              <a:t>Concrete actions to improve the relevance and quality of data will be based upon knowledge upgrading processes related to specific tasks/stages (questionnaire design, data collection strategies and operations) with a strong interaction across IT, data collection, methodology and thematic expertise and competencies within NSIs. </a:t>
            </a:r>
            <a:endParaRPr lang="pl-PL" sz="2400" dirty="0"/>
          </a:p>
        </p:txBody>
      </p:sp>
    </p:spTree>
    <p:extLst>
      <p:ext uri="{BB962C8B-B14F-4D97-AF65-F5344CB8AC3E}">
        <p14:creationId xmlns:p14="http://schemas.microsoft.com/office/powerpoint/2010/main" val="1986962978"/>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774</TotalTime>
  <Words>1004</Words>
  <Application>Microsoft Office PowerPoint</Application>
  <PresentationFormat>Presentazione su schermo (4:3)</PresentationFormat>
  <Paragraphs>78</Paragraphs>
  <Slides>13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Calibri</vt:lpstr>
      <vt:lpstr>Calibri Light</vt:lpstr>
      <vt:lpstr>Wingdings</vt:lpstr>
      <vt:lpstr>Motyw pakietu Office</vt:lpstr>
      <vt:lpstr>A knowledge-based approach to  the statistical production process </vt:lpstr>
      <vt:lpstr>Outline of the presentation</vt:lpstr>
      <vt:lpstr> Knowledge and the statistical production process  </vt:lpstr>
      <vt:lpstr> Knowledge and the statistical production process  </vt:lpstr>
      <vt:lpstr> Knowledge and the statistical production process  </vt:lpstr>
      <vt:lpstr> Knowledge and the statistical production process  </vt:lpstr>
      <vt:lpstr> Modelling the statistical production process </vt:lpstr>
      <vt:lpstr> Some implications of this approach for data quality  </vt:lpstr>
      <vt:lpstr>GSBPM and the knowledge based approach</vt:lpstr>
      <vt:lpstr> The role of IT for knowledge intensive production </vt:lpstr>
      <vt:lpstr> The role of IT for knowledge intensive production </vt:lpstr>
      <vt:lpstr> Conclusions </vt:lpstr>
      <vt:lpstr>A knowledge-based approach to the statistical production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Gawlik Ryszard</dc:creator>
  <cp:lastModifiedBy>Stefano Menghinello</cp:lastModifiedBy>
  <cp:revision>108</cp:revision>
  <dcterms:created xsi:type="dcterms:W3CDTF">2018-02-27T07:40:59Z</dcterms:created>
  <dcterms:modified xsi:type="dcterms:W3CDTF">2018-06-01T14:13:25Z</dcterms:modified>
</cp:coreProperties>
</file>