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63" r:id="rId5"/>
    <p:sldId id="260" r:id="rId6"/>
    <p:sldId id="262" r:id="rId7"/>
    <p:sldId id="266" r:id="rId8"/>
    <p:sldId id="267" r:id="rId9"/>
    <p:sldId id="258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111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er.in.adc.education.fr\MesEspacesPartages\str-dgesip-dgri-a2-1-recherche\Entreprises\RD%20-%20Seminaires\JMS%202018\Partie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34625930278104E-2"/>
          <c:y val="2.4917901093497872E-2"/>
          <c:w val="0.97236356634942345"/>
          <c:h val="0.715422128962111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'Partie 3 - catégorie'!$B$131</c:f>
              <c:strCache>
                <c:ptCount val="1"/>
                <c:pt idx="0">
                  <c:v>Microenterprises</c:v>
                </c:pt>
              </c:strCache>
            </c:strRef>
          </c:tx>
          <c:invertIfNegative val="0"/>
          <c:cat>
            <c:multiLvlStrRef>
              <c:f>'Partie 3 - catégorie'!$C$129:$K$130</c:f>
              <c:multiLvlStrCache>
                <c:ptCount val="9"/>
                <c:lvl>
                  <c:pt idx="0">
                    <c:v>U(EP)</c:v>
                  </c:pt>
                  <c:pt idx="1">
                    <c:v>S(EP)r</c:v>
                  </c:pt>
                  <c:pt idx="2">
                    <c:v>S(LU)r LME</c:v>
                  </c:pt>
                  <c:pt idx="3">
                    <c:v>S(LU)r headcount</c:v>
                  </c:pt>
                  <c:pt idx="5">
                    <c:v>U(EP)</c:v>
                  </c:pt>
                  <c:pt idx="6">
                    <c:v>S(EP)r</c:v>
                  </c:pt>
                  <c:pt idx="7">
                    <c:v>S(LU)r LME</c:v>
                  </c:pt>
                  <c:pt idx="8">
                    <c:v>S(LU)r headcount</c:v>
                  </c:pt>
                </c:lvl>
                <c:lvl>
                  <c:pt idx="0">
                    <c:v>BERD</c:v>
                  </c:pt>
                  <c:pt idx="4">
                    <c:v> </c:v>
                  </c:pt>
                  <c:pt idx="5">
                    <c:v>Number of enterprises / legal units</c:v>
                  </c:pt>
                </c:lvl>
              </c:multiLvlStrCache>
            </c:multiLvlStrRef>
          </c:cat>
          <c:val>
            <c:numRef>
              <c:f>'Partie 3 - catégorie'!$C$131:$K$131</c:f>
              <c:numCache>
                <c:formatCode>0.0%</c:formatCode>
                <c:ptCount val="9"/>
                <c:pt idx="0">
                  <c:v>3.3744045408772072E-2</c:v>
                </c:pt>
                <c:pt idx="1">
                  <c:v>3.939309817013744E-2</c:v>
                </c:pt>
                <c:pt idx="2">
                  <c:v>3.4299461431212444E-2</c:v>
                </c:pt>
                <c:pt idx="3">
                  <c:v>4.2148970931314277E-2</c:v>
                </c:pt>
                <c:pt idx="5">
                  <c:v>0.44214106028137518</c:v>
                </c:pt>
                <c:pt idx="6">
                  <c:v>0.43147116161109134</c:v>
                </c:pt>
                <c:pt idx="7">
                  <c:v>0.35897403922604015</c:v>
                </c:pt>
                <c:pt idx="8">
                  <c:v>0.39231200229451396</c:v>
                </c:pt>
              </c:numCache>
            </c:numRef>
          </c:val>
        </c:ser>
        <c:ser>
          <c:idx val="1"/>
          <c:order val="1"/>
          <c:tx>
            <c:strRef>
              <c:f>'Partie 3 - catégorie'!$B$132</c:f>
              <c:strCache>
                <c:ptCount val="1"/>
                <c:pt idx="0">
                  <c:v>SMEs</c:v>
                </c:pt>
              </c:strCache>
            </c:strRef>
          </c:tx>
          <c:invertIfNegative val="0"/>
          <c:cat>
            <c:multiLvlStrRef>
              <c:f>'Partie 3 - catégorie'!$C$129:$K$130</c:f>
              <c:multiLvlStrCache>
                <c:ptCount val="9"/>
                <c:lvl>
                  <c:pt idx="0">
                    <c:v>U(EP)</c:v>
                  </c:pt>
                  <c:pt idx="1">
                    <c:v>S(EP)r</c:v>
                  </c:pt>
                  <c:pt idx="2">
                    <c:v>S(LU)r LME</c:v>
                  </c:pt>
                  <c:pt idx="3">
                    <c:v>S(LU)r headcount</c:v>
                  </c:pt>
                  <c:pt idx="5">
                    <c:v>U(EP)</c:v>
                  </c:pt>
                  <c:pt idx="6">
                    <c:v>S(EP)r</c:v>
                  </c:pt>
                  <c:pt idx="7">
                    <c:v>S(LU)r LME</c:v>
                  </c:pt>
                  <c:pt idx="8">
                    <c:v>S(LU)r headcount</c:v>
                  </c:pt>
                </c:lvl>
                <c:lvl>
                  <c:pt idx="0">
                    <c:v>BERD</c:v>
                  </c:pt>
                  <c:pt idx="4">
                    <c:v> </c:v>
                  </c:pt>
                  <c:pt idx="5">
                    <c:v>Number of enterprises / legal units</c:v>
                  </c:pt>
                </c:lvl>
              </c:multiLvlStrCache>
            </c:multiLvlStrRef>
          </c:cat>
          <c:val>
            <c:numRef>
              <c:f>'Partie 3 - catégorie'!$C$132:$K$132</c:f>
              <c:numCache>
                <c:formatCode>0.0%</c:formatCode>
                <c:ptCount val="9"/>
                <c:pt idx="0">
                  <c:v>0.12689116004056625</c:v>
                </c:pt>
                <c:pt idx="1">
                  <c:v>0.1365316062057228</c:v>
                </c:pt>
                <c:pt idx="2">
                  <c:v>0.13348376705430279</c:v>
                </c:pt>
                <c:pt idx="3">
                  <c:v>0.21759136260943018</c:v>
                </c:pt>
                <c:pt idx="5">
                  <c:v>0.43906643063449174</c:v>
                </c:pt>
                <c:pt idx="6">
                  <c:v>0.44189364456602498</c:v>
                </c:pt>
                <c:pt idx="7">
                  <c:v>0.40791091300240329</c:v>
                </c:pt>
                <c:pt idx="8">
                  <c:v>0.52139217139021488</c:v>
                </c:pt>
              </c:numCache>
            </c:numRef>
          </c:val>
        </c:ser>
        <c:ser>
          <c:idx val="2"/>
          <c:order val="2"/>
          <c:tx>
            <c:strRef>
              <c:f>'Partie 3 - catégorie'!$B$133</c:f>
              <c:strCache>
                <c:ptCount val="1"/>
                <c:pt idx="0">
                  <c:v>ISEs</c:v>
                </c:pt>
              </c:strCache>
            </c:strRef>
          </c:tx>
          <c:invertIfNegative val="0"/>
          <c:cat>
            <c:multiLvlStrRef>
              <c:f>'Partie 3 - catégorie'!$C$129:$K$130</c:f>
              <c:multiLvlStrCache>
                <c:ptCount val="9"/>
                <c:lvl>
                  <c:pt idx="0">
                    <c:v>U(EP)</c:v>
                  </c:pt>
                  <c:pt idx="1">
                    <c:v>S(EP)r</c:v>
                  </c:pt>
                  <c:pt idx="2">
                    <c:v>S(LU)r LME</c:v>
                  </c:pt>
                  <c:pt idx="3">
                    <c:v>S(LU)r headcount</c:v>
                  </c:pt>
                  <c:pt idx="5">
                    <c:v>U(EP)</c:v>
                  </c:pt>
                  <c:pt idx="6">
                    <c:v>S(EP)r</c:v>
                  </c:pt>
                  <c:pt idx="7">
                    <c:v>S(LU)r LME</c:v>
                  </c:pt>
                  <c:pt idx="8">
                    <c:v>S(LU)r headcount</c:v>
                  </c:pt>
                </c:lvl>
                <c:lvl>
                  <c:pt idx="0">
                    <c:v>BERD</c:v>
                  </c:pt>
                  <c:pt idx="4">
                    <c:v> </c:v>
                  </c:pt>
                  <c:pt idx="5">
                    <c:v>Number of enterprises / legal units</c:v>
                  </c:pt>
                </c:lvl>
              </c:multiLvlStrCache>
            </c:multiLvlStrRef>
          </c:cat>
          <c:val>
            <c:numRef>
              <c:f>'Partie 3 - catégorie'!$C$133:$K$133</c:f>
              <c:numCache>
                <c:formatCode>0.0%</c:formatCode>
                <c:ptCount val="9"/>
                <c:pt idx="0">
                  <c:v>0.27178982447761713</c:v>
                </c:pt>
                <c:pt idx="1">
                  <c:v>0.27703300592067198</c:v>
                </c:pt>
                <c:pt idx="2">
                  <c:v>0.26561697218444946</c:v>
                </c:pt>
                <c:pt idx="3">
                  <c:v>0.47055895573231576</c:v>
                </c:pt>
                <c:pt idx="5">
                  <c:v>9.9878878226031864E-2</c:v>
                </c:pt>
                <c:pt idx="6">
                  <c:v>0.10731204929738691</c:v>
                </c:pt>
                <c:pt idx="7">
                  <c:v>0.17195137316080905</c:v>
                </c:pt>
                <c:pt idx="8">
                  <c:v>8.3656877285215064E-2</c:v>
                </c:pt>
              </c:numCache>
            </c:numRef>
          </c:val>
        </c:ser>
        <c:ser>
          <c:idx val="3"/>
          <c:order val="3"/>
          <c:tx>
            <c:strRef>
              <c:f>'Partie 3 - catégorie'!$B$134</c:f>
              <c:strCache>
                <c:ptCount val="1"/>
                <c:pt idx="0">
                  <c:v>Large enterprises</c:v>
                </c:pt>
              </c:strCache>
            </c:strRef>
          </c:tx>
          <c:invertIfNegative val="0"/>
          <c:cat>
            <c:multiLvlStrRef>
              <c:f>'Partie 3 - catégorie'!$C$129:$K$130</c:f>
              <c:multiLvlStrCache>
                <c:ptCount val="9"/>
                <c:lvl>
                  <c:pt idx="0">
                    <c:v>U(EP)</c:v>
                  </c:pt>
                  <c:pt idx="1">
                    <c:v>S(EP)r</c:v>
                  </c:pt>
                  <c:pt idx="2">
                    <c:v>S(LU)r LME</c:v>
                  </c:pt>
                  <c:pt idx="3">
                    <c:v>S(LU)r headcount</c:v>
                  </c:pt>
                  <c:pt idx="5">
                    <c:v>U(EP)</c:v>
                  </c:pt>
                  <c:pt idx="6">
                    <c:v>S(EP)r</c:v>
                  </c:pt>
                  <c:pt idx="7">
                    <c:v>S(LU)r LME</c:v>
                  </c:pt>
                  <c:pt idx="8">
                    <c:v>S(LU)r headcount</c:v>
                  </c:pt>
                </c:lvl>
                <c:lvl>
                  <c:pt idx="0">
                    <c:v>BERD</c:v>
                  </c:pt>
                  <c:pt idx="4">
                    <c:v> </c:v>
                  </c:pt>
                  <c:pt idx="5">
                    <c:v>Number of enterprises / legal units</c:v>
                  </c:pt>
                </c:lvl>
              </c:multiLvlStrCache>
            </c:multiLvlStrRef>
          </c:cat>
          <c:val>
            <c:numRef>
              <c:f>'Partie 3 - catégorie'!$C$134:$K$134</c:f>
              <c:numCache>
                <c:formatCode>0.0%</c:formatCode>
                <c:ptCount val="9"/>
                <c:pt idx="0">
                  <c:v>0.56757497007304458</c:v>
                </c:pt>
                <c:pt idx="1">
                  <c:v>0.5470422897034678</c:v>
                </c:pt>
                <c:pt idx="2">
                  <c:v>0.56659979933003524</c:v>
                </c:pt>
                <c:pt idx="3">
                  <c:v>0.26970071072693985</c:v>
                </c:pt>
                <c:pt idx="5">
                  <c:v>1.8913630858101185E-2</c:v>
                </c:pt>
                <c:pt idx="6">
                  <c:v>1.9323144525496765E-2</c:v>
                </c:pt>
                <c:pt idx="7">
                  <c:v>6.1163674610747495E-2</c:v>
                </c:pt>
                <c:pt idx="8">
                  <c:v>2.6389490300561549E-3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0140160"/>
        <c:axId val="40162432"/>
      </c:barChart>
      <c:catAx>
        <c:axId val="40140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40162432"/>
        <c:crosses val="autoZero"/>
        <c:auto val="1"/>
        <c:lblAlgn val="ctr"/>
        <c:lblOffset val="100"/>
        <c:noMultiLvlLbl val="0"/>
      </c:catAx>
      <c:valAx>
        <c:axId val="401624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140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524021453840009"/>
          <c:y val="0.93579595426561124"/>
          <c:w val="0.47000580556569499"/>
          <c:h val="6.361623002929382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le.schweitzer@recherche.gouv.fr" TargetMode="External"/><Relationship Id="rId2" Type="http://schemas.openxmlformats.org/officeDocument/2006/relationships/hyperlink" Target="mailto:thomas.balcone@recherche.gouv.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amille.schweitzer@recherche.gouv.fr" TargetMode="External"/><Relationship Id="rId2" Type="http://schemas.openxmlformats.org/officeDocument/2006/relationships/hyperlink" Target="mailto:thomas.balcone@recherche.gouv.f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394447" y="4550312"/>
            <a:ext cx="8659906" cy="70749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Thomas </a:t>
            </a:r>
            <a:r>
              <a:rPr lang="en-GB" dirty="0" smtClean="0"/>
              <a:t>Balcone</a:t>
            </a:r>
            <a:r>
              <a:rPr lang="en-GB" dirty="0" smtClean="0"/>
              <a:t>, Ministry for Higher Education, Research and Innovation, </a:t>
            </a:r>
            <a:r>
              <a:rPr lang="en-GB" dirty="0" smtClean="0">
                <a:hlinkClick r:id="rId2"/>
              </a:rPr>
              <a:t>thomas.balcone@recherche.gouv.fr</a:t>
            </a:r>
            <a:endParaRPr lang="en-GB" dirty="0" smtClean="0"/>
          </a:p>
          <a:p>
            <a:r>
              <a:rPr lang="en-GB" dirty="0" smtClean="0"/>
              <a:t>Camille Schweitzer, Ministry for Higher Education, Research and Innovation, </a:t>
            </a:r>
            <a:r>
              <a:rPr lang="en-GB" dirty="0" smtClean="0">
                <a:hlinkClick r:id="rId3"/>
              </a:rPr>
              <a:t>camille.schweitzer@recherche.gouv.fr</a:t>
            </a:r>
            <a:endParaRPr lang="en-GB" dirty="0" smtClean="0"/>
          </a:p>
          <a:p>
            <a:endParaRPr lang="fr-FR" dirty="0" smtClean="0"/>
          </a:p>
          <a:p>
            <a:endParaRPr lang="fr-FR" dirty="0"/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Profiling: a new way to increase the quality of statistics on research and development </a:t>
            </a:r>
            <a:endParaRPr lang="en-GB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29/06/2018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Session 19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515533"/>
            <a:ext cx="7789209" cy="454289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endParaRPr lang="fr-F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2400" dirty="0" smtClean="0"/>
              <a:t>How </a:t>
            </a:r>
            <a:r>
              <a:rPr lang="fr-FR" sz="2400" dirty="0"/>
              <a:t>to </a:t>
            </a:r>
            <a:r>
              <a:rPr lang="en-GB" sz="2400" dirty="0" smtClean="0"/>
              <a:t>get</a:t>
            </a:r>
            <a:r>
              <a:rPr lang="fr-FR" sz="2400" dirty="0" smtClean="0"/>
              <a:t> </a:t>
            </a:r>
            <a:r>
              <a:rPr lang="fr-FR" sz="2400" dirty="0"/>
              <a:t>the data at </a:t>
            </a:r>
            <a:r>
              <a:rPr lang="en-GB" sz="2400" dirty="0" smtClean="0"/>
              <a:t>the enterprise level </a:t>
            </a:r>
            <a:r>
              <a:rPr lang="fr-FR" sz="2400" dirty="0" smtClean="0"/>
              <a:t>?</a:t>
            </a:r>
            <a:endParaRPr lang="fr-FR" sz="2400" dirty="0" smtClean="0"/>
          </a:p>
          <a:p>
            <a:pPr marL="342900" indent="-342900">
              <a:buFont typeface="+mj-lt"/>
              <a:buAutoNum type="arabicPeriod"/>
            </a:pPr>
            <a:endParaRPr lang="fr-F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2400" dirty="0" smtClean="0"/>
              <a:t>How </a:t>
            </a:r>
            <a:r>
              <a:rPr lang="fr-FR" sz="2400" dirty="0"/>
              <a:t>to </a:t>
            </a:r>
            <a:r>
              <a:rPr lang="en-GB" sz="2400" dirty="0" smtClean="0"/>
              <a:t>get</a:t>
            </a:r>
            <a:r>
              <a:rPr lang="fr-FR" sz="2400" dirty="0" smtClean="0"/>
              <a:t> </a:t>
            </a:r>
            <a:r>
              <a:rPr lang="en-GB" sz="2400" dirty="0" smtClean="0"/>
              <a:t>an</a:t>
            </a:r>
            <a:r>
              <a:rPr lang="fr-FR" sz="2400" dirty="0" smtClean="0"/>
              <a:t> </a:t>
            </a:r>
            <a:r>
              <a:rPr lang="en-GB" sz="2400" dirty="0" smtClean="0"/>
              <a:t>estimate</a:t>
            </a:r>
            <a:r>
              <a:rPr lang="fr-FR" sz="2400" dirty="0" smtClean="0"/>
              <a:t> </a:t>
            </a:r>
            <a:r>
              <a:rPr lang="fr-FR" sz="2400" dirty="0"/>
              <a:t>of the total BERD </a:t>
            </a:r>
            <a:r>
              <a:rPr lang="en-GB" sz="2400" dirty="0" smtClean="0"/>
              <a:t>from the respondent enterprises </a:t>
            </a:r>
            <a:r>
              <a:rPr lang="fr-FR" sz="2400" dirty="0" smtClean="0"/>
              <a:t>?</a:t>
            </a:r>
            <a:endParaRPr lang="fr-FR" sz="2400" dirty="0" smtClean="0"/>
          </a:p>
          <a:p>
            <a:pPr marL="342900" indent="-342900">
              <a:buFont typeface="+mj-lt"/>
              <a:buAutoNum type="arabicPeriod"/>
            </a:pPr>
            <a:endParaRPr lang="fr-FR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Which estimator </a:t>
            </a:r>
            <a:r>
              <a:rPr lang="fr-FR" sz="2400" dirty="0" smtClean="0"/>
              <a:t>at </a:t>
            </a:r>
            <a:r>
              <a:rPr lang="fr-FR" sz="2400" dirty="0"/>
              <a:t>the </a:t>
            </a:r>
            <a:r>
              <a:rPr lang="en-GB" sz="2400" dirty="0" smtClean="0"/>
              <a:t>enterprise level to retain </a:t>
            </a:r>
            <a:r>
              <a:rPr lang="fr-FR" sz="2400" dirty="0" smtClean="0"/>
              <a:t>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8787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</a:t>
            </a:r>
            <a:r>
              <a:rPr lang="en-GB" dirty="0" smtClean="0"/>
              <a:t>How to get the data at the enterprise level </a:t>
            </a:r>
            <a:r>
              <a:rPr lang="fr-FR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8"/>
            <a:ext cx="7886700" cy="60113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We keep collecting data at the legal unit level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735113" y="2519081"/>
            <a:ext cx="109369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Legal unit level</a:t>
            </a:r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6911794" y="2519081"/>
            <a:ext cx="116541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Enterprise level</a:t>
            </a:r>
            <a:endParaRPr lang="en-GB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918453" y="2842246"/>
            <a:ext cx="486783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212707" y="241150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535654" y="3469341"/>
            <a:ext cx="363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Estimation when R&amp;D data unknown</a:t>
            </a:r>
            <a:endParaRPr lang="en-GB" dirty="0"/>
          </a:p>
        </p:txBody>
      </p:sp>
      <p:sp>
        <p:nvSpPr>
          <p:cNvPr id="11" name="ZoneTexte 10"/>
          <p:cNvSpPr txBox="1"/>
          <p:nvPr/>
        </p:nvSpPr>
        <p:spPr>
          <a:xfrm>
            <a:off x="1281960" y="4742328"/>
            <a:ext cx="2272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Non-sampled </a:t>
            </a:r>
          </a:p>
          <a:p>
            <a:pPr algn="ctr"/>
            <a:r>
              <a:rPr lang="en-GB" dirty="0" smtClean="0"/>
              <a:t>or non-respondent </a:t>
            </a:r>
          </a:p>
          <a:p>
            <a:pPr algn="ctr"/>
            <a:r>
              <a:rPr lang="en-GB" dirty="0" smtClean="0"/>
              <a:t>legal units</a:t>
            </a:r>
            <a:endParaRPr lang="en-GB" dirty="0"/>
          </a:p>
        </p:txBody>
      </p:sp>
      <p:sp>
        <p:nvSpPr>
          <p:cNvPr id="12" name="ZoneTexte 11"/>
          <p:cNvSpPr txBox="1"/>
          <p:nvPr/>
        </p:nvSpPr>
        <p:spPr>
          <a:xfrm>
            <a:off x="5468477" y="4742327"/>
            <a:ext cx="2483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Legal units in </a:t>
            </a:r>
            <a:endParaRPr lang="en-GB" dirty="0" smtClean="0"/>
          </a:p>
          <a:p>
            <a:pPr algn="ctr"/>
            <a:r>
              <a:rPr lang="en-GB" dirty="0" smtClean="0"/>
              <a:t>“</a:t>
            </a:r>
            <a:r>
              <a:rPr lang="en-GB" dirty="0" smtClean="0"/>
              <a:t>grouped</a:t>
            </a:r>
            <a:r>
              <a:rPr lang="en-GB" dirty="0" smtClean="0"/>
              <a:t>”</a:t>
            </a:r>
            <a:r>
              <a:rPr lang="en-GB" dirty="0" smtClean="0"/>
              <a:t> </a:t>
            </a:r>
            <a:r>
              <a:rPr lang="en-GB" dirty="0" smtClean="0"/>
              <a:t>responses</a:t>
            </a:r>
            <a:endParaRPr lang="en-GB" dirty="0"/>
          </a:p>
        </p:txBody>
      </p:sp>
      <p:cxnSp>
        <p:nvCxnSpPr>
          <p:cNvPr id="14" name="Connecteur droit avec flèche 13"/>
          <p:cNvCxnSpPr>
            <a:endCxn id="10" idx="0"/>
          </p:cNvCxnSpPr>
          <p:nvPr/>
        </p:nvCxnSpPr>
        <p:spPr>
          <a:xfrm>
            <a:off x="4352369" y="2842246"/>
            <a:ext cx="1" cy="62709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2895606" y="3918010"/>
            <a:ext cx="1317100" cy="7257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4504775" y="3918010"/>
            <a:ext cx="1510548" cy="7257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</a:t>
            </a:r>
            <a:r>
              <a:rPr lang="en-GB" dirty="0" smtClean="0"/>
              <a:t>How to get the data at the enterprise level </a:t>
            </a:r>
            <a:r>
              <a:rPr lang="fr-FR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5" y="1532467"/>
            <a:ext cx="7985933" cy="49355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legal units of the respondent enterprises</a:t>
            </a: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25550" y="3201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84783"/>
              </p:ext>
            </p:extLst>
          </p:nvPr>
        </p:nvGraphicFramePr>
        <p:xfrm>
          <a:off x="735104" y="1988671"/>
          <a:ext cx="8032378" cy="399796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927414"/>
                <a:gridCol w="1281953"/>
                <a:gridCol w="1532964"/>
                <a:gridCol w="2008094"/>
                <a:gridCol w="1281953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Number of respondent enterprises</a:t>
                      </a:r>
                      <a:endParaRPr lang="en-GB" sz="1600" noProof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600" noProof="0" dirty="0" smtClean="0"/>
                        <a:t>Number of legal units in the respondent enterprises (BERD %)</a:t>
                      </a:r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No estimated BERD for all the legal units in the enterprise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87 %</a:t>
                      </a:r>
                      <a:endParaRPr lang="fr-FR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64 % </a:t>
                      </a:r>
                    </a:p>
                    <a:p>
                      <a:pPr algn="r"/>
                      <a:r>
                        <a:rPr lang="fr-FR" sz="1600" dirty="0" smtClean="0"/>
                        <a:t>(BERD:</a:t>
                      </a:r>
                      <a:r>
                        <a:rPr lang="fr-FR" sz="1600" baseline="0" dirty="0" smtClean="0"/>
                        <a:t> 51 %)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1600" noProof="0" dirty="0" smtClean="0"/>
                        <a:t>Estimated BERD for at least one of the legal unit in the enterprise</a:t>
                      </a:r>
                      <a:endParaRPr lang="en-GB" sz="1600" noProof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13 %</a:t>
                      </a:r>
                      <a:endParaRPr lang="fr-FR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600" noProof="0" dirty="0" smtClean="0"/>
                        <a:t>Collected BERD</a:t>
                      </a:r>
                      <a:endParaRPr lang="en-GB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18 % </a:t>
                      </a:r>
                    </a:p>
                    <a:p>
                      <a:pPr algn="r"/>
                      <a:r>
                        <a:rPr lang="fr-FR" sz="1600" dirty="0" smtClean="0"/>
                        <a:t>(BERD: 37%)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600" noProof="0" dirty="0" smtClean="0"/>
                        <a:t>Estimated BERD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“Grouped” responses connected to several enterprises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</a:t>
                      </a:r>
                      <a:r>
                        <a:rPr lang="fr-FR" sz="1600" baseline="0" dirty="0" smtClean="0"/>
                        <a:t> %</a:t>
                      </a:r>
                    </a:p>
                    <a:p>
                      <a:pPr algn="r"/>
                      <a:r>
                        <a:rPr lang="fr-FR" sz="1600" baseline="0" dirty="0" smtClean="0"/>
                        <a:t>(BERD: 11 %)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 dirty="0" smtClean="0"/>
                        <a:t>Non-sampled</a:t>
                      </a:r>
                      <a:r>
                        <a:rPr lang="en-GB" sz="1600" baseline="0" noProof="0" dirty="0" smtClean="0"/>
                        <a:t> </a:t>
                      </a:r>
                    </a:p>
                    <a:p>
                      <a:r>
                        <a:rPr lang="en-GB" sz="1600" baseline="0" noProof="0" dirty="0" smtClean="0"/>
                        <a:t>or non-respondent</a:t>
                      </a:r>
                      <a:endParaRPr lang="en-GB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17 %</a:t>
                      </a:r>
                    </a:p>
                    <a:p>
                      <a:pPr algn="r"/>
                      <a:r>
                        <a:rPr lang="fr-FR" sz="1600" dirty="0" smtClean="0"/>
                        <a:t>(BERD: 1 %)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TOTAL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S(EP)</a:t>
                      </a:r>
                      <a:r>
                        <a:rPr lang="fr-FR" sz="1600" baseline="-25000" dirty="0" smtClean="0"/>
                        <a:t>r</a:t>
                      </a:r>
                      <a:r>
                        <a:rPr lang="fr-FR" sz="1600" dirty="0" smtClean="0"/>
                        <a:t>:</a:t>
                      </a:r>
                      <a:r>
                        <a:rPr lang="fr-FR" sz="1600" baseline="0" dirty="0" smtClean="0"/>
                        <a:t> 8 855</a:t>
                      </a:r>
                      <a:endParaRPr lang="fr-FR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12 695 (</a:t>
                      </a:r>
                      <a:r>
                        <a:rPr lang="fr-FR" sz="1600" dirty="0" smtClean="0"/>
                        <a:t>BERD=30.3 </a:t>
                      </a:r>
                      <a:r>
                        <a:rPr lang="fr-FR" sz="1600" dirty="0" smtClean="0"/>
                        <a:t>B€)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. </a:t>
            </a:r>
            <a:r>
              <a:rPr lang="en-GB" dirty="0" smtClean="0"/>
              <a:t>How to get an estimate of the total BERD from the respondent enterprises?</a:t>
            </a:r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762008" y="1783951"/>
            <a:ext cx="109369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Legal unit weights</a:t>
            </a:r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6938689" y="1766021"/>
            <a:ext cx="116541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Enterprise weights</a:t>
            </a:r>
            <a:endParaRPr lang="en-GB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945348" y="2089186"/>
            <a:ext cx="486783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239602" y="165844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284634" y="2716281"/>
            <a:ext cx="419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Generalized weight share method (GWSM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21977" y="4670608"/>
            <a:ext cx="2559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With classical links : based on the number of legal units in population</a:t>
            </a:r>
          </a:p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495372" y="4670607"/>
            <a:ext cx="2483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With links weighted by the BERD</a:t>
            </a:r>
            <a:endParaRPr lang="en-GB" dirty="0"/>
          </a:p>
        </p:txBody>
      </p:sp>
      <p:cxnSp>
        <p:nvCxnSpPr>
          <p:cNvPr id="11" name="Connecteur droit avec flèche 10"/>
          <p:cNvCxnSpPr>
            <a:endCxn id="8" idx="0"/>
          </p:cNvCxnSpPr>
          <p:nvPr/>
        </p:nvCxnSpPr>
        <p:spPr>
          <a:xfrm>
            <a:off x="4379265" y="2089186"/>
            <a:ext cx="3219" cy="62709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2922501" y="3917576"/>
            <a:ext cx="1066793" cy="6544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840941" y="3917576"/>
            <a:ext cx="1201277" cy="6544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30191" y="3085613"/>
                <a:ext cx="5450533" cy="74494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fr-FR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𝐵𝐸𝑅𝐷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_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𝑡𝑜𝑡</m:t>
                              </m:r>
                            </m:e>
                          </m:acc>
                        </m:e>
                        <m:sub>
                          <m:r>
                            <a:rPr lang="en-GB" sz="1600" i="1">
                              <a:latin typeface="Cambria Math"/>
                            </a:rPr>
                            <m:t>𝐺𝑊𝑆𝑀</m:t>
                          </m:r>
                        </m:sub>
                      </m:sSub>
                      <m:r>
                        <a:rPr lang="en-GB" sz="160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fr-FR" sz="16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fr-FR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𝐸𝑃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1600" i="1">
                              <a:latin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fr-FR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𝐸𝑃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)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sub>
                        <m:sup/>
                        <m:e>
                          <m:sSubSup>
                            <m:sSubSupPr>
                              <m:ctrlPr>
                                <a:rPr lang="fr-FR" sz="1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𝑝𝑜𝑛𝑑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_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𝐸𝑃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𝐺𝑊𝑆𝑀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fr-FR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×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𝐵𝐸𝑅𝐷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_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𝐸𝑃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sz="16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191" y="3085613"/>
                <a:ext cx="5450533" cy="7449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5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. </a:t>
            </a:r>
            <a:r>
              <a:rPr lang="en-GB" dirty="0" smtClean="0"/>
              <a:t>Which estimator at the enterprise level to retain?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8"/>
            <a:ext cx="7886700" cy="77146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Real totals </a:t>
            </a:r>
            <a:r>
              <a:rPr lang="en-GB" sz="2400" dirty="0" smtClean="0"/>
              <a:t>and </a:t>
            </a:r>
            <a:r>
              <a:rPr lang="en-GB" sz="2400" dirty="0" smtClean="0"/>
              <a:t>relative deviations </a:t>
            </a:r>
            <a:r>
              <a:rPr lang="en-GB" sz="2400" dirty="0"/>
              <a:t>of </a:t>
            </a:r>
            <a:r>
              <a:rPr lang="en-GB" sz="2400" dirty="0" smtClean="0"/>
              <a:t>the GWSM estimations</a:t>
            </a:r>
            <a:endParaRPr lang="en-GB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pl-PL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346244"/>
              </p:ext>
            </p:extLst>
          </p:nvPr>
        </p:nvGraphicFramePr>
        <p:xfrm>
          <a:off x="869577" y="2311396"/>
          <a:ext cx="7449670" cy="3489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1524000"/>
                <a:gridCol w="1990164"/>
                <a:gridCol w="210671"/>
                <a:gridCol w="2200835"/>
              </a:tblGrid>
              <a:tr h="4572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noProof="0" dirty="0" smtClean="0"/>
                        <a:t>Real total on the enterprise population</a:t>
                      </a:r>
                      <a:endParaRPr lang="en-GB" noProof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Relative deviation</a:t>
                      </a:r>
                      <a:endParaRPr lang="en-GB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GWSM</a:t>
                      </a:r>
                      <a:r>
                        <a:rPr lang="en-GB" baseline="0" noProof="0" dirty="0" smtClean="0"/>
                        <a:t> with</a:t>
                      </a:r>
                    </a:p>
                    <a:p>
                      <a:pPr algn="ctr"/>
                      <a:r>
                        <a:rPr lang="en-GB" baseline="0" noProof="0" dirty="0" smtClean="0"/>
                        <a:t> classical links</a:t>
                      </a:r>
                      <a:endParaRPr lang="en-GB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GWSM with </a:t>
                      </a:r>
                    </a:p>
                    <a:p>
                      <a:pPr algn="ctr"/>
                      <a:r>
                        <a:rPr lang="en-GB" noProof="0" dirty="0" smtClean="0"/>
                        <a:t>BERD-weighted links 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Number of enterprises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21 466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- 11 %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- 10 %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Number of legal units</a:t>
                      </a:r>
                      <a:endParaRPr lang="en-GB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25 965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- 10 %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- 8 %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Turnover (B€)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2 038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- 3 %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+ 1 %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Headcount </a:t>
                      </a:r>
                      <a:r>
                        <a:rPr lang="fr-FR" dirty="0" smtClean="0"/>
                        <a:t>(</a:t>
                      </a:r>
                      <a:r>
                        <a:rPr lang="fr-FR" dirty="0" smtClean="0"/>
                        <a:t>k)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5 740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- 6 %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- 4 %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BERD</a:t>
                      </a:r>
                      <a:r>
                        <a:rPr lang="fr-FR" baseline="0" dirty="0" smtClean="0"/>
                        <a:t> (M€)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31</a:t>
                      </a:r>
                      <a:r>
                        <a:rPr lang="fr-FR" baseline="0" dirty="0" smtClean="0"/>
                        <a:t> 423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- 2 %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+ 1 %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73971" y="5852967"/>
            <a:ext cx="7886700" cy="484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GWSM with BERD-weighted links seems better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613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. </a:t>
            </a:r>
            <a:r>
              <a:rPr lang="en-GB" dirty="0" smtClean="0"/>
              <a:t>Which estimator at the enterprise level to retain?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424888"/>
            <a:ext cx="7886700" cy="457698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BERD and number of enterprises by business categories</a:t>
            </a:r>
            <a:endParaRPr lang="en-GB" sz="24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12376" y="5449764"/>
            <a:ext cx="8633013" cy="825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Legal units level &amp; headcount definition: underestimate large enterprises</a:t>
            </a:r>
          </a:p>
          <a:p>
            <a:r>
              <a:rPr lang="en-GB" sz="2000" dirty="0" smtClean="0"/>
              <a:t>Legal units level &amp; LME definition: nothing about number of enterprises</a:t>
            </a:r>
            <a:endParaRPr lang="en-GB" sz="200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449894"/>
              </p:ext>
            </p:extLst>
          </p:nvPr>
        </p:nvGraphicFramePr>
        <p:xfrm>
          <a:off x="1039065" y="1831214"/>
          <a:ext cx="7109853" cy="3538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0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Rebuilding </a:t>
            </a:r>
            <a:r>
              <a:rPr lang="en-GB" sz="2400" dirty="0" smtClean="0"/>
              <a:t>of </a:t>
            </a:r>
            <a:r>
              <a:rPr lang="en-GB" sz="2400" dirty="0" smtClean="0"/>
              <a:t>enterprise data </a:t>
            </a:r>
            <a:r>
              <a:rPr lang="en-GB" sz="2400" dirty="0" smtClean="0"/>
              <a:t>not easy: </a:t>
            </a:r>
            <a:r>
              <a:rPr lang="en-GB" sz="2400" dirty="0" smtClean="0"/>
              <a:t>estimations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New estimator: </a:t>
            </a:r>
            <a:r>
              <a:rPr lang="en-GB" sz="2400" dirty="0" smtClean="0"/>
              <a:t>GWSM with </a:t>
            </a:r>
            <a:r>
              <a:rPr lang="en-GB" sz="2400" dirty="0" smtClean="0"/>
              <a:t>BERD-weighted links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→"/>
            </a:pPr>
            <a:endParaRPr lang="en-GB" sz="2400" dirty="0"/>
          </a:p>
          <a:p>
            <a:r>
              <a:rPr lang="en-GB" sz="2400" dirty="0" smtClean="0"/>
              <a:t>Next steps: simulations and other </a:t>
            </a:r>
            <a:r>
              <a:rPr lang="en-GB" sz="2400" dirty="0" smtClean="0"/>
              <a:t>R&amp;D variables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8372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Profiling: a new way to increase the quality of statistics on research and development </a:t>
            </a:r>
            <a:endParaRPr lang="en-GB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516441"/>
            <a:ext cx="7886700" cy="109546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Thomas </a:t>
            </a:r>
            <a:r>
              <a:rPr lang="en-GB" dirty="0" smtClean="0"/>
              <a:t>Balcone</a:t>
            </a:r>
            <a:r>
              <a:rPr lang="en-GB" dirty="0" smtClean="0"/>
              <a:t>, Ministry for Higher Education, Research and Innovation, </a:t>
            </a:r>
            <a:r>
              <a:rPr lang="en-GB" dirty="0" smtClean="0">
                <a:hlinkClick r:id="rId2"/>
              </a:rPr>
              <a:t>thomas.balcone@recherche.gouv.fr</a:t>
            </a:r>
            <a:endParaRPr lang="en-GB" dirty="0" smtClean="0"/>
          </a:p>
          <a:p>
            <a:r>
              <a:rPr lang="en-GB" dirty="0" smtClean="0"/>
              <a:t>Camille Schweitzer, Ministry for Higher Education, Research and Innovation, </a:t>
            </a:r>
            <a:r>
              <a:rPr lang="en-GB" dirty="0" smtClean="0">
                <a:hlinkClick r:id="rId3"/>
              </a:rPr>
              <a:t>camille.schweitzer@recherche.gouv.fr</a:t>
            </a:r>
            <a:endParaRPr lang="en-GB" dirty="0" smtClean="0"/>
          </a:p>
          <a:p>
            <a:endParaRPr lang="fr-FR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Thank you for your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539</Words>
  <Application>Microsoft Office PowerPoint</Application>
  <PresentationFormat>Affichage à l'écran (4:3)</PresentationFormat>
  <Paragraphs>101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Motyw pakietu Office</vt:lpstr>
      <vt:lpstr>Profiling: a new way to increase the quality of statistics on research and development </vt:lpstr>
      <vt:lpstr>Overview</vt:lpstr>
      <vt:lpstr>1. How to get the data at the enterprise level ?</vt:lpstr>
      <vt:lpstr>1. How to get the data at the enterprise level ?</vt:lpstr>
      <vt:lpstr>2. How to get an estimate of the total BERD from the respondent enterprises?</vt:lpstr>
      <vt:lpstr>3. Which estimator at the enterprise level to retain?</vt:lpstr>
      <vt:lpstr>3. Which estimator at the enterprise level to retain?</vt:lpstr>
      <vt:lpstr>Conclusion</vt:lpstr>
      <vt:lpstr>Profiling: a new way to increase the quality of statistics on research and development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Administration centrale</cp:lastModifiedBy>
  <cp:revision>84</cp:revision>
  <dcterms:created xsi:type="dcterms:W3CDTF">2018-02-27T07:40:59Z</dcterms:created>
  <dcterms:modified xsi:type="dcterms:W3CDTF">2018-05-30T19:22:52Z</dcterms:modified>
</cp:coreProperties>
</file>