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59" r:id="rId4"/>
    <p:sldId id="260" r:id="rId5"/>
    <p:sldId id="261" r:id="rId6"/>
    <p:sldId id="262" r:id="rId7"/>
    <p:sldId id="263" r:id="rId8"/>
    <p:sldId id="264" r:id="rId9"/>
    <p:sldId id="265" r:id="rId10"/>
    <p:sldId id="258"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30" d="100"/>
          <a:sy n="130" d="100"/>
        </p:scale>
        <p:origin x="1056" y="126"/>
      </p:cViewPr>
      <p:guideLst/>
    </p:cSldViewPr>
  </p:slideViewPr>
  <p:notesTextViewPr>
    <p:cViewPr>
      <p:scale>
        <a:sx n="1" d="1"/>
        <a:sy n="1" d="1"/>
      </p:scale>
      <p:origin x="0" y="0"/>
    </p:cViewPr>
  </p:notesTextViewPr>
  <p:notesViewPr>
    <p:cSldViewPr snapToGrid="0">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587B4F4-062F-4544-A097-176A749630B4}" type="datetimeFigureOut">
              <a:rPr lang="pl-PL" smtClean="0"/>
              <a:t>18.05.2018</a:t>
            </a:fld>
            <a:endParaRPr lang="pl-PL"/>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7C0071-2EF9-4BF6-A344-1E56AD66A3E8}" type="slidenum">
              <a:rPr lang="pl-PL" smtClean="0"/>
              <a:t>‹#›</a:t>
            </a:fld>
            <a:endParaRPr lang="pl-PL"/>
          </a:p>
        </p:txBody>
      </p:sp>
    </p:spTree>
    <p:extLst>
      <p:ext uri="{BB962C8B-B14F-4D97-AF65-F5344CB8AC3E}">
        <p14:creationId xmlns:p14="http://schemas.microsoft.com/office/powerpoint/2010/main" val="735323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A2DB5-776D-4695-BEAB-6FC29B98A4D8}" type="datetimeFigureOut">
              <a:rPr lang="pl-PL" smtClean="0"/>
              <a:t>18.05.2018</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9750A6-06B1-4346-A60C-D77334274F45}" type="slidenum">
              <a:rPr lang="pl-PL" smtClean="0"/>
              <a:t>‹#›</a:t>
            </a:fld>
            <a:endParaRPr lang="pl-PL"/>
          </a:p>
        </p:txBody>
      </p:sp>
    </p:spTree>
    <p:extLst>
      <p:ext uri="{BB962C8B-B14F-4D97-AF65-F5344CB8AC3E}">
        <p14:creationId xmlns:p14="http://schemas.microsoft.com/office/powerpoint/2010/main" val="1911963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85800" y="4550312"/>
            <a:ext cx="7886700" cy="707499"/>
          </a:xfrm>
        </p:spPr>
        <p:txBody>
          <a:bodyPr>
            <a:normAutofit/>
          </a:bodyPr>
          <a:lstStyle>
            <a:lvl1pPr marL="0" indent="0" algn="just">
              <a:buNone/>
              <a:defRPr sz="1400"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John </a:t>
            </a:r>
            <a:r>
              <a:rPr lang="pl-PL" dirty="0" err="1"/>
              <a:t>Doe</a:t>
            </a:r>
            <a:r>
              <a:rPr lang="pl-PL" dirty="0"/>
              <a:t>, </a:t>
            </a:r>
            <a:r>
              <a:rPr lang="pl-PL" dirty="0" err="1"/>
              <a:t>affiliation</a:t>
            </a:r>
            <a:r>
              <a:rPr lang="pl-PL" dirty="0"/>
              <a:t>, email </a:t>
            </a:r>
            <a:r>
              <a:rPr lang="pl-PL" dirty="0" err="1"/>
              <a:t>adress</a:t>
            </a:r>
            <a:endParaRPr lang="pl-PL" dirty="0"/>
          </a:p>
          <a:p>
            <a:r>
              <a:rPr lang="pl-PL" dirty="0" err="1"/>
              <a:t>Jane</a:t>
            </a:r>
            <a:r>
              <a:rPr lang="pl-PL" dirty="0"/>
              <a:t> </a:t>
            </a:r>
            <a:r>
              <a:rPr lang="pl-PL" dirty="0" err="1"/>
              <a:t>Doe</a:t>
            </a:r>
            <a:r>
              <a:rPr lang="pl-PL" dirty="0"/>
              <a:t>, </a:t>
            </a:r>
            <a:r>
              <a:rPr lang="pl-PL" dirty="0" err="1"/>
              <a:t>affiliation</a:t>
            </a:r>
            <a:r>
              <a:rPr lang="pl-PL" dirty="0"/>
              <a:t>, email </a:t>
            </a:r>
            <a:r>
              <a:rPr lang="pl-PL" dirty="0" err="1"/>
              <a:t>adress</a:t>
            </a:r>
            <a:endParaRPr lang="en-US" dirty="0"/>
          </a:p>
        </p:txBody>
      </p:sp>
      <p:sp>
        <p:nvSpPr>
          <p:cNvPr id="11" name="Tytuł 10"/>
          <p:cNvSpPr>
            <a:spLocks noGrp="1"/>
          </p:cNvSpPr>
          <p:nvPr>
            <p:ph type="title" hasCustomPrompt="1"/>
          </p:nvPr>
        </p:nvSpPr>
        <p:spPr>
          <a:xfrm>
            <a:off x="685800" y="2659592"/>
            <a:ext cx="7886700" cy="1325563"/>
          </a:xfrm>
        </p:spPr>
        <p:txBody>
          <a:bodyPr>
            <a:normAutofit/>
          </a:bodyPr>
          <a:lstStyle>
            <a:lvl1pPr>
              <a:defRPr sz="2800">
                <a:solidFill>
                  <a:schemeClr val="bg1"/>
                </a:solidFill>
                <a:latin typeface="Arial" panose="020B0604020202020204" pitchFamily="34" charset="0"/>
                <a:cs typeface="Arial" panose="020B0604020202020204" pitchFamily="34" charset="0"/>
              </a:defRPr>
            </a:lvl1pPr>
          </a:lstStyle>
          <a:p>
            <a:r>
              <a:rPr lang="pl-PL" dirty="0" err="1"/>
              <a:t>Title</a:t>
            </a:r>
            <a:r>
              <a:rPr lang="pl-PL" dirty="0"/>
              <a:t> of </a:t>
            </a:r>
            <a:r>
              <a:rPr lang="pl-PL" dirty="0" err="1"/>
              <a:t>presentation</a:t>
            </a:r>
            <a:endParaRPr lang="pl-PL" dirty="0"/>
          </a:p>
        </p:txBody>
      </p:sp>
      <p:sp>
        <p:nvSpPr>
          <p:cNvPr id="25" name="Symbol zastępczy tekstu 24"/>
          <p:cNvSpPr>
            <a:spLocks noGrp="1"/>
          </p:cNvSpPr>
          <p:nvPr>
            <p:ph type="body" sz="quarter" idx="10" hasCustomPrompt="1"/>
          </p:nvPr>
        </p:nvSpPr>
        <p:spPr>
          <a:xfrm>
            <a:off x="685800" y="5560483"/>
            <a:ext cx="1913467" cy="484722"/>
          </a:xfrm>
        </p:spPr>
        <p:txBody>
          <a:bodyPr anchor="ctr">
            <a:normAutofit/>
          </a:bodyPr>
          <a:lstStyle>
            <a:lvl1pPr marL="0" indent="0">
              <a:buFontTx/>
              <a:buNone/>
              <a:defRPr sz="1400">
                <a:solidFill>
                  <a:schemeClr val="bg1"/>
                </a:solidFill>
                <a:latin typeface="Arial" panose="020B0604020202020204" pitchFamily="34" charset="0"/>
                <a:cs typeface="Arial" panose="020B0604020202020204" pitchFamily="34" charset="0"/>
              </a:defRPr>
            </a:lvl1pPr>
          </a:lstStyle>
          <a:p>
            <a:pPr lvl="0"/>
            <a:r>
              <a:rPr lang="pl-PL" dirty="0" err="1"/>
              <a:t>Date</a:t>
            </a:r>
            <a:endParaRPr lang="pl-PL" dirty="0"/>
          </a:p>
        </p:txBody>
      </p:sp>
      <p:sp>
        <p:nvSpPr>
          <p:cNvPr id="27" name="Symbol zastępczy tekstu 26"/>
          <p:cNvSpPr>
            <a:spLocks noGrp="1"/>
          </p:cNvSpPr>
          <p:nvPr>
            <p:ph type="body" sz="quarter" idx="11" hasCustomPrompt="1"/>
          </p:nvPr>
        </p:nvSpPr>
        <p:spPr>
          <a:xfrm>
            <a:off x="6392334" y="5560483"/>
            <a:ext cx="2180166" cy="484722"/>
          </a:xfrm>
        </p:spPr>
        <p:txBody>
          <a:bodyPr anchor="ctr">
            <a:noAutofit/>
          </a:bodyPr>
          <a:lstStyle>
            <a:lvl1pPr marL="0" indent="0">
              <a:buFontTx/>
              <a:buNone/>
              <a:defRPr sz="1400">
                <a:solidFill>
                  <a:schemeClr val="bg1"/>
                </a:solidFill>
                <a:latin typeface="Arial" panose="020B0604020202020204" pitchFamily="34" charset="0"/>
                <a:cs typeface="Arial" panose="020B0604020202020204" pitchFamily="34" charset="0"/>
              </a:defRPr>
            </a:lvl1pPr>
            <a:lvl2pPr>
              <a:defRPr sz="1600">
                <a:solidFill>
                  <a:schemeClr val="bg1"/>
                </a:solidFill>
                <a:latin typeface="Arial" panose="020B0604020202020204" pitchFamily="34" charset="0"/>
                <a:cs typeface="Arial" panose="020B0604020202020204" pitchFamily="34" charset="0"/>
              </a:defRPr>
            </a:lvl2pPr>
            <a:lvl3pPr>
              <a:defRPr sz="1600">
                <a:solidFill>
                  <a:schemeClr val="bg1"/>
                </a:solidFill>
                <a:latin typeface="Arial" panose="020B0604020202020204" pitchFamily="34" charset="0"/>
                <a:cs typeface="Arial" panose="020B0604020202020204" pitchFamily="34" charset="0"/>
              </a:defRPr>
            </a:lvl3pPr>
            <a:lvl4pPr>
              <a:defRPr sz="1600">
                <a:solidFill>
                  <a:schemeClr val="bg1"/>
                </a:solidFill>
                <a:latin typeface="Arial" panose="020B0604020202020204" pitchFamily="34" charset="0"/>
                <a:cs typeface="Arial" panose="020B0604020202020204" pitchFamily="34" charset="0"/>
              </a:defRPr>
            </a:lvl4pPr>
            <a:lvl5pPr>
              <a:defRPr sz="1600">
                <a:solidFill>
                  <a:schemeClr val="bg1"/>
                </a:solidFill>
                <a:latin typeface="Arial" panose="020B0604020202020204" pitchFamily="34" charset="0"/>
                <a:cs typeface="Arial" panose="020B0604020202020204" pitchFamily="34" charset="0"/>
              </a:defRPr>
            </a:lvl5pPr>
          </a:lstStyle>
          <a:p>
            <a:pPr lvl="0"/>
            <a:r>
              <a:rPr lang="pl-PL" dirty="0" err="1"/>
              <a:t>Number</a:t>
            </a:r>
            <a:r>
              <a:rPr lang="pl-PL" dirty="0"/>
              <a:t> of </a:t>
            </a:r>
            <a:r>
              <a:rPr lang="pl-PL" dirty="0" err="1"/>
              <a:t>session</a:t>
            </a:r>
            <a:endParaRPr lang="pl-PL" dirty="0"/>
          </a:p>
        </p:txBody>
      </p:sp>
    </p:spTree>
    <p:extLst>
      <p:ext uri="{BB962C8B-B14F-4D97-AF65-F5344CB8AC3E}">
        <p14:creationId xmlns:p14="http://schemas.microsoft.com/office/powerpoint/2010/main" val="410707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Arial" panose="020B0604020202020204" pitchFamily="34" charset="0"/>
                <a:cs typeface="Arial" panose="020B0604020202020204" pitchFamily="34" charset="0"/>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extLst>
      <p:ext uri="{BB962C8B-B14F-4D97-AF65-F5344CB8AC3E}">
        <p14:creationId xmlns:p14="http://schemas.microsoft.com/office/powerpoint/2010/main" val="3360456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normAutofit/>
          </a:bodyPr>
          <a:lstStyle>
            <a:lvl1pPr>
              <a:defRPr sz="2800">
                <a:latin typeface="Arial" panose="020B0604020202020204" pitchFamily="34" charset="0"/>
                <a:cs typeface="Arial" panose="020B0604020202020204" pitchFamily="34" charset="0"/>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extLst>
      <p:ext uri="{BB962C8B-B14F-4D97-AF65-F5344CB8AC3E}">
        <p14:creationId xmlns:p14="http://schemas.microsoft.com/office/powerpoint/2010/main" val="4252371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871006"/>
          </a:xfrm>
        </p:spPr>
        <p:txBody>
          <a:bodyPr>
            <a:normAutofit/>
          </a:bodyPr>
          <a:lstStyle>
            <a:lvl1pPr>
              <a:defRPr sz="2800" baseline="0">
                <a:latin typeface="Arial" panose="020B0604020202020204" pitchFamily="34" charset="0"/>
                <a:cs typeface="Arial" panose="020B0604020202020204" pitchFamily="34" charset="0"/>
              </a:defRPr>
            </a:lvl1pPr>
          </a:lstStyle>
          <a:p>
            <a:r>
              <a:rPr lang="pl-PL" dirty="0" err="1"/>
              <a:t>Slide</a:t>
            </a:r>
            <a:r>
              <a:rPr lang="pl-PL" dirty="0"/>
              <a:t> </a:t>
            </a:r>
            <a:r>
              <a:rPr lang="pl-PL" dirty="0" err="1"/>
              <a:t>title</a:t>
            </a:r>
            <a:endParaRPr lang="en-US" dirty="0"/>
          </a:p>
        </p:txBody>
      </p:sp>
      <p:sp>
        <p:nvSpPr>
          <p:cNvPr id="3" name="Content Placeholder 2"/>
          <p:cNvSpPr>
            <a:spLocks noGrp="1"/>
          </p:cNvSpPr>
          <p:nvPr>
            <p:ph idx="1" hasCustomPrompt="1"/>
          </p:nvPr>
        </p:nvSpPr>
        <p:spPr>
          <a:xfrm>
            <a:off x="628650" y="1515533"/>
            <a:ext cx="7886700" cy="4542892"/>
          </a:xfrm>
        </p:spPr>
        <p:txBody>
          <a:bodyPr>
            <a:normAutofit/>
          </a:bodyPr>
          <a:lstStyle>
            <a:lvl1pPr>
              <a:defRPr sz="18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pl-PL" dirty="0" err="1"/>
              <a:t>Contents</a:t>
            </a:r>
            <a:r>
              <a:rPr lang="pl-PL" dirty="0"/>
              <a:t> </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Tree>
    <p:extLst>
      <p:ext uri="{BB962C8B-B14F-4D97-AF65-F5344CB8AC3E}">
        <p14:creationId xmlns:p14="http://schemas.microsoft.com/office/powerpoint/2010/main" val="3794139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2800">
                <a:latin typeface="Arial" panose="020B0604020202020204" pitchFamily="34" charset="0"/>
                <a:cs typeface="Arial" panose="020B0604020202020204" pitchFamily="34" charset="0"/>
              </a:defRPr>
            </a:lvl1pPr>
          </a:lstStyle>
          <a:p>
            <a:r>
              <a:rPr lang="pl-PL" dirty="0"/>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dirty="0"/>
              <a:t>Kliknij, aby edytować style wzorca tekstu</a:t>
            </a:r>
          </a:p>
        </p:txBody>
      </p:sp>
    </p:spTree>
    <p:extLst>
      <p:ext uri="{BB962C8B-B14F-4D97-AF65-F5344CB8AC3E}">
        <p14:creationId xmlns:p14="http://schemas.microsoft.com/office/powerpoint/2010/main" val="731743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Arial" panose="020B0604020202020204" pitchFamily="34" charset="0"/>
                <a:cs typeface="Arial" panose="020B0604020202020204" pitchFamily="34" charset="0"/>
              </a:defRPr>
            </a:lvl1pPr>
          </a:lstStyle>
          <a:p>
            <a:r>
              <a:rPr lang="pl-PL" dirty="0"/>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extLst>
      <p:ext uri="{BB962C8B-B14F-4D97-AF65-F5344CB8AC3E}">
        <p14:creationId xmlns:p14="http://schemas.microsoft.com/office/powerpoint/2010/main" val="1423530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normAutofit/>
          </a:bodyPr>
          <a:lstStyle>
            <a:lvl1pPr>
              <a:defRPr sz="2800">
                <a:latin typeface="Arial" panose="020B0604020202020204" pitchFamily="34" charset="0"/>
                <a:cs typeface="Arial" panose="020B0604020202020204" pitchFamily="34" charset="0"/>
              </a:defRPr>
            </a:lvl1pPr>
          </a:lstStyle>
          <a:p>
            <a:r>
              <a:rPr lang="pl-PL" dirty="0"/>
              <a:t>Kliknij, aby edytować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29842" y="2505075"/>
            <a:ext cx="3868340"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629150" y="2505075"/>
            <a:ext cx="3887391"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extLst>
      <p:ext uri="{BB962C8B-B14F-4D97-AF65-F5344CB8AC3E}">
        <p14:creationId xmlns:p14="http://schemas.microsoft.com/office/powerpoint/2010/main" val="910950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ylko tytu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ytuł 10"/>
          <p:cNvSpPr>
            <a:spLocks noGrp="1"/>
          </p:cNvSpPr>
          <p:nvPr>
            <p:ph type="title" hasCustomPrompt="1"/>
          </p:nvPr>
        </p:nvSpPr>
        <p:spPr>
          <a:xfrm>
            <a:off x="685800" y="559853"/>
            <a:ext cx="7886700" cy="1099609"/>
          </a:xfrm>
        </p:spPr>
        <p:txBody>
          <a:bodyPr>
            <a:normAutofit/>
          </a:bodyPr>
          <a:lstStyle>
            <a:lvl1pPr>
              <a:defRPr sz="1800">
                <a:solidFill>
                  <a:schemeClr val="tx1"/>
                </a:solidFill>
                <a:latin typeface="Arial" panose="020B0604020202020204" pitchFamily="34" charset="0"/>
                <a:cs typeface="Arial" panose="020B0604020202020204" pitchFamily="34" charset="0"/>
              </a:defRPr>
            </a:lvl1pPr>
          </a:lstStyle>
          <a:p>
            <a:r>
              <a:rPr lang="pl-PL" dirty="0" err="1"/>
              <a:t>Title</a:t>
            </a:r>
            <a:r>
              <a:rPr lang="pl-PL" dirty="0"/>
              <a:t> of </a:t>
            </a:r>
            <a:r>
              <a:rPr lang="pl-PL" dirty="0" err="1"/>
              <a:t>presentation</a:t>
            </a:r>
            <a:endParaRPr lang="pl-PL" dirty="0"/>
          </a:p>
        </p:txBody>
      </p:sp>
      <p:sp>
        <p:nvSpPr>
          <p:cNvPr id="7" name="Subtitle 2"/>
          <p:cNvSpPr>
            <a:spLocks noGrp="1"/>
          </p:cNvSpPr>
          <p:nvPr>
            <p:ph type="subTitle" idx="1" hasCustomPrompt="1"/>
          </p:nvPr>
        </p:nvSpPr>
        <p:spPr>
          <a:xfrm>
            <a:off x="685800" y="4516441"/>
            <a:ext cx="7886700" cy="1020759"/>
          </a:xfrm>
        </p:spPr>
        <p:txBody>
          <a:bodyPr>
            <a:normAutofit/>
          </a:bodyPr>
          <a:lstStyle>
            <a:lvl1pPr marL="0" indent="0" algn="just">
              <a:buNone/>
              <a:defRPr sz="1800" baseline="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John </a:t>
            </a:r>
            <a:r>
              <a:rPr lang="pl-PL" dirty="0" err="1"/>
              <a:t>Doe</a:t>
            </a:r>
            <a:r>
              <a:rPr lang="pl-PL" dirty="0"/>
              <a:t>, </a:t>
            </a:r>
            <a:r>
              <a:rPr lang="pl-PL" dirty="0" err="1"/>
              <a:t>affiliation</a:t>
            </a:r>
            <a:r>
              <a:rPr lang="pl-PL" dirty="0"/>
              <a:t>, email </a:t>
            </a:r>
            <a:r>
              <a:rPr lang="pl-PL" dirty="0" err="1"/>
              <a:t>adress</a:t>
            </a:r>
            <a:endParaRPr lang="pl-PL" dirty="0"/>
          </a:p>
          <a:p>
            <a:r>
              <a:rPr lang="pl-PL" dirty="0" err="1"/>
              <a:t>Jane</a:t>
            </a:r>
            <a:r>
              <a:rPr lang="pl-PL" dirty="0"/>
              <a:t> </a:t>
            </a:r>
            <a:r>
              <a:rPr lang="pl-PL" dirty="0" err="1"/>
              <a:t>Doe</a:t>
            </a:r>
            <a:r>
              <a:rPr lang="pl-PL" dirty="0"/>
              <a:t>, </a:t>
            </a:r>
            <a:r>
              <a:rPr lang="pl-PL" dirty="0" err="1"/>
              <a:t>affiliation</a:t>
            </a:r>
            <a:r>
              <a:rPr lang="pl-PL" dirty="0"/>
              <a:t>, email </a:t>
            </a:r>
            <a:r>
              <a:rPr lang="pl-PL" dirty="0" err="1"/>
              <a:t>adress</a:t>
            </a:r>
            <a:endParaRPr lang="en-US" dirty="0"/>
          </a:p>
        </p:txBody>
      </p:sp>
      <p:sp>
        <p:nvSpPr>
          <p:cNvPr id="11" name="Symbol zastępczy tekstu 24"/>
          <p:cNvSpPr>
            <a:spLocks noGrp="1"/>
          </p:cNvSpPr>
          <p:nvPr>
            <p:ph type="body" sz="quarter" idx="10" hasCustomPrompt="1"/>
          </p:nvPr>
        </p:nvSpPr>
        <p:spPr>
          <a:xfrm>
            <a:off x="685800" y="2622545"/>
            <a:ext cx="7886700" cy="1085853"/>
          </a:xfrm>
        </p:spPr>
        <p:txBody>
          <a:bodyPr anchor="ctr">
            <a:normAutofit/>
          </a:bodyPr>
          <a:lstStyle>
            <a:lvl1pPr marL="0" indent="0" algn="ctr">
              <a:buFontTx/>
              <a:buNone/>
              <a:defRPr sz="2800">
                <a:solidFill>
                  <a:schemeClr val="tx1"/>
                </a:solidFill>
                <a:latin typeface="Arial" panose="020B0604020202020204" pitchFamily="34" charset="0"/>
                <a:cs typeface="Arial" panose="020B0604020202020204" pitchFamily="34" charset="0"/>
              </a:defRPr>
            </a:lvl1pPr>
          </a:lstStyle>
          <a:p>
            <a:pPr lvl="0"/>
            <a:r>
              <a:rPr lang="pl-PL" dirty="0" err="1"/>
              <a:t>Thanks</a:t>
            </a:r>
            <a:endParaRPr lang="pl-PL" dirty="0"/>
          </a:p>
        </p:txBody>
      </p:sp>
    </p:spTree>
    <p:extLst>
      <p:ext uri="{BB962C8B-B14F-4D97-AF65-F5344CB8AC3E}">
        <p14:creationId xmlns:p14="http://schemas.microsoft.com/office/powerpoint/2010/main" val="3166165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690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defRPr sz="2800">
                <a:latin typeface="Arial" panose="020B0604020202020204" pitchFamily="34" charset="0"/>
                <a:cs typeface="Arial" panose="020B0604020202020204" pitchFamily="34" charset="0"/>
              </a:defRPr>
            </a:lvl1pPr>
          </a:lstStyle>
          <a:p>
            <a:r>
              <a:rPr lang="pl-PL" dirty="0"/>
              <a:t>Kliknij, aby edytować styl</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Tree>
    <p:extLst>
      <p:ext uri="{BB962C8B-B14F-4D97-AF65-F5344CB8AC3E}">
        <p14:creationId xmlns:p14="http://schemas.microsoft.com/office/powerpoint/2010/main" val="4234828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defRPr sz="2800">
                <a:latin typeface="Arial" panose="020B0604020202020204" pitchFamily="34" charset="0"/>
                <a:cs typeface="Arial" panose="020B0604020202020204" pitchFamily="34" charset="0"/>
              </a:defRPr>
            </a:lvl1pPr>
          </a:lstStyle>
          <a:p>
            <a:r>
              <a:rPr lang="pl-PL"/>
              <a:t>Kliknij, aby edytować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normAutofit/>
          </a:bodyPr>
          <a:lstStyle>
            <a:lvl1pPr marL="0" indent="0">
              <a:buNone/>
              <a:defRPr sz="28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Tree>
    <p:extLst>
      <p:ext uri="{BB962C8B-B14F-4D97-AF65-F5344CB8AC3E}">
        <p14:creationId xmlns:p14="http://schemas.microsoft.com/office/powerpoint/2010/main" val="4060618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C7D7F-A023-424B-974B-F4C0B6097A2F}" type="datetimeFigureOut">
              <a:rPr lang="pl-PL" smtClean="0"/>
              <a:t>18.05.2018</a:t>
            </a:fld>
            <a:endParaRPr lang="pl-P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DB976-3ADC-43D2-8EDD-B92081B1DE66}" type="slidenum">
              <a:rPr lang="pl-PL" smtClean="0"/>
              <a:t>‹#›</a:t>
            </a:fld>
            <a:endParaRPr lang="pl-PL"/>
          </a:p>
        </p:txBody>
      </p:sp>
    </p:spTree>
    <p:extLst>
      <p:ext uri="{BB962C8B-B14F-4D97-AF65-F5344CB8AC3E}">
        <p14:creationId xmlns:p14="http://schemas.microsoft.com/office/powerpoint/2010/main" val="10565995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LE@SSB.NO"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KLE@SSB.NO"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tytuł 4"/>
          <p:cNvSpPr>
            <a:spLocks noGrp="1"/>
          </p:cNvSpPr>
          <p:nvPr>
            <p:ph type="subTitle" idx="1"/>
          </p:nvPr>
        </p:nvSpPr>
        <p:spPr>
          <a:xfrm>
            <a:off x="685800" y="4328652"/>
            <a:ext cx="7886700" cy="929159"/>
          </a:xfrm>
        </p:spPr>
        <p:txBody>
          <a:bodyPr>
            <a:normAutofit fontScale="92500"/>
          </a:bodyPr>
          <a:lstStyle/>
          <a:p>
            <a:r>
              <a:rPr lang="nb-NO" dirty="0"/>
              <a:t>Øyvin Kleven, </a:t>
            </a:r>
            <a:r>
              <a:rPr lang="nb-NO" dirty="0" err="1"/>
              <a:t>Statistics</a:t>
            </a:r>
            <a:r>
              <a:rPr lang="nb-NO" dirty="0"/>
              <a:t> Norway. </a:t>
            </a:r>
            <a:r>
              <a:rPr lang="nb-NO" sz="1100" dirty="0">
                <a:hlinkClick r:id="rId2"/>
              </a:rPr>
              <a:t>KLE@SSB.NO</a:t>
            </a:r>
            <a:endParaRPr lang="nb-NO" dirty="0"/>
          </a:p>
          <a:p>
            <a:r>
              <a:rPr lang="nb-NO" dirty="0"/>
              <a:t>Ib Thomsen, </a:t>
            </a:r>
            <a:r>
              <a:rPr lang="nb-NO" dirty="0" err="1"/>
              <a:t>Statistics</a:t>
            </a:r>
            <a:r>
              <a:rPr lang="nb-NO" dirty="0"/>
              <a:t> Norway. </a:t>
            </a:r>
          </a:p>
          <a:p>
            <a:r>
              <a:rPr lang="en-US" dirty="0"/>
              <a:t>Li-Chun Zhang, University of Southampton &amp; Statistics Norway. </a:t>
            </a:r>
            <a:r>
              <a:rPr lang="en-US" sz="1100" dirty="0"/>
              <a:t>L.Zhang@soton.ac.uk or li.chun.zhang@ssb.no</a:t>
            </a:r>
            <a:endParaRPr lang="nb-NO" dirty="0"/>
          </a:p>
          <a:p>
            <a:endParaRPr lang="pl-PL" dirty="0"/>
          </a:p>
        </p:txBody>
      </p:sp>
      <p:sp>
        <p:nvSpPr>
          <p:cNvPr id="4" name="Tytuł 3"/>
          <p:cNvSpPr>
            <a:spLocks noGrp="1"/>
          </p:cNvSpPr>
          <p:nvPr>
            <p:ph type="title"/>
          </p:nvPr>
        </p:nvSpPr>
        <p:spPr/>
        <p:txBody>
          <a:bodyPr/>
          <a:lstStyle/>
          <a:p>
            <a:r>
              <a:rPr lang="en-GB" dirty="0"/>
              <a:t>An empirical study of nonresponse bias </a:t>
            </a:r>
            <a:br>
              <a:rPr lang="en-GB" dirty="0"/>
            </a:br>
            <a:r>
              <a:rPr lang="en-GB" sz="2000" dirty="0"/>
              <a:t>The Norwegian National Election Survey 1969-2017 </a:t>
            </a:r>
            <a:endParaRPr lang="en-GB" dirty="0"/>
          </a:p>
        </p:txBody>
      </p:sp>
      <p:sp>
        <p:nvSpPr>
          <p:cNvPr id="6" name="Symbol zastępczy tekstu 5"/>
          <p:cNvSpPr>
            <a:spLocks noGrp="1"/>
          </p:cNvSpPr>
          <p:nvPr>
            <p:ph type="body" sz="quarter" idx="10"/>
          </p:nvPr>
        </p:nvSpPr>
        <p:spPr>
          <a:xfrm>
            <a:off x="685800" y="5560483"/>
            <a:ext cx="2180166" cy="484722"/>
          </a:xfrm>
        </p:spPr>
        <p:txBody>
          <a:bodyPr/>
          <a:lstStyle/>
          <a:p>
            <a:r>
              <a:rPr lang="nb-NO" dirty="0"/>
              <a:t>26/06-2018. 08:30-10:00</a:t>
            </a:r>
            <a:endParaRPr lang="pl-PL" dirty="0"/>
          </a:p>
        </p:txBody>
      </p:sp>
      <p:sp>
        <p:nvSpPr>
          <p:cNvPr id="7" name="Symbol zastępczy tekstu 6"/>
          <p:cNvSpPr>
            <a:spLocks noGrp="1"/>
          </p:cNvSpPr>
          <p:nvPr>
            <p:ph type="body" sz="quarter" idx="11"/>
          </p:nvPr>
        </p:nvSpPr>
        <p:spPr/>
        <p:txBody>
          <a:bodyPr/>
          <a:lstStyle/>
          <a:p>
            <a:r>
              <a:rPr lang="nb-NO" dirty="0" err="1"/>
              <a:t>Session</a:t>
            </a:r>
            <a:r>
              <a:rPr lang="nb-NO" dirty="0"/>
              <a:t> 16</a:t>
            </a:r>
            <a:endParaRPr lang="pl-PL" dirty="0"/>
          </a:p>
        </p:txBody>
      </p:sp>
    </p:spTree>
    <p:extLst>
      <p:ext uri="{BB962C8B-B14F-4D97-AF65-F5344CB8AC3E}">
        <p14:creationId xmlns:p14="http://schemas.microsoft.com/office/powerpoint/2010/main" val="2502542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en-GB" dirty="0"/>
              <a:t>An empirical study of nonresponse bias. </a:t>
            </a:r>
            <a:br>
              <a:rPr lang="en-GB" dirty="0"/>
            </a:br>
            <a:r>
              <a:rPr lang="en-GB" dirty="0"/>
              <a:t>The Norwegian National Election Survey 1969-2017. </a:t>
            </a:r>
            <a:endParaRPr lang="pl-PL" dirty="0"/>
          </a:p>
        </p:txBody>
      </p:sp>
      <p:sp>
        <p:nvSpPr>
          <p:cNvPr id="5" name="Podtytuł 4"/>
          <p:cNvSpPr>
            <a:spLocks noGrp="1"/>
          </p:cNvSpPr>
          <p:nvPr>
            <p:ph type="subTitle" idx="1"/>
          </p:nvPr>
        </p:nvSpPr>
        <p:spPr/>
        <p:txBody>
          <a:bodyPr/>
          <a:lstStyle/>
          <a:p>
            <a:r>
              <a:rPr lang="nb-NO" dirty="0"/>
              <a:t>Øyvin Kleven, </a:t>
            </a:r>
            <a:r>
              <a:rPr lang="nb-NO" dirty="0" err="1"/>
              <a:t>Statistics</a:t>
            </a:r>
            <a:r>
              <a:rPr lang="nb-NO" dirty="0"/>
              <a:t> Norway. </a:t>
            </a:r>
            <a:r>
              <a:rPr lang="nb-NO" sz="1400" dirty="0">
                <a:hlinkClick r:id="rId2"/>
              </a:rPr>
              <a:t>KLE@SSB.NO</a:t>
            </a:r>
            <a:endParaRPr lang="nb-NO" dirty="0"/>
          </a:p>
          <a:p>
            <a:endParaRPr lang="pl-PL" dirty="0"/>
          </a:p>
        </p:txBody>
      </p:sp>
      <p:sp>
        <p:nvSpPr>
          <p:cNvPr id="6" name="Symbol zastępczy tekstu 5"/>
          <p:cNvSpPr>
            <a:spLocks noGrp="1"/>
          </p:cNvSpPr>
          <p:nvPr>
            <p:ph type="body" sz="quarter" idx="10"/>
          </p:nvPr>
        </p:nvSpPr>
        <p:spPr/>
        <p:txBody>
          <a:bodyPr/>
          <a:lstStyle/>
          <a:p>
            <a:endParaRPr lang="pl-PL" dirty="0"/>
          </a:p>
        </p:txBody>
      </p:sp>
    </p:spTree>
    <p:extLst>
      <p:ext uri="{BB962C8B-B14F-4D97-AF65-F5344CB8AC3E}">
        <p14:creationId xmlns:p14="http://schemas.microsoft.com/office/powerpoint/2010/main" val="1151959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err="1"/>
              <a:t>Responserates</a:t>
            </a:r>
            <a:r>
              <a:rPr lang="en-US" dirty="0"/>
              <a:t> in some of Statistics Norway’s household surveys 1967-2017. %</a:t>
            </a:r>
            <a:endParaRPr lang="pl-PL" dirty="0"/>
          </a:p>
        </p:txBody>
      </p:sp>
      <p:pic>
        <p:nvPicPr>
          <p:cNvPr id="4" name="Plassholder for innhold 3">
            <a:extLst>
              <a:ext uri="{FF2B5EF4-FFF2-40B4-BE49-F238E27FC236}">
                <a16:creationId xmlns:a16="http://schemas.microsoft.com/office/drawing/2014/main" id="{BE534B0A-20E8-476A-BB0E-875327710898}"/>
              </a:ext>
            </a:extLst>
          </p:cNvPr>
          <p:cNvPicPr>
            <a:picLocks noGrp="1" noChangeAspect="1"/>
          </p:cNvPicPr>
          <p:nvPr>
            <p:ph idx="1"/>
          </p:nvPr>
        </p:nvPicPr>
        <p:blipFill>
          <a:blip r:embed="rId2"/>
          <a:stretch>
            <a:fillRect/>
          </a:stretch>
        </p:blipFill>
        <p:spPr>
          <a:xfrm>
            <a:off x="765946" y="1371600"/>
            <a:ext cx="7294048" cy="4722429"/>
          </a:xfrm>
          <a:prstGeom prst="rect">
            <a:avLst/>
          </a:prstGeom>
        </p:spPr>
      </p:pic>
    </p:spTree>
    <p:extLst>
      <p:ext uri="{BB962C8B-B14F-4D97-AF65-F5344CB8AC3E}">
        <p14:creationId xmlns:p14="http://schemas.microsoft.com/office/powerpoint/2010/main" val="53959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79DE53-265B-4C9B-9B5E-8FEE11CD6753}"/>
              </a:ext>
            </a:extLst>
          </p:cNvPr>
          <p:cNvSpPr>
            <a:spLocks noGrp="1"/>
          </p:cNvSpPr>
          <p:nvPr>
            <p:ph type="title"/>
          </p:nvPr>
        </p:nvSpPr>
        <p:spPr/>
        <p:txBody>
          <a:bodyPr>
            <a:normAutofit/>
          </a:bodyPr>
          <a:lstStyle/>
          <a:p>
            <a:r>
              <a:rPr lang="en-GB" sz="1800" dirty="0" err="1"/>
              <a:t>Responserate</a:t>
            </a:r>
            <a:r>
              <a:rPr lang="en-GB" sz="1800" dirty="0"/>
              <a:t> in election surveys by gender and age. 1969-2017. Per cent</a:t>
            </a:r>
            <a:endParaRPr lang="nb-NO" sz="1800" dirty="0"/>
          </a:p>
        </p:txBody>
      </p:sp>
      <p:pic>
        <p:nvPicPr>
          <p:cNvPr id="4" name="Plassholder for innhold 3">
            <a:extLst>
              <a:ext uri="{FF2B5EF4-FFF2-40B4-BE49-F238E27FC236}">
                <a16:creationId xmlns:a16="http://schemas.microsoft.com/office/drawing/2014/main" id="{9D93EEE6-301C-481D-9FB8-9BFE99AF09E4}"/>
              </a:ext>
            </a:extLst>
          </p:cNvPr>
          <p:cNvPicPr>
            <a:picLocks noGrp="1" noChangeAspect="1"/>
          </p:cNvPicPr>
          <p:nvPr>
            <p:ph idx="1"/>
          </p:nvPr>
        </p:nvPicPr>
        <p:blipFill>
          <a:blip r:embed="rId2"/>
          <a:stretch>
            <a:fillRect/>
          </a:stretch>
        </p:blipFill>
        <p:spPr>
          <a:xfrm>
            <a:off x="2285999" y="1091410"/>
            <a:ext cx="4527755" cy="5338971"/>
          </a:xfrm>
          <a:prstGeom prst="rect">
            <a:avLst/>
          </a:prstGeom>
        </p:spPr>
      </p:pic>
      <p:sp>
        <p:nvSpPr>
          <p:cNvPr id="5" name="TekstSylinder 4">
            <a:extLst>
              <a:ext uri="{FF2B5EF4-FFF2-40B4-BE49-F238E27FC236}">
                <a16:creationId xmlns:a16="http://schemas.microsoft.com/office/drawing/2014/main" id="{4E4E4EA9-A180-487F-8B49-5EF0788B2825}"/>
              </a:ext>
            </a:extLst>
          </p:cNvPr>
          <p:cNvSpPr txBox="1"/>
          <p:nvPr/>
        </p:nvSpPr>
        <p:spPr>
          <a:xfrm>
            <a:off x="6290187" y="5619135"/>
            <a:ext cx="2315497" cy="338554"/>
          </a:xfrm>
          <a:prstGeom prst="rect">
            <a:avLst/>
          </a:prstGeom>
          <a:noFill/>
        </p:spPr>
        <p:txBody>
          <a:bodyPr wrap="square" rtlCol="0">
            <a:spAutoFit/>
          </a:bodyPr>
          <a:lstStyle/>
          <a:p>
            <a:r>
              <a:rPr lang="en-GB" sz="800" dirty="0"/>
              <a:t>Source: Statistics Norway and Institute for Social Research, Norwegian National Election Surveys.</a:t>
            </a:r>
            <a:endParaRPr lang="nb-NO" sz="800" dirty="0"/>
          </a:p>
        </p:txBody>
      </p:sp>
    </p:spTree>
    <p:extLst>
      <p:ext uri="{BB962C8B-B14F-4D97-AF65-F5344CB8AC3E}">
        <p14:creationId xmlns:p14="http://schemas.microsoft.com/office/powerpoint/2010/main" val="3555131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74B69EB-0EA3-4896-9AEC-2B8647952BE0}"/>
              </a:ext>
            </a:extLst>
          </p:cNvPr>
          <p:cNvSpPr>
            <a:spLocks noGrp="1"/>
          </p:cNvSpPr>
          <p:nvPr>
            <p:ph type="title"/>
          </p:nvPr>
        </p:nvSpPr>
        <p:spPr/>
        <p:txBody>
          <a:bodyPr/>
          <a:lstStyle/>
          <a:p>
            <a:r>
              <a:rPr lang="en-US" sz="2000" dirty="0"/>
              <a:t>Bias indicator conditioning on the combination of the </a:t>
            </a:r>
            <a:r>
              <a:rPr lang="en-US" sz="2000" i="1" dirty="0" err="1"/>
              <a:t>X</a:t>
            </a:r>
            <a:r>
              <a:rPr lang="en-US" sz="2000" dirty="0" err="1"/>
              <a:t>s</a:t>
            </a:r>
            <a:r>
              <a:rPr lang="en-US" sz="2000" dirty="0"/>
              <a:t> - </a:t>
            </a:r>
            <a:r>
              <a:rPr lang="en-US" sz="2000" i="1" dirty="0"/>
              <a:t>BIX</a:t>
            </a:r>
            <a:r>
              <a:rPr lang="en-US" sz="2000" dirty="0"/>
              <a:t> </a:t>
            </a:r>
            <a:endParaRPr lang="nb-NO" dirty="0"/>
          </a:p>
        </p:txBody>
      </p:sp>
      <p:pic>
        <p:nvPicPr>
          <p:cNvPr id="1783" name="Bilde 1782">
            <a:extLst>
              <a:ext uri="{FF2B5EF4-FFF2-40B4-BE49-F238E27FC236}">
                <a16:creationId xmlns:a16="http://schemas.microsoft.com/office/drawing/2014/main" id="{14F5B18E-7C08-4DF0-8E7E-595D15C5BE2E}"/>
              </a:ext>
            </a:extLst>
          </p:cNvPr>
          <p:cNvPicPr>
            <a:picLocks noChangeAspect="1"/>
          </p:cNvPicPr>
          <p:nvPr/>
        </p:nvPicPr>
        <p:blipFill>
          <a:blip r:embed="rId2"/>
          <a:stretch>
            <a:fillRect/>
          </a:stretch>
        </p:blipFill>
        <p:spPr>
          <a:xfrm>
            <a:off x="804951" y="1784555"/>
            <a:ext cx="7855057" cy="3429000"/>
          </a:xfrm>
          <a:prstGeom prst="rect">
            <a:avLst/>
          </a:prstGeom>
        </p:spPr>
      </p:pic>
      <p:sp>
        <p:nvSpPr>
          <p:cNvPr id="1784" name="TekstSylinder 1783">
            <a:extLst>
              <a:ext uri="{FF2B5EF4-FFF2-40B4-BE49-F238E27FC236}">
                <a16:creationId xmlns:a16="http://schemas.microsoft.com/office/drawing/2014/main" id="{3097EF10-2514-4839-8794-D952E0022579}"/>
              </a:ext>
            </a:extLst>
          </p:cNvPr>
          <p:cNvSpPr txBox="1"/>
          <p:nvPr/>
        </p:nvSpPr>
        <p:spPr>
          <a:xfrm>
            <a:off x="6290187" y="5619135"/>
            <a:ext cx="2315497" cy="338554"/>
          </a:xfrm>
          <a:prstGeom prst="rect">
            <a:avLst/>
          </a:prstGeom>
          <a:noFill/>
        </p:spPr>
        <p:txBody>
          <a:bodyPr wrap="square" rtlCol="0">
            <a:spAutoFit/>
          </a:bodyPr>
          <a:lstStyle/>
          <a:p>
            <a:r>
              <a:rPr lang="en-GB" sz="800" dirty="0"/>
              <a:t>Source: Statistics Norway and Institute for Social Research, Norwegian National Election Surveys.</a:t>
            </a:r>
            <a:endParaRPr lang="nb-NO" sz="800" dirty="0"/>
          </a:p>
        </p:txBody>
      </p:sp>
    </p:spTree>
    <p:extLst>
      <p:ext uri="{BB962C8B-B14F-4D97-AF65-F5344CB8AC3E}">
        <p14:creationId xmlns:p14="http://schemas.microsoft.com/office/powerpoint/2010/main" val="1207245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9CE459E-54B4-4FBC-947B-BDD2428EA755}"/>
              </a:ext>
            </a:extLst>
          </p:cNvPr>
          <p:cNvSpPr>
            <a:spLocks noGrp="1"/>
          </p:cNvSpPr>
          <p:nvPr>
            <p:ph type="title"/>
          </p:nvPr>
        </p:nvSpPr>
        <p:spPr/>
        <p:txBody>
          <a:bodyPr>
            <a:normAutofit/>
          </a:bodyPr>
          <a:lstStyle/>
          <a:p>
            <a:r>
              <a:rPr lang="en-GB" sz="2400" dirty="0"/>
              <a:t>1969-2017. Nonresponse bias in </a:t>
            </a:r>
            <a:r>
              <a:rPr lang="en-GB" sz="2400" i="1" dirty="0" err="1"/>
              <a:t>Xs</a:t>
            </a:r>
            <a:r>
              <a:rPr lang="en-GB" sz="2400" dirty="0"/>
              <a:t> (</a:t>
            </a:r>
            <a:r>
              <a:rPr lang="en-GB" sz="2400" i="1" dirty="0" err="1"/>
              <a:t>BIX</a:t>
            </a:r>
            <a:r>
              <a:rPr lang="en-GB" sz="1800" dirty="0" err="1"/>
              <a:t>gender</a:t>
            </a:r>
            <a:r>
              <a:rPr lang="en-GB" sz="1800" dirty="0"/>
              <a:t>*age</a:t>
            </a:r>
            <a:r>
              <a:rPr lang="en-GB" sz="2400" dirty="0"/>
              <a:t>) and </a:t>
            </a:r>
            <a:r>
              <a:rPr lang="en-GB" sz="2400" i="1" dirty="0"/>
              <a:t>Y (</a:t>
            </a:r>
            <a:r>
              <a:rPr lang="en-GB" sz="2400" dirty="0"/>
              <a:t>electoral turnout).</a:t>
            </a:r>
          </a:p>
        </p:txBody>
      </p:sp>
      <p:pic>
        <p:nvPicPr>
          <p:cNvPr id="4" name="Plassholder for innhold 3">
            <a:extLst>
              <a:ext uri="{FF2B5EF4-FFF2-40B4-BE49-F238E27FC236}">
                <a16:creationId xmlns:a16="http://schemas.microsoft.com/office/drawing/2014/main" id="{34081803-E477-40D2-BC1F-2DBFD448F007}"/>
              </a:ext>
            </a:extLst>
          </p:cNvPr>
          <p:cNvPicPr>
            <a:picLocks noGrp="1" noChangeAspect="1"/>
          </p:cNvPicPr>
          <p:nvPr>
            <p:ph idx="1"/>
          </p:nvPr>
        </p:nvPicPr>
        <p:blipFill>
          <a:blip r:embed="rId2"/>
          <a:stretch>
            <a:fillRect/>
          </a:stretch>
        </p:blipFill>
        <p:spPr>
          <a:xfrm>
            <a:off x="975218" y="1606976"/>
            <a:ext cx="7193563" cy="4360010"/>
          </a:xfrm>
          <a:prstGeom prst="rect">
            <a:avLst/>
          </a:prstGeom>
        </p:spPr>
      </p:pic>
      <p:sp>
        <p:nvSpPr>
          <p:cNvPr id="5" name="TekstSylinder 4">
            <a:extLst>
              <a:ext uri="{FF2B5EF4-FFF2-40B4-BE49-F238E27FC236}">
                <a16:creationId xmlns:a16="http://schemas.microsoft.com/office/drawing/2014/main" id="{D1EF025A-4662-42E5-AB44-2278C45DA01D}"/>
              </a:ext>
            </a:extLst>
          </p:cNvPr>
          <p:cNvSpPr txBox="1"/>
          <p:nvPr/>
        </p:nvSpPr>
        <p:spPr>
          <a:xfrm>
            <a:off x="6334432" y="5999275"/>
            <a:ext cx="2315497" cy="338554"/>
          </a:xfrm>
          <a:prstGeom prst="rect">
            <a:avLst/>
          </a:prstGeom>
          <a:noFill/>
        </p:spPr>
        <p:txBody>
          <a:bodyPr wrap="square" rtlCol="0">
            <a:spAutoFit/>
          </a:bodyPr>
          <a:lstStyle/>
          <a:p>
            <a:r>
              <a:rPr lang="en-GB" sz="800" dirty="0"/>
              <a:t>Source: Statistics Norway and Institute for Social Research, Norwegian National Election Surveys.</a:t>
            </a:r>
            <a:endParaRPr lang="nb-NO" sz="800" dirty="0"/>
          </a:p>
        </p:txBody>
      </p:sp>
    </p:spTree>
    <p:extLst>
      <p:ext uri="{BB962C8B-B14F-4D97-AF65-F5344CB8AC3E}">
        <p14:creationId xmlns:p14="http://schemas.microsoft.com/office/powerpoint/2010/main" val="2950709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BF26224-14C2-40E7-8100-4A51368E017F}"/>
              </a:ext>
            </a:extLst>
          </p:cNvPr>
          <p:cNvSpPr>
            <a:spLocks noGrp="1"/>
          </p:cNvSpPr>
          <p:nvPr>
            <p:ph type="title"/>
          </p:nvPr>
        </p:nvSpPr>
        <p:spPr/>
        <p:txBody>
          <a:bodyPr>
            <a:normAutofit/>
          </a:bodyPr>
          <a:lstStyle/>
          <a:p>
            <a:r>
              <a:rPr lang="en-GB" sz="2400" dirty="0"/>
              <a:t>1997-2017, bias in </a:t>
            </a:r>
            <a:r>
              <a:rPr lang="en-GB" sz="2400" i="1" dirty="0" err="1"/>
              <a:t>Xs</a:t>
            </a:r>
            <a:r>
              <a:rPr lang="en-GB" sz="2400" dirty="0"/>
              <a:t> </a:t>
            </a:r>
            <a:r>
              <a:rPr lang="en-GB" sz="2400" i="1" dirty="0" err="1"/>
              <a:t>BIX</a:t>
            </a:r>
            <a:r>
              <a:rPr lang="en-GB" sz="1800" dirty="0" err="1"/>
              <a:t>gender</a:t>
            </a:r>
            <a:r>
              <a:rPr lang="en-GB" sz="1800" dirty="0"/>
              <a:t>*age*education*urban </a:t>
            </a:r>
            <a:r>
              <a:rPr lang="en-GB" sz="2400" dirty="0"/>
              <a:t>and </a:t>
            </a:r>
            <a:r>
              <a:rPr lang="en-GB" sz="2400" i="1" dirty="0"/>
              <a:t>Y</a:t>
            </a:r>
            <a:r>
              <a:rPr lang="en-GB" sz="2400" dirty="0"/>
              <a:t> </a:t>
            </a:r>
            <a:r>
              <a:rPr lang="en-GB" sz="1800" dirty="0"/>
              <a:t>(electoral turnout)</a:t>
            </a:r>
            <a:r>
              <a:rPr lang="en-GB" sz="2400" dirty="0"/>
              <a:t>.</a:t>
            </a:r>
          </a:p>
        </p:txBody>
      </p:sp>
      <p:pic>
        <p:nvPicPr>
          <p:cNvPr id="4" name="Plassholder for innhold 3">
            <a:extLst>
              <a:ext uri="{FF2B5EF4-FFF2-40B4-BE49-F238E27FC236}">
                <a16:creationId xmlns:a16="http://schemas.microsoft.com/office/drawing/2014/main" id="{CE827BEA-D16B-45C3-9DCE-E6642A9B6516}"/>
              </a:ext>
            </a:extLst>
          </p:cNvPr>
          <p:cNvPicPr>
            <a:picLocks noGrp="1" noChangeAspect="1"/>
          </p:cNvPicPr>
          <p:nvPr>
            <p:ph idx="1"/>
          </p:nvPr>
        </p:nvPicPr>
        <p:blipFill>
          <a:blip r:embed="rId2"/>
          <a:stretch>
            <a:fillRect/>
          </a:stretch>
        </p:blipFill>
        <p:spPr>
          <a:xfrm>
            <a:off x="1090835" y="1516063"/>
            <a:ext cx="6962329" cy="4541837"/>
          </a:xfrm>
          <a:prstGeom prst="rect">
            <a:avLst/>
          </a:prstGeom>
        </p:spPr>
      </p:pic>
      <p:sp>
        <p:nvSpPr>
          <p:cNvPr id="5" name="TekstSylinder 4">
            <a:extLst>
              <a:ext uri="{FF2B5EF4-FFF2-40B4-BE49-F238E27FC236}">
                <a16:creationId xmlns:a16="http://schemas.microsoft.com/office/drawing/2014/main" id="{C88E018F-592C-4B72-9572-4D2CAC761E7F}"/>
              </a:ext>
            </a:extLst>
          </p:cNvPr>
          <p:cNvSpPr txBox="1"/>
          <p:nvPr/>
        </p:nvSpPr>
        <p:spPr>
          <a:xfrm>
            <a:off x="6304935" y="6057900"/>
            <a:ext cx="2315497" cy="338554"/>
          </a:xfrm>
          <a:prstGeom prst="rect">
            <a:avLst/>
          </a:prstGeom>
          <a:noFill/>
        </p:spPr>
        <p:txBody>
          <a:bodyPr wrap="square" rtlCol="0">
            <a:spAutoFit/>
          </a:bodyPr>
          <a:lstStyle/>
          <a:p>
            <a:r>
              <a:rPr lang="en-GB" sz="800" dirty="0"/>
              <a:t>Source: Statistics Norway and Institute for Social Research, Norwegian National Election Surveys.</a:t>
            </a:r>
            <a:endParaRPr lang="nb-NO" sz="800" dirty="0"/>
          </a:p>
        </p:txBody>
      </p:sp>
    </p:spTree>
    <p:extLst>
      <p:ext uri="{BB962C8B-B14F-4D97-AF65-F5344CB8AC3E}">
        <p14:creationId xmlns:p14="http://schemas.microsoft.com/office/powerpoint/2010/main" val="2657116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3C2C29C-3029-42BD-8C43-4EDDB6643CE0}"/>
              </a:ext>
            </a:extLst>
          </p:cNvPr>
          <p:cNvSpPr>
            <a:spLocks noGrp="1"/>
          </p:cNvSpPr>
          <p:nvPr>
            <p:ph type="title"/>
          </p:nvPr>
        </p:nvSpPr>
        <p:spPr/>
        <p:txBody>
          <a:bodyPr/>
          <a:lstStyle/>
          <a:p>
            <a:r>
              <a:rPr lang="it-IT" dirty="0"/>
              <a:t>Non response bias under different scenarios</a:t>
            </a:r>
            <a:endParaRPr lang="nb-NO" dirty="0"/>
          </a:p>
        </p:txBody>
      </p:sp>
      <p:pic>
        <p:nvPicPr>
          <p:cNvPr id="9" name="Plassholder for innhold 8">
            <a:extLst>
              <a:ext uri="{FF2B5EF4-FFF2-40B4-BE49-F238E27FC236}">
                <a16:creationId xmlns:a16="http://schemas.microsoft.com/office/drawing/2014/main" id="{EAF15898-9BCD-4C4D-AA97-648EA763FDFE}"/>
              </a:ext>
            </a:extLst>
          </p:cNvPr>
          <p:cNvPicPr>
            <a:picLocks noGrp="1" noChangeAspect="1"/>
          </p:cNvPicPr>
          <p:nvPr>
            <p:ph idx="1"/>
          </p:nvPr>
        </p:nvPicPr>
        <p:blipFill>
          <a:blip r:embed="rId2"/>
          <a:stretch>
            <a:fillRect/>
          </a:stretch>
        </p:blipFill>
        <p:spPr>
          <a:xfrm>
            <a:off x="1258286" y="1356851"/>
            <a:ext cx="5938927" cy="4355343"/>
          </a:xfrm>
          <a:prstGeom prst="rect">
            <a:avLst/>
          </a:prstGeom>
        </p:spPr>
      </p:pic>
    </p:spTree>
    <p:extLst>
      <p:ext uri="{BB962C8B-B14F-4D97-AF65-F5344CB8AC3E}">
        <p14:creationId xmlns:p14="http://schemas.microsoft.com/office/powerpoint/2010/main" val="379550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3C2C29C-3029-42BD-8C43-4EDDB6643CE0}"/>
              </a:ext>
            </a:extLst>
          </p:cNvPr>
          <p:cNvSpPr>
            <a:spLocks noGrp="1"/>
          </p:cNvSpPr>
          <p:nvPr>
            <p:ph type="title"/>
          </p:nvPr>
        </p:nvSpPr>
        <p:spPr/>
        <p:txBody>
          <a:bodyPr/>
          <a:lstStyle/>
          <a:p>
            <a:r>
              <a:rPr lang="it-IT" dirty="0"/>
              <a:t>Non response bias under different scenarios</a:t>
            </a:r>
            <a:endParaRPr lang="nb-NO" dirty="0"/>
          </a:p>
        </p:txBody>
      </p:sp>
      <p:sp>
        <p:nvSpPr>
          <p:cNvPr id="3" name="Plassholder for innhold 2">
            <a:extLst>
              <a:ext uri="{FF2B5EF4-FFF2-40B4-BE49-F238E27FC236}">
                <a16:creationId xmlns:a16="http://schemas.microsoft.com/office/drawing/2014/main" id="{697651A8-1288-4A6D-A6A5-205FFBBE8419}"/>
              </a:ext>
            </a:extLst>
          </p:cNvPr>
          <p:cNvSpPr>
            <a:spLocks noGrp="1"/>
          </p:cNvSpPr>
          <p:nvPr>
            <p:ph idx="1"/>
          </p:nvPr>
        </p:nvSpPr>
        <p:spPr/>
        <p:txBody>
          <a:bodyPr/>
          <a:lstStyle/>
          <a:p>
            <a:r>
              <a:rPr lang="en-US" dirty="0"/>
              <a:t>Then there is the question of Norwegian immigration policy. The value 0 expresses the view that we should make it easier for immigrants to enter Norway; while the value 10 expresses the opinion that the number of immigrants coming to Norway should be restricted to an even greater extent than at present. Where would you place yourself on this scale? </a:t>
            </a:r>
          </a:p>
          <a:p>
            <a:endParaRPr lang="en-US" dirty="0"/>
          </a:p>
          <a:p>
            <a:endParaRPr lang="nb-NO" dirty="0"/>
          </a:p>
        </p:txBody>
      </p:sp>
      <p:graphicFrame>
        <p:nvGraphicFramePr>
          <p:cNvPr id="5" name="Tabell 4">
            <a:extLst>
              <a:ext uri="{FF2B5EF4-FFF2-40B4-BE49-F238E27FC236}">
                <a16:creationId xmlns:a16="http://schemas.microsoft.com/office/drawing/2014/main" id="{82E644AB-F1E9-4F48-A678-EBF8BA505185}"/>
              </a:ext>
            </a:extLst>
          </p:cNvPr>
          <p:cNvGraphicFramePr>
            <a:graphicFrameLocks noGrp="1"/>
          </p:cNvGraphicFramePr>
          <p:nvPr/>
        </p:nvGraphicFramePr>
        <p:xfrm>
          <a:off x="1624014" y="3452654"/>
          <a:ext cx="5895972" cy="1097280"/>
        </p:xfrm>
        <a:graphic>
          <a:graphicData uri="http://schemas.openxmlformats.org/drawingml/2006/table">
            <a:tbl>
              <a:tblPr/>
              <a:tblGrid>
                <a:gridCol w="243231">
                  <a:extLst>
                    <a:ext uri="{9D8B030D-6E8A-4147-A177-3AD203B41FA5}">
                      <a16:colId xmlns:a16="http://schemas.microsoft.com/office/drawing/2014/main" val="3182821146"/>
                    </a:ext>
                  </a:extLst>
                </a:gridCol>
                <a:gridCol w="215923">
                  <a:extLst>
                    <a:ext uri="{9D8B030D-6E8A-4147-A177-3AD203B41FA5}">
                      <a16:colId xmlns:a16="http://schemas.microsoft.com/office/drawing/2014/main" val="2693563109"/>
                    </a:ext>
                  </a:extLst>
                </a:gridCol>
                <a:gridCol w="252122">
                  <a:extLst>
                    <a:ext uri="{9D8B030D-6E8A-4147-A177-3AD203B41FA5}">
                      <a16:colId xmlns:a16="http://schemas.microsoft.com/office/drawing/2014/main" val="1476730570"/>
                    </a:ext>
                  </a:extLst>
                </a:gridCol>
                <a:gridCol w="215923">
                  <a:extLst>
                    <a:ext uri="{9D8B030D-6E8A-4147-A177-3AD203B41FA5}">
                      <a16:colId xmlns:a16="http://schemas.microsoft.com/office/drawing/2014/main" val="1644486421"/>
                    </a:ext>
                  </a:extLst>
                </a:gridCol>
                <a:gridCol w="252122">
                  <a:extLst>
                    <a:ext uri="{9D8B030D-6E8A-4147-A177-3AD203B41FA5}">
                      <a16:colId xmlns:a16="http://schemas.microsoft.com/office/drawing/2014/main" val="1920885349"/>
                    </a:ext>
                  </a:extLst>
                </a:gridCol>
                <a:gridCol w="215923">
                  <a:extLst>
                    <a:ext uri="{9D8B030D-6E8A-4147-A177-3AD203B41FA5}">
                      <a16:colId xmlns:a16="http://schemas.microsoft.com/office/drawing/2014/main" val="3563319546"/>
                    </a:ext>
                  </a:extLst>
                </a:gridCol>
                <a:gridCol w="252122">
                  <a:extLst>
                    <a:ext uri="{9D8B030D-6E8A-4147-A177-3AD203B41FA5}">
                      <a16:colId xmlns:a16="http://schemas.microsoft.com/office/drawing/2014/main" val="2620398754"/>
                    </a:ext>
                  </a:extLst>
                </a:gridCol>
                <a:gridCol w="215923">
                  <a:extLst>
                    <a:ext uri="{9D8B030D-6E8A-4147-A177-3AD203B41FA5}">
                      <a16:colId xmlns:a16="http://schemas.microsoft.com/office/drawing/2014/main" val="1874355505"/>
                    </a:ext>
                  </a:extLst>
                </a:gridCol>
                <a:gridCol w="252122">
                  <a:extLst>
                    <a:ext uri="{9D8B030D-6E8A-4147-A177-3AD203B41FA5}">
                      <a16:colId xmlns:a16="http://schemas.microsoft.com/office/drawing/2014/main" val="3222751017"/>
                    </a:ext>
                  </a:extLst>
                </a:gridCol>
                <a:gridCol w="215923">
                  <a:extLst>
                    <a:ext uri="{9D8B030D-6E8A-4147-A177-3AD203B41FA5}">
                      <a16:colId xmlns:a16="http://schemas.microsoft.com/office/drawing/2014/main" val="4165579869"/>
                    </a:ext>
                  </a:extLst>
                </a:gridCol>
                <a:gridCol w="252122">
                  <a:extLst>
                    <a:ext uri="{9D8B030D-6E8A-4147-A177-3AD203B41FA5}">
                      <a16:colId xmlns:a16="http://schemas.microsoft.com/office/drawing/2014/main" val="1469708190"/>
                    </a:ext>
                  </a:extLst>
                </a:gridCol>
                <a:gridCol w="341667">
                  <a:extLst>
                    <a:ext uri="{9D8B030D-6E8A-4147-A177-3AD203B41FA5}">
                      <a16:colId xmlns:a16="http://schemas.microsoft.com/office/drawing/2014/main" val="1241090716"/>
                    </a:ext>
                  </a:extLst>
                </a:gridCol>
                <a:gridCol w="126379">
                  <a:extLst>
                    <a:ext uri="{9D8B030D-6E8A-4147-A177-3AD203B41FA5}">
                      <a16:colId xmlns:a16="http://schemas.microsoft.com/office/drawing/2014/main" val="2303034090"/>
                    </a:ext>
                  </a:extLst>
                </a:gridCol>
                <a:gridCol w="215923">
                  <a:extLst>
                    <a:ext uri="{9D8B030D-6E8A-4147-A177-3AD203B41FA5}">
                      <a16:colId xmlns:a16="http://schemas.microsoft.com/office/drawing/2014/main" val="2009487950"/>
                    </a:ext>
                  </a:extLst>
                </a:gridCol>
                <a:gridCol w="252122">
                  <a:extLst>
                    <a:ext uri="{9D8B030D-6E8A-4147-A177-3AD203B41FA5}">
                      <a16:colId xmlns:a16="http://schemas.microsoft.com/office/drawing/2014/main" val="1455780113"/>
                    </a:ext>
                  </a:extLst>
                </a:gridCol>
                <a:gridCol w="306103">
                  <a:extLst>
                    <a:ext uri="{9D8B030D-6E8A-4147-A177-3AD203B41FA5}">
                      <a16:colId xmlns:a16="http://schemas.microsoft.com/office/drawing/2014/main" val="2928264742"/>
                    </a:ext>
                  </a:extLst>
                </a:gridCol>
                <a:gridCol w="161942">
                  <a:extLst>
                    <a:ext uri="{9D8B030D-6E8A-4147-A177-3AD203B41FA5}">
                      <a16:colId xmlns:a16="http://schemas.microsoft.com/office/drawing/2014/main" val="2743564655"/>
                    </a:ext>
                  </a:extLst>
                </a:gridCol>
                <a:gridCol w="288321">
                  <a:extLst>
                    <a:ext uri="{9D8B030D-6E8A-4147-A177-3AD203B41FA5}">
                      <a16:colId xmlns:a16="http://schemas.microsoft.com/office/drawing/2014/main" val="2922688436"/>
                    </a:ext>
                  </a:extLst>
                </a:gridCol>
                <a:gridCol w="179724">
                  <a:extLst>
                    <a:ext uri="{9D8B030D-6E8A-4147-A177-3AD203B41FA5}">
                      <a16:colId xmlns:a16="http://schemas.microsoft.com/office/drawing/2014/main" val="2460472724"/>
                    </a:ext>
                  </a:extLst>
                </a:gridCol>
                <a:gridCol w="215923">
                  <a:extLst>
                    <a:ext uri="{9D8B030D-6E8A-4147-A177-3AD203B41FA5}">
                      <a16:colId xmlns:a16="http://schemas.microsoft.com/office/drawing/2014/main" val="872961739"/>
                    </a:ext>
                  </a:extLst>
                </a:gridCol>
                <a:gridCol w="252122">
                  <a:extLst>
                    <a:ext uri="{9D8B030D-6E8A-4147-A177-3AD203B41FA5}">
                      <a16:colId xmlns:a16="http://schemas.microsoft.com/office/drawing/2014/main" val="1018902058"/>
                    </a:ext>
                  </a:extLst>
                </a:gridCol>
                <a:gridCol w="342302">
                  <a:extLst>
                    <a:ext uri="{9D8B030D-6E8A-4147-A177-3AD203B41FA5}">
                      <a16:colId xmlns:a16="http://schemas.microsoft.com/office/drawing/2014/main" val="3798057661"/>
                    </a:ext>
                  </a:extLst>
                </a:gridCol>
                <a:gridCol w="125744">
                  <a:extLst>
                    <a:ext uri="{9D8B030D-6E8A-4147-A177-3AD203B41FA5}">
                      <a16:colId xmlns:a16="http://schemas.microsoft.com/office/drawing/2014/main" val="2809766096"/>
                    </a:ext>
                  </a:extLst>
                </a:gridCol>
                <a:gridCol w="215923">
                  <a:extLst>
                    <a:ext uri="{9D8B030D-6E8A-4147-A177-3AD203B41FA5}">
                      <a16:colId xmlns:a16="http://schemas.microsoft.com/office/drawing/2014/main" val="2783577372"/>
                    </a:ext>
                  </a:extLst>
                </a:gridCol>
                <a:gridCol w="288321">
                  <a:extLst>
                    <a:ext uri="{9D8B030D-6E8A-4147-A177-3AD203B41FA5}">
                      <a16:colId xmlns:a16="http://schemas.microsoft.com/office/drawing/2014/main" val="3046789498"/>
                    </a:ext>
                  </a:extLst>
                </a:gridCol>
              </a:tblGrid>
              <a:tr h="0">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0</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1</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2</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3</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4</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5</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6</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7</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8</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9</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10</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99</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extLst>
                  <a:ext uri="{0D108BD9-81ED-4DB2-BD59-A6C34878D82A}">
                    <a16:rowId xmlns:a16="http://schemas.microsoft.com/office/drawing/2014/main" val="876769571"/>
                  </a:ext>
                </a:extLst>
              </a:tr>
              <a:tr h="0">
                <a:tc>
                  <a:txBody>
                    <a:bodyPr/>
                    <a:lstStyle/>
                    <a:p>
                      <a:pP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50000"/>
                        </a:lnSpc>
                        <a:spcAft>
                          <a:spcPts val="0"/>
                        </a:spcAft>
                        <a:tabLst>
                          <a:tab pos="127000" algn="r"/>
                        </a:tabLs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tabLst>
                          <a:tab pos="127000" algn="l"/>
                          <a:tab pos="253365" algn="r"/>
                        </a:tabLs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tabLst>
                          <a:tab pos="127000" algn="r"/>
                        </a:tabLs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nb-NO" sz="8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31651283"/>
                  </a:ext>
                </a:extLst>
              </a:tr>
              <a:tr h="0">
                <a:tc>
                  <a:txBody>
                    <a:bodyPr/>
                    <a:lstStyle/>
                    <a:p>
                      <a:pPr>
                        <a:lnSpc>
                          <a:spcPct val="150000"/>
                        </a:lnSpc>
                        <a:spcAft>
                          <a:spcPts val="0"/>
                        </a:spcAft>
                      </a:pPr>
                      <a:endParaRPr lang="nb-NO" sz="10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extLst>
                  <a:ext uri="{0D108BD9-81ED-4DB2-BD59-A6C34878D82A}">
                    <a16:rowId xmlns:a16="http://schemas.microsoft.com/office/drawing/2014/main" val="3250943218"/>
                  </a:ext>
                </a:extLst>
              </a:tr>
              <a:tr h="0">
                <a:tc gridSpan="7">
                  <a:txBody>
                    <a:bodyPr/>
                    <a:lstStyle/>
                    <a:p>
                      <a:pPr>
                        <a:lnSpc>
                          <a:spcPct val="150000"/>
                        </a:lnSpc>
                        <a:spcAft>
                          <a:spcPts val="0"/>
                        </a:spcAft>
                      </a:pPr>
                      <a:r>
                        <a:rPr lang="en-US" sz="1000">
                          <a:effectLst/>
                          <a:latin typeface="Times New Roman" panose="02020603050405020304" pitchFamily="18" charset="0"/>
                          <a:ea typeface="Times New Roman" panose="02020603050405020304" pitchFamily="18" charset="0"/>
                        </a:rPr>
                        <a:t>Should make it easier for immigrants to enter Norway</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a:txBody>
                    <a:bodyPr/>
                    <a:lstStyle/>
                    <a:p>
                      <a:pPr>
                        <a:lnSpc>
                          <a:spcPct val="150000"/>
                        </a:lnSpc>
                        <a:spcAft>
                          <a:spcPts val="0"/>
                        </a:spcAft>
                      </a:pPr>
                      <a:r>
                        <a:rPr lang="en-US"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nSpc>
                          <a:spcPct val="150000"/>
                        </a:lnSpc>
                        <a:spcAft>
                          <a:spcPts val="0"/>
                        </a:spcAft>
                      </a:pPr>
                      <a:r>
                        <a:rPr lang="en-US"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nSpc>
                          <a:spcPct val="150000"/>
                        </a:lnSpc>
                        <a:spcAft>
                          <a:spcPts val="0"/>
                        </a:spcAft>
                      </a:pPr>
                      <a:r>
                        <a:rPr lang="en-US"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nSpc>
                          <a:spcPct val="150000"/>
                        </a:lnSpc>
                        <a:spcAft>
                          <a:spcPts val="0"/>
                        </a:spcAft>
                      </a:pPr>
                      <a:r>
                        <a:rPr lang="en-US"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nSpc>
                          <a:spcPct val="150000"/>
                        </a:lnSpc>
                        <a:spcAft>
                          <a:spcPts val="0"/>
                        </a:spcAft>
                      </a:pPr>
                      <a:r>
                        <a:rPr lang="en-US"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nSpc>
                          <a:spcPct val="150000"/>
                        </a:lnSpc>
                        <a:spcAft>
                          <a:spcPts val="0"/>
                        </a:spcAft>
                      </a:pPr>
                      <a:r>
                        <a:rPr lang="en-US"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nSpc>
                          <a:spcPct val="150000"/>
                        </a:lnSpc>
                        <a:spcAft>
                          <a:spcPts val="0"/>
                        </a:spcAft>
                      </a:pPr>
                      <a:r>
                        <a:rPr lang="en-US"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nSpc>
                          <a:spcPct val="150000"/>
                        </a:lnSpc>
                        <a:spcAft>
                          <a:spcPts val="0"/>
                        </a:spcAft>
                      </a:pPr>
                      <a:r>
                        <a:rPr lang="en-US"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a:lnSpc>
                          <a:spcPct val="150000"/>
                        </a:lnSpc>
                        <a:spcAft>
                          <a:spcPts val="0"/>
                        </a:spcAft>
                      </a:pPr>
                      <a:r>
                        <a:rPr lang="en-US"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gridSpan="6">
                  <a:txBody>
                    <a:bodyPr/>
                    <a:lstStyle/>
                    <a:p>
                      <a:pPr algn="r">
                        <a:lnSpc>
                          <a:spcPct val="150000"/>
                        </a:lnSpc>
                        <a:spcAft>
                          <a:spcPts val="0"/>
                        </a:spcAft>
                      </a:pPr>
                      <a:r>
                        <a:rPr lang="nb-NO" sz="1000">
                          <a:effectLst/>
                          <a:latin typeface="Times New Roman" panose="02020603050405020304" pitchFamily="18" charset="0"/>
                          <a:ea typeface="Times New Roman" panose="02020603050405020304" pitchFamily="18" charset="0"/>
                        </a:rPr>
                        <a:t>Stronger restrictions on immigration</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a:txBody>
                    <a:bodyPr/>
                    <a:lstStyle/>
                    <a:p>
                      <a:pPr>
                        <a:lnSpc>
                          <a:spcPct val="150000"/>
                        </a:lnSpc>
                        <a:spcAft>
                          <a:spcPts val="0"/>
                        </a:spcAft>
                      </a:pPr>
                      <a:r>
                        <a:rPr lang="nb-NO" sz="1000">
                          <a:effectLst/>
                          <a:latin typeface="Times New Roman" panose="02020603050405020304" pitchFamily="18" charset="0"/>
                          <a:ea typeface="Times New Roman" panose="02020603050405020304" pitchFamily="18" charset="0"/>
                        </a:rPr>
                        <a:t> </a:t>
                      </a:r>
                      <a:endParaRPr lang="nb-NO"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gridSpan="2">
                  <a:txBody>
                    <a:bodyPr/>
                    <a:lstStyle/>
                    <a:p>
                      <a:pPr>
                        <a:lnSpc>
                          <a:spcPct val="150000"/>
                        </a:lnSpc>
                        <a:spcAft>
                          <a:spcPts val="0"/>
                        </a:spcAft>
                      </a:pPr>
                      <a:r>
                        <a:rPr lang="nb-NO" sz="1000" dirty="0">
                          <a:effectLst/>
                          <a:latin typeface="Times New Roman" panose="02020603050405020304" pitchFamily="18" charset="0"/>
                          <a:ea typeface="Times New Roman" panose="02020603050405020304" pitchFamily="18" charset="0"/>
                        </a:rPr>
                        <a:t>DON’T KNOW</a:t>
                      </a:r>
                      <a:endParaRPr lang="nb-NO" sz="1200" dirty="0">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hMerge="1">
                  <a:txBody>
                    <a:bodyPr/>
                    <a:lstStyle/>
                    <a:p>
                      <a:endParaRPr lang="nb-NO"/>
                    </a:p>
                  </a:txBody>
                  <a:tcPr/>
                </a:tc>
                <a:extLst>
                  <a:ext uri="{0D108BD9-81ED-4DB2-BD59-A6C34878D82A}">
                    <a16:rowId xmlns:a16="http://schemas.microsoft.com/office/drawing/2014/main" val="1253223810"/>
                  </a:ext>
                </a:extLst>
              </a:tr>
            </a:tbl>
          </a:graphicData>
        </a:graphic>
      </p:graphicFrame>
      <p:cxnSp>
        <p:nvCxnSpPr>
          <p:cNvPr id="6" name="Line 243">
            <a:extLst>
              <a:ext uri="{FF2B5EF4-FFF2-40B4-BE49-F238E27FC236}">
                <a16:creationId xmlns:a16="http://schemas.microsoft.com/office/drawing/2014/main" id="{0CA91D3F-ECAC-4D2F-8997-39B09021E802}"/>
              </a:ext>
            </a:extLst>
          </p:cNvPr>
          <p:cNvCxnSpPr>
            <a:cxnSpLocks noChangeShapeType="1"/>
          </p:cNvCxnSpPr>
          <p:nvPr/>
        </p:nvCxnSpPr>
        <p:spPr bwMode="auto">
          <a:xfrm flipV="1">
            <a:off x="2813050" y="8367713"/>
            <a:ext cx="0" cy="92075"/>
          </a:xfrm>
          <a:prstGeom prst="line">
            <a:avLst/>
          </a:prstGeom>
          <a:noFill/>
          <a:ln w="3175">
            <a:solidFill>
              <a:srgbClr val="000000"/>
            </a:solidFill>
            <a:round/>
            <a:headEnd/>
            <a:tailEnd type="arrow" w="sm" len="sm"/>
          </a:ln>
          <a:extLst>
            <a:ext uri="{909E8E84-426E-40DD-AFC4-6F175D3DCCD1}">
              <a14:hiddenFill xmlns:a14="http://schemas.microsoft.com/office/drawing/2010/main">
                <a:noFill/>
              </a14:hiddenFill>
            </a:ext>
          </a:extLst>
        </p:spPr>
      </p:cxnSp>
      <p:cxnSp>
        <p:nvCxnSpPr>
          <p:cNvPr id="7" name="Line 244">
            <a:extLst>
              <a:ext uri="{FF2B5EF4-FFF2-40B4-BE49-F238E27FC236}">
                <a16:creationId xmlns:a16="http://schemas.microsoft.com/office/drawing/2014/main" id="{EED328BD-A9D8-41C6-B719-2756B357689D}"/>
              </a:ext>
            </a:extLst>
          </p:cNvPr>
          <p:cNvCxnSpPr>
            <a:cxnSpLocks noChangeShapeType="1"/>
          </p:cNvCxnSpPr>
          <p:nvPr/>
        </p:nvCxnSpPr>
        <p:spPr bwMode="auto">
          <a:xfrm flipV="1">
            <a:off x="7567613" y="8367713"/>
            <a:ext cx="0" cy="92075"/>
          </a:xfrm>
          <a:prstGeom prst="line">
            <a:avLst/>
          </a:prstGeom>
          <a:noFill/>
          <a:ln w="3175">
            <a:solidFill>
              <a:srgbClr val="000000"/>
            </a:solidFill>
            <a:round/>
            <a:headEnd/>
            <a:tailEnd type="arrow" w="sm" len="sm"/>
          </a:ln>
          <a:extLst>
            <a:ext uri="{909E8E84-426E-40DD-AFC4-6F175D3DCCD1}">
              <a14:hiddenFill xmlns:a14="http://schemas.microsoft.com/office/drawing/2010/main">
                <a:noFill/>
              </a14:hiddenFill>
            </a:ext>
          </a:extLst>
        </p:spPr>
      </p:cxnSp>
      <p:cxnSp>
        <p:nvCxnSpPr>
          <p:cNvPr id="8" name="Line 245">
            <a:extLst>
              <a:ext uri="{FF2B5EF4-FFF2-40B4-BE49-F238E27FC236}">
                <a16:creationId xmlns:a16="http://schemas.microsoft.com/office/drawing/2014/main" id="{B0592A16-DB5C-4FAB-8A58-EF59002B777E}"/>
              </a:ext>
            </a:extLst>
          </p:cNvPr>
          <p:cNvCxnSpPr>
            <a:cxnSpLocks noChangeShapeType="1"/>
          </p:cNvCxnSpPr>
          <p:nvPr/>
        </p:nvCxnSpPr>
        <p:spPr bwMode="auto">
          <a:xfrm flipV="1">
            <a:off x="7932738" y="8367713"/>
            <a:ext cx="0" cy="92075"/>
          </a:xfrm>
          <a:prstGeom prst="line">
            <a:avLst/>
          </a:prstGeom>
          <a:noFill/>
          <a:ln w="3175">
            <a:solidFill>
              <a:srgbClr val="000000"/>
            </a:solidFill>
            <a:round/>
            <a:headEnd/>
            <a:tailEnd type="arrow" w="sm" len="sm"/>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364406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3C2C29C-3029-42BD-8C43-4EDDB6643CE0}"/>
              </a:ext>
            </a:extLst>
          </p:cNvPr>
          <p:cNvSpPr>
            <a:spLocks noGrp="1"/>
          </p:cNvSpPr>
          <p:nvPr>
            <p:ph type="title"/>
          </p:nvPr>
        </p:nvSpPr>
        <p:spPr/>
        <p:txBody>
          <a:bodyPr/>
          <a:lstStyle/>
          <a:p>
            <a:r>
              <a:rPr lang="it-IT" dirty="0"/>
              <a:t>Non response bias under different scenarios</a:t>
            </a:r>
            <a:endParaRPr lang="nb-NO" dirty="0"/>
          </a:p>
        </p:txBody>
      </p:sp>
      <p:cxnSp>
        <p:nvCxnSpPr>
          <p:cNvPr id="6" name="Line 243">
            <a:extLst>
              <a:ext uri="{FF2B5EF4-FFF2-40B4-BE49-F238E27FC236}">
                <a16:creationId xmlns:a16="http://schemas.microsoft.com/office/drawing/2014/main" id="{0CA91D3F-ECAC-4D2F-8997-39B09021E802}"/>
              </a:ext>
            </a:extLst>
          </p:cNvPr>
          <p:cNvCxnSpPr>
            <a:cxnSpLocks noChangeShapeType="1"/>
          </p:cNvCxnSpPr>
          <p:nvPr/>
        </p:nvCxnSpPr>
        <p:spPr bwMode="auto">
          <a:xfrm flipV="1">
            <a:off x="2813050" y="8367713"/>
            <a:ext cx="0" cy="92075"/>
          </a:xfrm>
          <a:prstGeom prst="line">
            <a:avLst/>
          </a:prstGeom>
          <a:noFill/>
          <a:ln w="3175">
            <a:solidFill>
              <a:srgbClr val="000000"/>
            </a:solidFill>
            <a:round/>
            <a:headEnd/>
            <a:tailEnd type="arrow" w="sm" len="sm"/>
          </a:ln>
          <a:extLst>
            <a:ext uri="{909E8E84-426E-40DD-AFC4-6F175D3DCCD1}">
              <a14:hiddenFill xmlns:a14="http://schemas.microsoft.com/office/drawing/2010/main">
                <a:noFill/>
              </a14:hiddenFill>
            </a:ext>
          </a:extLst>
        </p:spPr>
      </p:cxnSp>
      <p:cxnSp>
        <p:nvCxnSpPr>
          <p:cNvPr id="7" name="Line 244">
            <a:extLst>
              <a:ext uri="{FF2B5EF4-FFF2-40B4-BE49-F238E27FC236}">
                <a16:creationId xmlns:a16="http://schemas.microsoft.com/office/drawing/2014/main" id="{EED328BD-A9D8-41C6-B719-2756B357689D}"/>
              </a:ext>
            </a:extLst>
          </p:cNvPr>
          <p:cNvCxnSpPr>
            <a:cxnSpLocks noChangeShapeType="1"/>
          </p:cNvCxnSpPr>
          <p:nvPr/>
        </p:nvCxnSpPr>
        <p:spPr bwMode="auto">
          <a:xfrm flipV="1">
            <a:off x="7567613" y="8367713"/>
            <a:ext cx="0" cy="92075"/>
          </a:xfrm>
          <a:prstGeom prst="line">
            <a:avLst/>
          </a:prstGeom>
          <a:noFill/>
          <a:ln w="3175">
            <a:solidFill>
              <a:srgbClr val="000000"/>
            </a:solidFill>
            <a:round/>
            <a:headEnd/>
            <a:tailEnd type="arrow" w="sm" len="sm"/>
          </a:ln>
          <a:extLst>
            <a:ext uri="{909E8E84-426E-40DD-AFC4-6F175D3DCCD1}">
              <a14:hiddenFill xmlns:a14="http://schemas.microsoft.com/office/drawing/2010/main">
                <a:noFill/>
              </a14:hiddenFill>
            </a:ext>
          </a:extLst>
        </p:spPr>
      </p:cxnSp>
      <p:cxnSp>
        <p:nvCxnSpPr>
          <p:cNvPr id="8" name="Line 245">
            <a:extLst>
              <a:ext uri="{FF2B5EF4-FFF2-40B4-BE49-F238E27FC236}">
                <a16:creationId xmlns:a16="http://schemas.microsoft.com/office/drawing/2014/main" id="{B0592A16-DB5C-4FAB-8A58-EF59002B777E}"/>
              </a:ext>
            </a:extLst>
          </p:cNvPr>
          <p:cNvCxnSpPr>
            <a:cxnSpLocks noChangeShapeType="1"/>
          </p:cNvCxnSpPr>
          <p:nvPr/>
        </p:nvCxnSpPr>
        <p:spPr bwMode="auto">
          <a:xfrm flipV="1">
            <a:off x="7932738" y="8367713"/>
            <a:ext cx="0" cy="92075"/>
          </a:xfrm>
          <a:prstGeom prst="line">
            <a:avLst/>
          </a:prstGeom>
          <a:noFill/>
          <a:ln w="3175">
            <a:solidFill>
              <a:srgbClr val="000000"/>
            </a:solidFill>
            <a:round/>
            <a:headEnd/>
            <a:tailEnd type="arrow" w="sm" len="sm"/>
          </a:ln>
          <a:extLst>
            <a:ext uri="{909E8E84-426E-40DD-AFC4-6F175D3DCCD1}">
              <a14:hiddenFill xmlns:a14="http://schemas.microsoft.com/office/drawing/2010/main">
                <a:noFill/>
              </a14:hiddenFill>
            </a:ext>
          </a:extLst>
        </p:spPr>
      </p:cxnSp>
      <p:pic>
        <p:nvPicPr>
          <p:cNvPr id="11" name="Bilde 10">
            <a:extLst>
              <a:ext uri="{FF2B5EF4-FFF2-40B4-BE49-F238E27FC236}">
                <a16:creationId xmlns:a16="http://schemas.microsoft.com/office/drawing/2014/main" id="{76B92B7C-61BF-450B-8AEE-7A010741D312}"/>
              </a:ext>
            </a:extLst>
          </p:cNvPr>
          <p:cNvPicPr>
            <a:picLocks noChangeAspect="1"/>
          </p:cNvPicPr>
          <p:nvPr/>
        </p:nvPicPr>
        <p:blipFill>
          <a:blip r:embed="rId2"/>
          <a:stretch>
            <a:fillRect/>
          </a:stretch>
        </p:blipFill>
        <p:spPr>
          <a:xfrm>
            <a:off x="1351834" y="1474839"/>
            <a:ext cx="7084365" cy="4299155"/>
          </a:xfrm>
          <a:prstGeom prst="rect">
            <a:avLst/>
          </a:prstGeom>
        </p:spPr>
      </p:pic>
    </p:spTree>
    <p:extLst>
      <p:ext uri="{BB962C8B-B14F-4D97-AF65-F5344CB8AC3E}">
        <p14:creationId xmlns:p14="http://schemas.microsoft.com/office/powerpoint/2010/main" val="3732292583"/>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773</TotalTime>
  <Words>314</Words>
  <Application>Microsoft Office PowerPoint</Application>
  <PresentationFormat>Skjermfremvisning (4:3)</PresentationFormat>
  <Paragraphs>108</Paragraphs>
  <Slides>10</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10</vt:i4>
      </vt:variant>
    </vt:vector>
  </HeadingPairs>
  <TitlesOfParts>
    <vt:vector size="15" baseType="lpstr">
      <vt:lpstr>Arial</vt:lpstr>
      <vt:lpstr>Calibri</vt:lpstr>
      <vt:lpstr>Calibri Light</vt:lpstr>
      <vt:lpstr>Times New Roman</vt:lpstr>
      <vt:lpstr>Motyw pakietu Office</vt:lpstr>
      <vt:lpstr>An empirical study of nonresponse bias  The Norwegian National Election Survey 1969-2017 </vt:lpstr>
      <vt:lpstr>Responserates in some of Statistics Norway’s household surveys 1967-2017. %</vt:lpstr>
      <vt:lpstr>Responserate in election surveys by gender and age. 1969-2017. Per cent</vt:lpstr>
      <vt:lpstr>Bias indicator conditioning on the combination of the Xs - BIX </vt:lpstr>
      <vt:lpstr>1969-2017. Nonresponse bias in Xs (BIXgender*age) and Y (electoral turnout).</vt:lpstr>
      <vt:lpstr>1997-2017, bias in Xs BIXgender*age*education*urban and Y (electoral turnout).</vt:lpstr>
      <vt:lpstr>Non response bias under different scenarios</vt:lpstr>
      <vt:lpstr>Non response bias under different scenarios</vt:lpstr>
      <vt:lpstr>Non response bias under different scenarios</vt:lpstr>
      <vt:lpstr>An empirical study of nonresponse bias.  The Norwegian National Election Survey 1969-2017.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Gawlik Ryszard</dc:creator>
  <cp:lastModifiedBy>Kleven, Øyvin</cp:lastModifiedBy>
  <cp:revision>42</cp:revision>
  <dcterms:created xsi:type="dcterms:W3CDTF">2018-02-27T07:40:59Z</dcterms:created>
  <dcterms:modified xsi:type="dcterms:W3CDTF">2018-05-18T14:50:12Z</dcterms:modified>
</cp:coreProperties>
</file>