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9" r:id="rId3"/>
    <p:sldId id="267" r:id="rId4"/>
    <p:sldId id="262" r:id="rId5"/>
    <p:sldId id="266" r:id="rId6"/>
    <p:sldId id="268" r:id="rId7"/>
    <p:sldId id="272" r:id="rId8"/>
    <p:sldId id="263" r:id="rId9"/>
    <p:sldId id="260" r:id="rId10"/>
    <p:sldId id="270" r:id="rId11"/>
    <p:sldId id="271" r:id="rId12"/>
    <p:sldId id="261" r:id="rId13"/>
    <p:sldId id="258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31" autoAdjust="0"/>
    <p:restoredTop sz="70270" autoAdjust="0"/>
  </p:normalViewPr>
  <p:slideViewPr>
    <p:cSldViewPr snapToGrid="0">
      <p:cViewPr varScale="1">
        <p:scale>
          <a:sx n="53" d="100"/>
          <a:sy n="53" d="100"/>
        </p:scale>
        <p:origin x="2235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CAA978-2CCC-4CFC-82E6-54209BAF0E04}" type="doc">
      <dgm:prSet loTypeId="urn:microsoft.com/office/officeart/2009/3/layout/IncreasingArrowsProcess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hu-HU"/>
        </a:p>
      </dgm:t>
    </dgm:pt>
    <dgm:pt modelId="{2EA56348-6D00-4B81-879D-AE4A5E72EC6B}">
      <dgm:prSet phldrT="[Szöveg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hu-HU" sz="2400" b="1" dirty="0"/>
            <a:t>MAY</a:t>
          </a:r>
        </a:p>
      </dgm:t>
    </dgm:pt>
    <dgm:pt modelId="{C818C9EA-CE76-401B-8B4B-38C2850E96B4}" type="parTrans" cxnId="{CC843A92-E5D7-481D-B94F-7898EDB003E1}">
      <dgm:prSet/>
      <dgm:spPr/>
      <dgm:t>
        <a:bodyPr/>
        <a:lstStyle/>
        <a:p>
          <a:endParaRPr lang="hu-HU" b="1"/>
        </a:p>
      </dgm:t>
    </dgm:pt>
    <dgm:pt modelId="{0B4EC210-5829-4396-8F1B-EDA9561EA592}" type="sibTrans" cxnId="{CC843A92-E5D7-481D-B94F-7898EDB003E1}">
      <dgm:prSet/>
      <dgm:spPr/>
      <dgm:t>
        <a:bodyPr/>
        <a:lstStyle/>
        <a:p>
          <a:endParaRPr lang="hu-HU" b="1"/>
        </a:p>
      </dgm:t>
    </dgm:pt>
    <dgm:pt modelId="{59ABC148-8826-4F1C-9F81-15F0237889AE}">
      <dgm:prSet phldrT="[Szöveg]" custT="1"/>
      <dgm:spPr/>
      <dgm:t>
        <a:bodyPr/>
        <a:lstStyle/>
        <a:p>
          <a:r>
            <a:rPr lang="en-US" sz="2800" b="0" noProof="0" dirty="0"/>
            <a:t>Calls for </a:t>
          </a:r>
          <a:r>
            <a:rPr lang="hu-HU" sz="2800" b="0" noProof="0" dirty="0" err="1"/>
            <a:t>entry</a:t>
          </a:r>
          <a:endParaRPr lang="en-US" sz="2800" b="0" noProof="0" dirty="0"/>
        </a:p>
      </dgm:t>
    </dgm:pt>
    <dgm:pt modelId="{FD5B174A-7176-4D5E-9190-A003BF4F2DCC}" type="parTrans" cxnId="{1B9077F5-FC86-4AED-A55E-39AC44ACA754}">
      <dgm:prSet/>
      <dgm:spPr/>
      <dgm:t>
        <a:bodyPr/>
        <a:lstStyle/>
        <a:p>
          <a:endParaRPr lang="hu-HU" b="1"/>
        </a:p>
      </dgm:t>
    </dgm:pt>
    <dgm:pt modelId="{C4170D03-F82E-4CBB-9383-1889BCB0EF54}" type="sibTrans" cxnId="{1B9077F5-FC86-4AED-A55E-39AC44ACA754}">
      <dgm:prSet/>
      <dgm:spPr/>
      <dgm:t>
        <a:bodyPr/>
        <a:lstStyle/>
        <a:p>
          <a:endParaRPr lang="hu-HU" b="1"/>
        </a:p>
      </dgm:t>
    </dgm:pt>
    <dgm:pt modelId="{8642C172-ADC6-4F88-8C0D-85630AA51E91}">
      <dgm:prSet phldrT="[Szöveg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2400" b="1" noProof="0" dirty="0"/>
            <a:t>1st week of SEPTEMBER</a:t>
          </a:r>
        </a:p>
      </dgm:t>
    </dgm:pt>
    <dgm:pt modelId="{28C114A1-C449-4A5C-9C12-F87A73564D42}" type="parTrans" cxnId="{04A32C93-4AA2-45EF-9C25-9E5BC83A3862}">
      <dgm:prSet/>
      <dgm:spPr/>
      <dgm:t>
        <a:bodyPr/>
        <a:lstStyle/>
        <a:p>
          <a:endParaRPr lang="hu-HU" b="1"/>
        </a:p>
      </dgm:t>
    </dgm:pt>
    <dgm:pt modelId="{F62F8F64-7EB9-4487-B3F1-9866D7503084}" type="sibTrans" cxnId="{04A32C93-4AA2-45EF-9C25-9E5BC83A3862}">
      <dgm:prSet/>
      <dgm:spPr/>
      <dgm:t>
        <a:bodyPr/>
        <a:lstStyle/>
        <a:p>
          <a:endParaRPr lang="hu-HU" b="1"/>
        </a:p>
      </dgm:t>
    </dgm:pt>
    <dgm:pt modelId="{C3B9D146-88DC-4C6B-9ABE-A35829DC9D78}">
      <dgm:prSet phldrT="[Szöveg]" custT="1"/>
      <dgm:spPr/>
      <dgm:t>
        <a:bodyPr/>
        <a:lstStyle/>
        <a:p>
          <a:r>
            <a:rPr lang="en-US" sz="2800" b="0" noProof="0" dirty="0"/>
            <a:t>Preliminary round</a:t>
          </a:r>
        </a:p>
      </dgm:t>
    </dgm:pt>
    <dgm:pt modelId="{DCF7CE51-529E-40CB-93C3-ED8A62476593}" type="parTrans" cxnId="{EFFE5E1E-0DD5-4DE6-B8A3-DC5C5283DB72}">
      <dgm:prSet/>
      <dgm:spPr/>
      <dgm:t>
        <a:bodyPr/>
        <a:lstStyle/>
        <a:p>
          <a:endParaRPr lang="hu-HU" b="1"/>
        </a:p>
      </dgm:t>
    </dgm:pt>
    <dgm:pt modelId="{68FB601C-69DA-445C-8766-CFC2FD17A101}" type="sibTrans" cxnId="{EFFE5E1E-0DD5-4DE6-B8A3-DC5C5283DB72}">
      <dgm:prSet/>
      <dgm:spPr/>
      <dgm:t>
        <a:bodyPr/>
        <a:lstStyle/>
        <a:p>
          <a:endParaRPr lang="hu-HU" b="1"/>
        </a:p>
      </dgm:t>
    </dgm:pt>
    <dgm:pt modelId="{FFCFAD94-A264-453C-8CAA-75D1B5A3EDB8}">
      <dgm:prSet phldrT="[Szöveg]" custT="1"/>
      <dgm:spPr/>
      <dgm:t>
        <a:bodyPr/>
        <a:lstStyle/>
        <a:p>
          <a:r>
            <a:rPr lang="en-US" sz="2800" b="0" noProof="0" dirty="0" err="1"/>
            <a:t>Submi</a:t>
          </a:r>
          <a:r>
            <a:rPr lang="hu-HU" sz="2800" b="0" noProof="0" dirty="0" err="1"/>
            <a:t>ssion</a:t>
          </a:r>
          <a:r>
            <a:rPr lang="hu-HU" sz="2800" b="0" noProof="0" dirty="0"/>
            <a:t> </a:t>
          </a:r>
          <a:r>
            <a:rPr lang="hu-HU" sz="2800" b="0" noProof="0" dirty="0" err="1"/>
            <a:t>deadline</a:t>
          </a:r>
          <a:r>
            <a:rPr lang="en-US" sz="2800" b="0" noProof="0" dirty="0"/>
            <a:t> </a:t>
          </a:r>
        </a:p>
      </dgm:t>
    </dgm:pt>
    <dgm:pt modelId="{7144BF9B-7128-4959-A815-4A883528D5D1}">
      <dgm:prSet phldrT="[Szöveg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hu-HU" sz="2400" b="1" dirty="0"/>
            <a:t>3rd</a:t>
          </a:r>
          <a:r>
            <a:rPr lang="en-US" sz="2400" b="1" noProof="0" dirty="0"/>
            <a:t> week </a:t>
          </a:r>
          <a:r>
            <a:rPr lang="hu-HU" sz="2400" b="1" dirty="0"/>
            <a:t>of SEPTEMBER</a:t>
          </a:r>
        </a:p>
      </dgm:t>
    </dgm:pt>
    <dgm:pt modelId="{4C95CB35-8813-45D5-852E-CB3D9A8D5D85}" type="sibTrans" cxnId="{53C68573-82E1-42AD-8D6E-31F65C074D61}">
      <dgm:prSet/>
      <dgm:spPr/>
      <dgm:t>
        <a:bodyPr/>
        <a:lstStyle/>
        <a:p>
          <a:endParaRPr lang="hu-HU" b="1"/>
        </a:p>
      </dgm:t>
    </dgm:pt>
    <dgm:pt modelId="{EB7B1CA8-4C79-4F68-A84A-5937CFACFC9B}" type="parTrans" cxnId="{53C68573-82E1-42AD-8D6E-31F65C074D61}">
      <dgm:prSet/>
      <dgm:spPr/>
      <dgm:t>
        <a:bodyPr/>
        <a:lstStyle/>
        <a:p>
          <a:endParaRPr lang="hu-HU" b="1"/>
        </a:p>
      </dgm:t>
    </dgm:pt>
    <dgm:pt modelId="{164616CA-C2B9-4FCB-823E-3E75024D468F}" type="sibTrans" cxnId="{61F4AB55-BF50-497E-BF53-545615EC548F}">
      <dgm:prSet/>
      <dgm:spPr/>
      <dgm:t>
        <a:bodyPr/>
        <a:lstStyle/>
        <a:p>
          <a:endParaRPr lang="hu-HU" b="1"/>
        </a:p>
      </dgm:t>
    </dgm:pt>
    <dgm:pt modelId="{963C6429-59E6-40A7-92C2-14D000C60FAE}" type="parTrans" cxnId="{61F4AB55-BF50-497E-BF53-545615EC548F}">
      <dgm:prSet/>
      <dgm:spPr/>
      <dgm:t>
        <a:bodyPr/>
        <a:lstStyle/>
        <a:p>
          <a:endParaRPr lang="hu-HU" b="1"/>
        </a:p>
      </dgm:t>
    </dgm:pt>
    <dgm:pt modelId="{E63DFD36-80B9-4D38-BAA7-59CF71A4F364}">
      <dgm:prSet phldrT="[Szöveg]"/>
      <dgm:spPr/>
      <dgm:t>
        <a:bodyPr/>
        <a:lstStyle/>
        <a:p>
          <a:r>
            <a:rPr lang="hu-HU" b="1" dirty="0"/>
            <a:t>NOVEMBER</a:t>
          </a:r>
        </a:p>
      </dgm:t>
    </dgm:pt>
    <dgm:pt modelId="{5A94C5A4-D7F7-4EA1-A9AE-A7BFBC14CCEB}" type="parTrans" cxnId="{6BCD691F-8596-42DF-BE44-132DFFDAACDC}">
      <dgm:prSet/>
      <dgm:spPr/>
      <dgm:t>
        <a:bodyPr/>
        <a:lstStyle/>
        <a:p>
          <a:endParaRPr lang="hu-HU" b="1"/>
        </a:p>
      </dgm:t>
    </dgm:pt>
    <dgm:pt modelId="{DF309F33-AA9A-47FB-B9E2-8FA29D618538}" type="sibTrans" cxnId="{6BCD691F-8596-42DF-BE44-132DFFDAACDC}">
      <dgm:prSet/>
      <dgm:spPr/>
      <dgm:t>
        <a:bodyPr/>
        <a:lstStyle/>
        <a:p>
          <a:endParaRPr lang="hu-HU" b="1"/>
        </a:p>
      </dgm:t>
    </dgm:pt>
    <dgm:pt modelId="{F091B801-64FD-4C0C-897C-2D698063107C}" type="pres">
      <dgm:prSet presAssocID="{DFCAA978-2CCC-4CFC-82E6-54209BAF0E04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619FF858-04F7-4E21-99DF-A2CB8EFC5BF1}" type="pres">
      <dgm:prSet presAssocID="{2EA56348-6D00-4B81-879D-AE4A5E72EC6B}" presName="parentText1" presStyleLbl="node1" presStyleIdx="0" presStyleCnt="4" custScaleX="31648" custLinFactNeighborX="-34121" custLinFactNeighborY="5820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1B53663-CE9F-465F-9565-16C30A300958}" type="pres">
      <dgm:prSet presAssocID="{2EA56348-6D00-4B81-879D-AE4A5E72EC6B}" presName="childText1" presStyleLbl="solidAlignAcc1" presStyleIdx="0" presStyleCnt="3" custLinFactNeighborX="750" custLinFactNeighborY="67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F752B73-A58D-4D41-8FC3-06579D003C84}" type="pres">
      <dgm:prSet presAssocID="{8642C172-ADC6-4F88-8C0D-85630AA51E91}" presName="parentText2" presStyleLbl="node1" presStyleIdx="1" presStyleCnt="4" custScaleX="54694" custScaleY="136899" custLinFactNeighborX="-21852" custLinFactNeighborY="-325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EB24859-E9E1-45A6-8761-C65C5D2CFA31}" type="pres">
      <dgm:prSet presAssocID="{8642C172-ADC6-4F88-8C0D-85630AA51E91}" presName="childText2" presStyleLbl="solidAlignAcc1" presStyleIdx="1" presStyleCnt="3" custLinFactNeighborX="2597" custLinFactNeighborY="-18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AD1C3E6-8DE0-4CF3-BC90-45696EA40A26}" type="pres">
      <dgm:prSet presAssocID="{7144BF9B-7128-4959-A815-4A883528D5D1}" presName="parentText3" presStyleLbl="node1" presStyleIdx="2" presStyleCnt="4" custScaleX="57290" custScaleY="137911" custLinFactNeighborX="-21530" custLinFactNeighborY="1119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173A28E-1E75-4990-BBEA-700358737DD9}" type="pres">
      <dgm:prSet presAssocID="{7144BF9B-7128-4959-A815-4A883528D5D1}" presName="childText3" presStyleLbl="solidAlignAcc1" presStyleIdx="2" presStyleCnt="3" custLinFactNeighborX="846" custLinFactNeighborY="38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1918A18-1C23-4F96-ACD3-7FC8851C3995}" type="pres">
      <dgm:prSet presAssocID="{E63DFD36-80B9-4D38-BAA7-59CF71A4F364}" presName="parentText4" presStyleLbl="node1" presStyleIdx="3" presStyleCnt="4" custLinFactNeighborX="776" custLinFactNeighborY="18240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BCD691F-8596-42DF-BE44-132DFFDAACDC}" srcId="{DFCAA978-2CCC-4CFC-82E6-54209BAF0E04}" destId="{E63DFD36-80B9-4D38-BAA7-59CF71A4F364}" srcOrd="3" destOrd="0" parTransId="{5A94C5A4-D7F7-4EA1-A9AE-A7BFBC14CCEB}" sibTransId="{DF309F33-AA9A-47FB-B9E2-8FA29D618538}"/>
    <dgm:cxn modelId="{B1F2BC07-553D-47F4-8965-DF800034E52C}" type="presOf" srcId="{59ABC148-8826-4F1C-9F81-15F0237889AE}" destId="{31B53663-CE9F-465F-9565-16C30A300958}" srcOrd="0" destOrd="0" presId="urn:microsoft.com/office/officeart/2009/3/layout/IncreasingArrowsProcess"/>
    <dgm:cxn modelId="{2789E910-7177-478C-B914-C26A2F7AC7D3}" type="presOf" srcId="{7144BF9B-7128-4959-A815-4A883528D5D1}" destId="{1AD1C3E6-8DE0-4CF3-BC90-45696EA40A26}" srcOrd="0" destOrd="0" presId="urn:microsoft.com/office/officeart/2009/3/layout/IncreasingArrowsProcess"/>
    <dgm:cxn modelId="{CC843A92-E5D7-481D-B94F-7898EDB003E1}" srcId="{DFCAA978-2CCC-4CFC-82E6-54209BAF0E04}" destId="{2EA56348-6D00-4B81-879D-AE4A5E72EC6B}" srcOrd="0" destOrd="0" parTransId="{C818C9EA-CE76-401B-8B4B-38C2850E96B4}" sibTransId="{0B4EC210-5829-4396-8F1B-EDA9561EA592}"/>
    <dgm:cxn modelId="{4D790262-20C1-4278-A28C-5B6F45C2DAD2}" type="presOf" srcId="{8642C172-ADC6-4F88-8C0D-85630AA51E91}" destId="{BF752B73-A58D-4D41-8FC3-06579D003C84}" srcOrd="0" destOrd="0" presId="urn:microsoft.com/office/officeart/2009/3/layout/IncreasingArrowsProcess"/>
    <dgm:cxn modelId="{8CFFA32D-13D1-43B5-8F3D-F232ADA7F1D1}" type="presOf" srcId="{DFCAA978-2CCC-4CFC-82E6-54209BAF0E04}" destId="{F091B801-64FD-4C0C-897C-2D698063107C}" srcOrd="0" destOrd="0" presId="urn:microsoft.com/office/officeart/2009/3/layout/IncreasingArrowsProcess"/>
    <dgm:cxn modelId="{8EBDCB6B-A95C-4513-A1B0-E708E8CE1ECF}" type="presOf" srcId="{FFCFAD94-A264-453C-8CAA-75D1B5A3EDB8}" destId="{3173A28E-1E75-4990-BBEA-700358737DD9}" srcOrd="0" destOrd="0" presId="urn:microsoft.com/office/officeart/2009/3/layout/IncreasingArrowsProcess"/>
    <dgm:cxn modelId="{358AA1F7-3E35-4B63-BED5-FA7CF74072D8}" type="presOf" srcId="{E63DFD36-80B9-4D38-BAA7-59CF71A4F364}" destId="{11918A18-1C23-4F96-ACD3-7FC8851C3995}" srcOrd="0" destOrd="0" presId="urn:microsoft.com/office/officeart/2009/3/layout/IncreasingArrowsProcess"/>
    <dgm:cxn modelId="{7103E06B-09C3-4DA4-8CC8-9873CB06689D}" type="presOf" srcId="{C3B9D146-88DC-4C6B-9ABE-A35829DC9D78}" destId="{5EB24859-E9E1-45A6-8761-C65C5D2CFA31}" srcOrd="0" destOrd="0" presId="urn:microsoft.com/office/officeart/2009/3/layout/IncreasingArrowsProcess"/>
    <dgm:cxn modelId="{53C68573-82E1-42AD-8D6E-31F65C074D61}" srcId="{DFCAA978-2CCC-4CFC-82E6-54209BAF0E04}" destId="{7144BF9B-7128-4959-A815-4A883528D5D1}" srcOrd="2" destOrd="0" parTransId="{EB7B1CA8-4C79-4F68-A84A-5937CFACFC9B}" sibTransId="{4C95CB35-8813-45D5-852E-CB3D9A8D5D85}"/>
    <dgm:cxn modelId="{EFFE5E1E-0DD5-4DE6-B8A3-DC5C5283DB72}" srcId="{8642C172-ADC6-4F88-8C0D-85630AA51E91}" destId="{C3B9D146-88DC-4C6B-9ABE-A35829DC9D78}" srcOrd="0" destOrd="0" parTransId="{DCF7CE51-529E-40CB-93C3-ED8A62476593}" sibTransId="{68FB601C-69DA-445C-8766-CFC2FD17A101}"/>
    <dgm:cxn modelId="{1B9077F5-FC86-4AED-A55E-39AC44ACA754}" srcId="{2EA56348-6D00-4B81-879D-AE4A5E72EC6B}" destId="{59ABC148-8826-4F1C-9F81-15F0237889AE}" srcOrd="0" destOrd="0" parTransId="{FD5B174A-7176-4D5E-9190-A003BF4F2DCC}" sibTransId="{C4170D03-F82E-4CBB-9383-1889BCB0EF54}"/>
    <dgm:cxn modelId="{61F4AB55-BF50-497E-BF53-545615EC548F}" srcId="{7144BF9B-7128-4959-A815-4A883528D5D1}" destId="{FFCFAD94-A264-453C-8CAA-75D1B5A3EDB8}" srcOrd="0" destOrd="0" parTransId="{963C6429-59E6-40A7-92C2-14D000C60FAE}" sibTransId="{164616CA-C2B9-4FCB-823E-3E75024D468F}"/>
    <dgm:cxn modelId="{04A32C93-4AA2-45EF-9C25-9E5BC83A3862}" srcId="{DFCAA978-2CCC-4CFC-82E6-54209BAF0E04}" destId="{8642C172-ADC6-4F88-8C0D-85630AA51E91}" srcOrd="1" destOrd="0" parTransId="{28C114A1-C449-4A5C-9C12-F87A73564D42}" sibTransId="{F62F8F64-7EB9-4487-B3F1-9866D7503084}"/>
    <dgm:cxn modelId="{5A1A73F0-5F49-428C-B9AC-3C34E4B1EC3C}" type="presOf" srcId="{2EA56348-6D00-4B81-879D-AE4A5E72EC6B}" destId="{619FF858-04F7-4E21-99DF-A2CB8EFC5BF1}" srcOrd="0" destOrd="0" presId="urn:microsoft.com/office/officeart/2009/3/layout/IncreasingArrowsProcess"/>
    <dgm:cxn modelId="{0633C821-6E2D-4F5A-AD64-95042AF0A830}" type="presParOf" srcId="{F091B801-64FD-4C0C-897C-2D698063107C}" destId="{619FF858-04F7-4E21-99DF-A2CB8EFC5BF1}" srcOrd="0" destOrd="0" presId="urn:microsoft.com/office/officeart/2009/3/layout/IncreasingArrowsProcess"/>
    <dgm:cxn modelId="{15119387-060F-4CAB-8290-7F943C0372F3}" type="presParOf" srcId="{F091B801-64FD-4C0C-897C-2D698063107C}" destId="{31B53663-CE9F-465F-9565-16C30A300958}" srcOrd="1" destOrd="0" presId="urn:microsoft.com/office/officeart/2009/3/layout/IncreasingArrowsProcess"/>
    <dgm:cxn modelId="{E8706562-9D1F-459C-AB36-3BD7F97859C4}" type="presParOf" srcId="{F091B801-64FD-4C0C-897C-2D698063107C}" destId="{BF752B73-A58D-4D41-8FC3-06579D003C84}" srcOrd="2" destOrd="0" presId="urn:microsoft.com/office/officeart/2009/3/layout/IncreasingArrowsProcess"/>
    <dgm:cxn modelId="{B0D10243-F8D6-4980-87B6-DB57532542CC}" type="presParOf" srcId="{F091B801-64FD-4C0C-897C-2D698063107C}" destId="{5EB24859-E9E1-45A6-8761-C65C5D2CFA31}" srcOrd="3" destOrd="0" presId="urn:microsoft.com/office/officeart/2009/3/layout/IncreasingArrowsProcess"/>
    <dgm:cxn modelId="{12D48AF0-CB3E-4CD2-AA5B-94D5634E30FB}" type="presParOf" srcId="{F091B801-64FD-4C0C-897C-2D698063107C}" destId="{1AD1C3E6-8DE0-4CF3-BC90-45696EA40A26}" srcOrd="4" destOrd="0" presId="urn:microsoft.com/office/officeart/2009/3/layout/IncreasingArrowsProcess"/>
    <dgm:cxn modelId="{038CAF9A-D06C-4D2A-B7E2-30F6AA7D7699}" type="presParOf" srcId="{F091B801-64FD-4C0C-897C-2D698063107C}" destId="{3173A28E-1E75-4990-BBEA-700358737DD9}" srcOrd="5" destOrd="0" presId="urn:microsoft.com/office/officeart/2009/3/layout/IncreasingArrowsProcess"/>
    <dgm:cxn modelId="{0EEFDB05-B0CB-48C2-9579-9C54831AC617}" type="presParOf" srcId="{F091B801-64FD-4C0C-897C-2D698063107C}" destId="{11918A18-1C23-4F96-ACD3-7FC8851C3995}" srcOrd="6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9FF858-04F7-4E21-99DF-A2CB8EFC5BF1}">
      <dsp:nvSpPr>
        <dsp:cNvPr id="0" name=""/>
        <dsp:cNvSpPr/>
      </dsp:nvSpPr>
      <dsp:spPr>
        <a:xfrm>
          <a:off x="4616" y="643023"/>
          <a:ext cx="2656312" cy="1221938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193983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b="1" kern="1200" dirty="0"/>
            <a:t>MAY</a:t>
          </a:r>
        </a:p>
      </dsp:txBody>
      <dsp:txXfrm>
        <a:off x="4616" y="948508"/>
        <a:ext cx="2350828" cy="610969"/>
      </dsp:txXfrm>
    </dsp:sp>
    <dsp:sp modelId="{31B53663-CE9F-465F-9565-16C30A300958}">
      <dsp:nvSpPr>
        <dsp:cNvPr id="0" name=""/>
        <dsp:cNvSpPr/>
      </dsp:nvSpPr>
      <dsp:spPr>
        <a:xfrm>
          <a:off x="14509" y="1531425"/>
          <a:ext cx="1934656" cy="22602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noProof="0" dirty="0"/>
            <a:t>Calls for </a:t>
          </a:r>
          <a:r>
            <a:rPr lang="hu-HU" sz="2800" b="0" kern="1200" noProof="0" dirty="0" err="1"/>
            <a:t>entry</a:t>
          </a:r>
          <a:endParaRPr lang="en-US" sz="2800" b="0" kern="1200" noProof="0" dirty="0"/>
        </a:p>
      </dsp:txBody>
      <dsp:txXfrm>
        <a:off x="14509" y="1531425"/>
        <a:ext cx="1934656" cy="2260218"/>
      </dsp:txXfrm>
    </dsp:sp>
    <dsp:sp modelId="{BF752B73-A58D-4D41-8FC3-06579D003C84}">
      <dsp:nvSpPr>
        <dsp:cNvPr id="0" name=""/>
        <dsp:cNvSpPr/>
      </dsp:nvSpPr>
      <dsp:spPr>
        <a:xfrm>
          <a:off x="1986390" y="713872"/>
          <a:ext cx="3532492" cy="1672822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193983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noProof="0" dirty="0"/>
            <a:t>1st week of SEPTEMBER</a:t>
          </a:r>
        </a:p>
      </dsp:txBody>
      <dsp:txXfrm>
        <a:off x="1986390" y="1132078"/>
        <a:ext cx="3114287" cy="836411"/>
      </dsp:txXfrm>
    </dsp:sp>
    <dsp:sp modelId="{5EB24859-E9E1-45A6-8761-C65C5D2CFA31}">
      <dsp:nvSpPr>
        <dsp:cNvPr id="0" name=""/>
        <dsp:cNvSpPr/>
      </dsp:nvSpPr>
      <dsp:spPr>
        <a:xfrm>
          <a:off x="1984899" y="1882061"/>
          <a:ext cx="1934656" cy="22026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noProof="0" dirty="0"/>
            <a:t>Preliminary round</a:t>
          </a:r>
        </a:p>
      </dsp:txBody>
      <dsp:txXfrm>
        <a:off x="1984899" y="1882061"/>
        <a:ext cx="1934656" cy="2202608"/>
      </dsp:txXfrm>
    </dsp:sp>
    <dsp:sp modelId="{1AD1C3E6-8DE0-4CF3-BC90-45696EA40A26}">
      <dsp:nvSpPr>
        <dsp:cNvPr id="0" name=""/>
        <dsp:cNvSpPr/>
      </dsp:nvSpPr>
      <dsp:spPr>
        <a:xfrm>
          <a:off x="3861396" y="1291391"/>
          <a:ext cx="2591794" cy="1685188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193983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b="1" kern="1200" dirty="0"/>
            <a:t>3rd</a:t>
          </a:r>
          <a:r>
            <a:rPr lang="en-US" sz="2400" b="1" kern="1200" noProof="0" dirty="0"/>
            <a:t> week </a:t>
          </a:r>
          <a:r>
            <a:rPr lang="hu-HU" sz="2400" b="1" kern="1200" dirty="0"/>
            <a:t>of SEPTEMBER</a:t>
          </a:r>
        </a:p>
      </dsp:txBody>
      <dsp:txXfrm>
        <a:off x="3861396" y="1712688"/>
        <a:ext cx="2170497" cy="842594"/>
      </dsp:txXfrm>
    </dsp:sp>
    <dsp:sp modelId="{3173A28E-1E75-4990-BBEA-700358737DD9}">
      <dsp:nvSpPr>
        <dsp:cNvPr id="0" name=""/>
        <dsp:cNvSpPr/>
      </dsp:nvSpPr>
      <dsp:spPr>
        <a:xfrm>
          <a:off x="3885680" y="2415940"/>
          <a:ext cx="1934656" cy="22173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noProof="0" dirty="0" err="1"/>
            <a:t>Submi</a:t>
          </a:r>
          <a:r>
            <a:rPr lang="hu-HU" sz="2800" b="0" kern="1200" noProof="0" dirty="0" err="1"/>
            <a:t>ssion</a:t>
          </a:r>
          <a:r>
            <a:rPr lang="hu-HU" sz="2800" b="0" kern="1200" noProof="0" dirty="0"/>
            <a:t> </a:t>
          </a:r>
          <a:r>
            <a:rPr lang="hu-HU" sz="2800" b="0" kern="1200" noProof="0" dirty="0" err="1"/>
            <a:t>deadline</a:t>
          </a:r>
          <a:r>
            <a:rPr lang="en-US" sz="2800" b="0" kern="1200" noProof="0" dirty="0"/>
            <a:t> </a:t>
          </a:r>
        </a:p>
      </dsp:txBody>
      <dsp:txXfrm>
        <a:off x="3885680" y="2415940"/>
        <a:ext cx="1934656" cy="2217336"/>
      </dsp:txXfrm>
    </dsp:sp>
    <dsp:sp modelId="{11918A18-1C23-4F96-ACD3-7FC8851C3995}">
      <dsp:nvSpPr>
        <dsp:cNvPr id="0" name=""/>
        <dsp:cNvSpPr/>
      </dsp:nvSpPr>
      <dsp:spPr>
        <a:xfrm>
          <a:off x="5803969" y="2016294"/>
          <a:ext cx="2589334" cy="1221938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93983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b="1" kern="1200" dirty="0"/>
            <a:t>NOVEMBER</a:t>
          </a:r>
        </a:p>
      </dsp:txBody>
      <dsp:txXfrm>
        <a:off x="5803969" y="2321779"/>
        <a:ext cx="2283850" cy="6109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87B4F4-062F-4544-A097-176A749630B4}" type="datetimeFigureOut">
              <a:rPr lang="pl-PL" smtClean="0"/>
              <a:t>25.06.2018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C0071-2EF9-4BF6-A344-1E56AD66A3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53232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A2DB5-776D-4695-BEAB-6FC29B98A4D8}" type="datetimeFigureOut">
              <a:rPr lang="pl-PL" smtClean="0"/>
              <a:t>25.06.2018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9750A6-06B1-4346-A60C-D77334274F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1963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750A6-06B1-4346-A60C-D77334274F45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36285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750A6-06B1-4346-A60C-D77334274F45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06389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750A6-06B1-4346-A60C-D77334274F45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90528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750A6-06B1-4346-A60C-D77334274F45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13422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750A6-06B1-4346-A60C-D77334274F45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0020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750A6-06B1-4346-A60C-D77334274F45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2383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750A6-06B1-4346-A60C-D77334274F45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8435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noProof="0" dirty="0"/>
          </a:p>
          <a:p>
            <a:endParaRPr lang="en-US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750A6-06B1-4346-A60C-D77334274F45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1843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750A6-06B1-4346-A60C-D77334274F45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954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750A6-06B1-4346-A60C-D77334274F45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7059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750A6-06B1-4346-A60C-D77334274F45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0967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750A6-06B1-4346-A60C-D77334274F45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12900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750A6-06B1-4346-A60C-D77334274F45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2968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550312"/>
            <a:ext cx="7886700" cy="707499"/>
          </a:xfrm>
        </p:spPr>
        <p:txBody>
          <a:bodyPr>
            <a:normAutofit/>
          </a:bodyPr>
          <a:lstStyle>
            <a:lvl1pPr marL="0" indent="0" algn="just">
              <a:buNone/>
              <a:defRPr sz="1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John </a:t>
            </a:r>
            <a:r>
              <a:rPr lang="pl-PL" dirty="0" err="1"/>
              <a:t>Doe</a:t>
            </a:r>
            <a:r>
              <a:rPr lang="pl-PL" dirty="0"/>
              <a:t>, </a:t>
            </a:r>
            <a:r>
              <a:rPr lang="pl-PL" dirty="0" err="1"/>
              <a:t>affiliation</a:t>
            </a:r>
            <a:r>
              <a:rPr lang="pl-PL" dirty="0"/>
              <a:t>, email </a:t>
            </a:r>
            <a:r>
              <a:rPr lang="pl-PL" dirty="0" err="1"/>
              <a:t>adress</a:t>
            </a:r>
            <a:endParaRPr lang="pl-PL" dirty="0"/>
          </a:p>
          <a:p>
            <a:r>
              <a:rPr lang="pl-PL" dirty="0" err="1"/>
              <a:t>Jane</a:t>
            </a:r>
            <a:r>
              <a:rPr lang="pl-PL" dirty="0"/>
              <a:t> </a:t>
            </a:r>
            <a:r>
              <a:rPr lang="pl-PL" dirty="0" err="1"/>
              <a:t>Doe</a:t>
            </a:r>
            <a:r>
              <a:rPr lang="pl-PL" dirty="0"/>
              <a:t>, </a:t>
            </a:r>
            <a:r>
              <a:rPr lang="pl-PL" dirty="0" err="1"/>
              <a:t>affiliation</a:t>
            </a:r>
            <a:r>
              <a:rPr lang="pl-PL" dirty="0"/>
              <a:t>, email </a:t>
            </a:r>
            <a:r>
              <a:rPr lang="pl-PL" dirty="0" err="1"/>
              <a:t>adress</a:t>
            </a:r>
            <a:endParaRPr lang="en-US" dirty="0"/>
          </a:p>
        </p:txBody>
      </p:sp>
      <p:sp>
        <p:nvSpPr>
          <p:cNvPr id="11" name="Tytuł 10"/>
          <p:cNvSpPr>
            <a:spLocks noGrp="1"/>
          </p:cNvSpPr>
          <p:nvPr>
            <p:ph type="title" hasCustomPrompt="1"/>
          </p:nvPr>
        </p:nvSpPr>
        <p:spPr>
          <a:xfrm>
            <a:off x="685800" y="2659592"/>
            <a:ext cx="7886700" cy="132556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err="1"/>
              <a:t>Title</a:t>
            </a:r>
            <a:r>
              <a:rPr lang="pl-PL" dirty="0"/>
              <a:t> of </a:t>
            </a:r>
            <a:r>
              <a:rPr lang="pl-PL" dirty="0" err="1"/>
              <a:t>presentation</a:t>
            </a:r>
            <a:endParaRPr lang="pl-PL" dirty="0"/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5560483"/>
            <a:ext cx="1913467" cy="484722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 dirty="0" err="1"/>
              <a:t>Date</a:t>
            </a:r>
            <a:endParaRPr lang="pl-PL" dirty="0"/>
          </a:p>
        </p:txBody>
      </p:sp>
      <p:sp>
        <p:nvSpPr>
          <p:cNvPr id="27" name="Symbol zastępczy tekstu 26"/>
          <p:cNvSpPr>
            <a:spLocks noGrp="1"/>
          </p:cNvSpPr>
          <p:nvPr>
            <p:ph type="body" sz="quarter" idx="11" hasCustomPrompt="1"/>
          </p:nvPr>
        </p:nvSpPr>
        <p:spPr>
          <a:xfrm>
            <a:off x="6392334" y="5560483"/>
            <a:ext cx="2180166" cy="48472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dirty="0" err="1"/>
              <a:t>Number</a:t>
            </a:r>
            <a:r>
              <a:rPr lang="pl-PL" dirty="0"/>
              <a:t> of </a:t>
            </a:r>
            <a:r>
              <a:rPr lang="pl-PL" dirty="0" err="1"/>
              <a:t>session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07078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456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371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7"/>
            <a:ext cx="7886700" cy="871006"/>
          </a:xfrm>
        </p:spPr>
        <p:txBody>
          <a:bodyPr>
            <a:normAutofit/>
          </a:bodyPr>
          <a:lstStyle>
            <a:lvl1pPr>
              <a:defRPr sz="2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err="1"/>
              <a:t>Slide</a:t>
            </a:r>
            <a:r>
              <a:rPr lang="pl-PL" dirty="0"/>
              <a:t> </a:t>
            </a:r>
            <a:r>
              <a:rPr lang="pl-PL" dirty="0" err="1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515533"/>
            <a:ext cx="7886700" cy="4542892"/>
          </a:xfrm>
        </p:spPr>
        <p:txBody>
          <a:bodyPr>
            <a:normAutofit/>
          </a:bodyPr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dirty="0" err="1"/>
              <a:t>Contents</a:t>
            </a:r>
            <a:r>
              <a:rPr lang="pl-PL" dirty="0"/>
              <a:t> 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139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731743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530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950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0"/>
          <p:cNvSpPr>
            <a:spLocks noGrp="1"/>
          </p:cNvSpPr>
          <p:nvPr>
            <p:ph type="title" hasCustomPrompt="1"/>
          </p:nvPr>
        </p:nvSpPr>
        <p:spPr>
          <a:xfrm>
            <a:off x="685800" y="559853"/>
            <a:ext cx="7886700" cy="1099609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err="1"/>
              <a:t>Title</a:t>
            </a:r>
            <a:r>
              <a:rPr lang="pl-PL" dirty="0"/>
              <a:t> of </a:t>
            </a:r>
            <a:r>
              <a:rPr lang="pl-PL" dirty="0" err="1"/>
              <a:t>presentation</a:t>
            </a:r>
            <a:endParaRPr lang="pl-PL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516441"/>
            <a:ext cx="7886700" cy="1020759"/>
          </a:xfrm>
        </p:spPr>
        <p:txBody>
          <a:bodyPr>
            <a:normAutofit/>
          </a:bodyPr>
          <a:lstStyle>
            <a:lvl1pPr marL="0" indent="0" algn="just">
              <a:buNone/>
              <a:defRPr sz="18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John </a:t>
            </a:r>
            <a:r>
              <a:rPr lang="pl-PL" dirty="0" err="1"/>
              <a:t>Doe</a:t>
            </a:r>
            <a:r>
              <a:rPr lang="pl-PL" dirty="0"/>
              <a:t>, </a:t>
            </a:r>
            <a:r>
              <a:rPr lang="pl-PL" dirty="0" err="1"/>
              <a:t>affiliation</a:t>
            </a:r>
            <a:r>
              <a:rPr lang="pl-PL" dirty="0"/>
              <a:t>, email </a:t>
            </a:r>
            <a:r>
              <a:rPr lang="pl-PL" dirty="0" err="1"/>
              <a:t>adress</a:t>
            </a:r>
            <a:endParaRPr lang="pl-PL" dirty="0"/>
          </a:p>
          <a:p>
            <a:r>
              <a:rPr lang="pl-PL" dirty="0" err="1"/>
              <a:t>Jane</a:t>
            </a:r>
            <a:r>
              <a:rPr lang="pl-PL" dirty="0"/>
              <a:t> </a:t>
            </a:r>
            <a:r>
              <a:rPr lang="pl-PL" dirty="0" err="1"/>
              <a:t>Doe</a:t>
            </a:r>
            <a:r>
              <a:rPr lang="pl-PL" dirty="0"/>
              <a:t>, </a:t>
            </a:r>
            <a:r>
              <a:rPr lang="pl-PL" dirty="0" err="1"/>
              <a:t>affiliation</a:t>
            </a:r>
            <a:r>
              <a:rPr lang="pl-PL" dirty="0"/>
              <a:t>, email </a:t>
            </a:r>
            <a:r>
              <a:rPr lang="pl-PL" dirty="0" err="1"/>
              <a:t>adress</a:t>
            </a:r>
            <a:endParaRPr lang="en-US" dirty="0"/>
          </a:p>
        </p:txBody>
      </p:sp>
      <p:sp>
        <p:nvSpPr>
          <p:cNvPr id="11" name="Symbol zastępczy tekstu 2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2622545"/>
            <a:ext cx="7886700" cy="1085853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 dirty="0" err="1"/>
              <a:t>Thanks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66165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6904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234828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060618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C7D7F-A023-424B-974B-F4C0B6097A2F}" type="datetimeFigureOut">
              <a:rPr lang="pl-PL" smtClean="0"/>
              <a:t>25.06.2018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DB976-3ADC-43D2-8EDD-B92081B1DE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6599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sh.hu/statwars_en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sh.hu/statwars_en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tiff"/><Relationship Id="rId5" Type="http://schemas.openxmlformats.org/officeDocument/2006/relationships/image" Target="../media/image4.jp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tytuł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Mária Jónyer, maria.jonyer@ksh.hu</a:t>
            </a:r>
          </a:p>
          <a:p>
            <a:r>
              <a:rPr lang="pl-PL" dirty="0"/>
              <a:t>Hungarian Central Statistical Office (HCSO)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STA</a:t>
            </a:r>
            <a:r>
              <a:rPr lang="pl-PL" b="1" dirty="0">
                <a:ln w="19050">
                  <a:solidFill>
                    <a:schemeClr val="bg1"/>
                  </a:solidFill>
                </a:ln>
                <a:solidFill>
                  <a:srgbClr val="0070C0"/>
                </a:solidFill>
              </a:rPr>
              <a:t>T</a:t>
            </a:r>
            <a:r>
              <a:rPr lang="pl-PL" dirty="0"/>
              <a:t> WARS – May the force be with you!</a:t>
            </a:r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/>
              <a:t>28/06/2018</a:t>
            </a: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cap="all" dirty="0"/>
              <a:t>SESSION 15</a:t>
            </a:r>
          </a:p>
        </p:txBody>
      </p:sp>
    </p:spTree>
    <p:extLst>
      <p:ext uri="{BB962C8B-B14F-4D97-AF65-F5344CB8AC3E}">
        <p14:creationId xmlns:p14="http://schemas.microsoft.com/office/powerpoint/2010/main" val="250254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Communications </a:t>
            </a:r>
            <a:r>
              <a:rPr lang="hu-HU" dirty="0" err="1"/>
              <a:t>Activities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462092"/>
            <a:ext cx="7886700" cy="4542892"/>
          </a:xfrm>
        </p:spPr>
        <p:txBody>
          <a:bodyPr>
            <a:normAutofit/>
          </a:bodyPr>
          <a:lstStyle/>
          <a:p>
            <a:r>
              <a:rPr lang="en-GB" sz="2800" dirty="0"/>
              <a:t>Website</a:t>
            </a:r>
          </a:p>
          <a:p>
            <a:r>
              <a:rPr lang="hu-HU" sz="2800" dirty="0" smtClean="0"/>
              <a:t>e</a:t>
            </a:r>
            <a:r>
              <a:rPr lang="en-GB" sz="2800" dirty="0" smtClean="0"/>
              <a:t>DM </a:t>
            </a:r>
            <a:endParaRPr lang="hu-HU" sz="2800" dirty="0" smtClean="0"/>
          </a:p>
          <a:p>
            <a:r>
              <a:rPr lang="en-GB" sz="2800" dirty="0" smtClean="0"/>
              <a:t>Press </a:t>
            </a:r>
            <a:r>
              <a:rPr lang="en-GB" sz="2800" dirty="0"/>
              <a:t>Release </a:t>
            </a:r>
            <a:endParaRPr lang="hu-HU" sz="2800" dirty="0" smtClean="0"/>
          </a:p>
          <a:p>
            <a:r>
              <a:rPr lang="en-GB" sz="2800" dirty="0" smtClean="0"/>
              <a:t>Sharing </a:t>
            </a:r>
            <a:r>
              <a:rPr lang="en-GB" sz="2800" dirty="0"/>
              <a:t>students’ films on Social Media sites</a:t>
            </a:r>
          </a:p>
          <a:p>
            <a:r>
              <a:rPr lang="en-GB" sz="2800" dirty="0"/>
              <a:t>Internal promotion (intranet)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643" y="284619"/>
            <a:ext cx="1575707" cy="951514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559" y="4628147"/>
            <a:ext cx="4310791" cy="137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25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Future</a:t>
            </a:r>
            <a:r>
              <a:rPr lang="en-US" dirty="0"/>
              <a:t>…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/>
              <a:t>Press event roadshow</a:t>
            </a:r>
          </a:p>
          <a:p>
            <a:r>
              <a:rPr lang="en-US" sz="2800" dirty="0"/>
              <a:t>Increased media coverage</a:t>
            </a:r>
          </a:p>
          <a:p>
            <a:pPr lvl="0"/>
            <a:r>
              <a:rPr lang="en-US" sz="2800" dirty="0"/>
              <a:t>Media cooperation</a:t>
            </a:r>
          </a:p>
          <a:p>
            <a:r>
              <a:rPr lang="en-US" sz="2800" dirty="0"/>
              <a:t>Improving the games</a:t>
            </a:r>
          </a:p>
          <a:p>
            <a:r>
              <a:rPr lang="en-US" sz="2800" dirty="0"/>
              <a:t>More statistics-based games</a:t>
            </a:r>
          </a:p>
          <a:p>
            <a:r>
              <a:rPr lang="en-US" sz="2800" dirty="0"/>
              <a:t>Involving more colleagues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643" y="284619"/>
            <a:ext cx="1575707" cy="95151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557" y="4318369"/>
            <a:ext cx="2272993" cy="1514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609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STAT WARS IV. </a:t>
            </a:r>
            <a:r>
              <a:rPr lang="hu-HU" dirty="0" err="1"/>
              <a:t>Movie</a:t>
            </a:r>
            <a:endParaRPr lang="hu-HU" dirty="0"/>
          </a:p>
        </p:txBody>
      </p:sp>
      <p:pic>
        <p:nvPicPr>
          <p:cNvPr id="7" name="Kép 6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10769" t="4041" r="14836" b="8633"/>
          <a:stretch/>
        </p:blipFill>
        <p:spPr>
          <a:xfrm>
            <a:off x="1191258" y="1483983"/>
            <a:ext cx="6802735" cy="4491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643" y="284619"/>
            <a:ext cx="1575707" cy="95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79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STAT WARS – May the force be with you!</a:t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>Website: </a:t>
            </a:r>
            <a:r>
              <a:rPr lang="hu-HU" u="sng" dirty="0">
                <a:hlinkClick r:id="rId3"/>
              </a:rPr>
              <a:t>https://</a:t>
            </a:r>
            <a:r>
              <a:rPr lang="hu-HU" u="sng" dirty="0" smtClean="0">
                <a:hlinkClick r:id="rId3"/>
              </a:rPr>
              <a:t>www.ksh.hu/statwars_eng</a:t>
            </a:r>
            <a:endParaRPr lang="pl-PL" dirty="0"/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Mária Jónyer, maria.jonyer@ksh.hu</a:t>
            </a:r>
          </a:p>
          <a:p>
            <a:r>
              <a:rPr lang="pl-PL" dirty="0"/>
              <a:t>Hungarian Central Statistical Office (HCSO)</a:t>
            </a:r>
          </a:p>
          <a:p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/>
              <a:t>Thank you for your attention!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643" y="284619"/>
            <a:ext cx="1575707" cy="95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95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418551"/>
            <a:ext cx="7886700" cy="484370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Target groups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/>
              <a:t>Secondary </a:t>
            </a:r>
            <a:r>
              <a:rPr lang="en-US" sz="2000" dirty="0"/>
              <a:t>school </a:t>
            </a:r>
            <a:r>
              <a:rPr lang="en-US" sz="2000" dirty="0" smtClean="0"/>
              <a:t>students, </a:t>
            </a:r>
            <a:r>
              <a:rPr lang="en-US" sz="2000" dirty="0"/>
              <a:t>teachers, 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NSO staff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Media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05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Communication objectives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sz="2000" b="1" dirty="0"/>
              <a:t>External</a:t>
            </a:r>
          </a:p>
          <a:p>
            <a:pPr marL="457200" lvl="2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Reaching secondary school students</a:t>
            </a:r>
          </a:p>
          <a:p>
            <a:pPr marL="457200" lvl="2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Contact </a:t>
            </a:r>
            <a:r>
              <a:rPr lang="en-US" sz="2000" dirty="0" smtClean="0"/>
              <a:t>directly</a:t>
            </a:r>
            <a:r>
              <a:rPr lang="hu-HU" sz="2000" dirty="0" smtClean="0"/>
              <a:t> </a:t>
            </a:r>
            <a:r>
              <a:rPr lang="en-US" sz="2000" dirty="0" smtClean="0"/>
              <a:t>with </a:t>
            </a:r>
            <a:r>
              <a:rPr lang="en-US" sz="2000" dirty="0"/>
              <a:t>schools, teachers, </a:t>
            </a:r>
            <a:r>
              <a:rPr lang="en-US" sz="2000" dirty="0" smtClean="0"/>
              <a:t>students</a:t>
            </a:r>
            <a:endParaRPr lang="en-US" sz="2000" dirty="0"/>
          </a:p>
          <a:p>
            <a:pPr marL="457200" lvl="2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Widening our target audience</a:t>
            </a:r>
          </a:p>
          <a:p>
            <a:pPr marL="457200" lvl="2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Media coverage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dirty="0"/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sz="2000" b="1" dirty="0"/>
              <a:t>Internal</a:t>
            </a:r>
          </a:p>
          <a:p>
            <a:pPr marL="457200" lvl="2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Involving NSO staff </a:t>
            </a:r>
          </a:p>
          <a:p>
            <a:pPr marL="457200" lvl="2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Teambuilding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643" y="284619"/>
            <a:ext cx="1575707" cy="95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29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Timing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913820811"/>
              </p:ext>
            </p:extLst>
          </p:nvPr>
        </p:nvGraphicFramePr>
        <p:xfrm>
          <a:off x="345202" y="914400"/>
          <a:ext cx="8393304" cy="5119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Csoportba foglalás 8"/>
          <p:cNvGrpSpPr/>
          <p:nvPr/>
        </p:nvGrpSpPr>
        <p:grpSpPr>
          <a:xfrm>
            <a:off x="6160310" y="3854224"/>
            <a:ext cx="1806649" cy="2028567"/>
            <a:chOff x="3755136" y="1827641"/>
            <a:chExt cx="1877568" cy="1685219"/>
          </a:xfrm>
          <a:scene3d>
            <a:camera prst="orthographicFront"/>
            <a:lightRig rig="flat" dir="t"/>
          </a:scene3d>
        </p:grpSpPr>
        <p:sp>
          <p:nvSpPr>
            <p:cNvPr id="10" name="Téglalap 9"/>
            <p:cNvSpPr/>
            <p:nvPr/>
          </p:nvSpPr>
          <p:spPr>
            <a:xfrm>
              <a:off x="3755136" y="1827641"/>
              <a:ext cx="1877568" cy="1685219"/>
            </a:xfrm>
            <a:prstGeom prst="rect">
              <a:avLst/>
            </a:prstGeom>
            <a:ln>
              <a:solidFill>
                <a:schemeClr val="accent1"/>
              </a:solidFill>
            </a:ln>
            <a:sp3d extrusionH="12700" prstMaterial="plastic">
              <a:bevelT w="50800" h="50800"/>
            </a:sp3d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Téglalap 10"/>
            <p:cNvSpPr/>
            <p:nvPr/>
          </p:nvSpPr>
          <p:spPr>
            <a:xfrm>
              <a:off x="3755136" y="1827641"/>
              <a:ext cx="1877568" cy="1685219"/>
            </a:xfrm>
            <a:prstGeom prst="rect">
              <a:avLst/>
            </a:prstGeom>
            <a:ln>
              <a:solidFill>
                <a:schemeClr val="accent1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t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u-HU" sz="1700" kern="1200"/>
            </a:p>
          </p:txBody>
        </p:sp>
      </p:grpSp>
      <p:sp>
        <p:nvSpPr>
          <p:cNvPr id="15" name="Szövegdoboz 14"/>
          <p:cNvSpPr txBox="1"/>
          <p:nvPr/>
        </p:nvSpPr>
        <p:spPr>
          <a:xfrm>
            <a:off x="6195770" y="4102211"/>
            <a:ext cx="1735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Final</a:t>
            </a:r>
            <a:r>
              <a:rPr lang="hu-HU" sz="2800" dirty="0"/>
              <a:t>s</a:t>
            </a:r>
            <a:endParaRPr lang="en-US" sz="2800" dirty="0"/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643" y="284619"/>
            <a:ext cx="1575707" cy="95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72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ép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534" y="2825089"/>
            <a:ext cx="3462010" cy="3462010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627" y="1475819"/>
            <a:ext cx="2676272" cy="1731613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Preliminary</a:t>
            </a:r>
            <a:r>
              <a:rPr lang="hu-HU" dirty="0"/>
              <a:t> </a:t>
            </a:r>
            <a:r>
              <a:rPr lang="hu-HU" dirty="0" err="1"/>
              <a:t>Round</a:t>
            </a:r>
            <a:r>
              <a:rPr lang="hu-HU" dirty="0"/>
              <a:t> – 3 </a:t>
            </a:r>
            <a:r>
              <a:rPr lang="hu-HU" dirty="0" err="1"/>
              <a:t>weeks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115367"/>
            <a:ext cx="7886700" cy="4943058"/>
          </a:xfrm>
        </p:spPr>
        <p:txBody>
          <a:bodyPr/>
          <a:lstStyle/>
          <a:p>
            <a:pPr marL="457200" lvl="1" indent="0">
              <a:buNone/>
            </a:pPr>
            <a:endParaRPr lang="hu-HU"/>
          </a:p>
          <a:p>
            <a:pPr marL="457200" lvl="1" indent="0">
              <a:buNone/>
            </a:pPr>
            <a:endParaRPr lang="hu-HU"/>
          </a:p>
          <a:p>
            <a:pPr marL="457200" lvl="1" indent="0">
              <a:buNone/>
            </a:pPr>
            <a:endParaRPr lang="hu-HU"/>
          </a:p>
          <a:p>
            <a:pPr marL="457200" lvl="1" indent="0">
              <a:buNone/>
            </a:pPr>
            <a:endParaRPr lang="hu-HU"/>
          </a:p>
          <a:p>
            <a:pPr marL="457200" lvl="1" indent="0">
              <a:buNone/>
            </a:pPr>
            <a:endParaRPr lang="hu-HU"/>
          </a:p>
          <a:p>
            <a:pPr marL="457200" lvl="1" indent="0">
              <a:buNone/>
            </a:pPr>
            <a:endParaRPr lang="hu-HU"/>
          </a:p>
          <a:p>
            <a:pPr marL="457200" lvl="1" indent="0">
              <a:buNone/>
            </a:pPr>
            <a:endParaRPr lang="hu-HU"/>
          </a:p>
          <a:p>
            <a:pPr lvl="1"/>
            <a:endParaRPr lang="hu-HU"/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643" y="284619"/>
            <a:ext cx="1575707" cy="9515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12FA384-D030-1146-BD11-0AF5AD7CBB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6990" y="1371818"/>
            <a:ext cx="1998096" cy="1317585"/>
          </a:xfrm>
          <a:prstGeom prst="rect">
            <a:avLst/>
          </a:prstGeom>
        </p:spPr>
      </p:pic>
      <p:pic>
        <p:nvPicPr>
          <p:cNvPr id="1026" name="Picture 2" descr="Image result for keleti kÃ¡rol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36" y="1286907"/>
            <a:ext cx="1469884" cy="1989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283" y="3567888"/>
            <a:ext cx="3735806" cy="2490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876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The </a:t>
            </a:r>
            <a:r>
              <a:rPr lang="hu-HU" dirty="0" err="1"/>
              <a:t>Finals</a:t>
            </a:r>
            <a:endParaRPr lang="hu-HU" dirty="0"/>
          </a:p>
        </p:txBody>
      </p:sp>
      <p:sp>
        <p:nvSpPr>
          <p:cNvPr id="15" name="Ellipszis 14"/>
          <p:cNvSpPr/>
          <p:nvPr/>
        </p:nvSpPr>
        <p:spPr>
          <a:xfrm>
            <a:off x="1310571" y="1058142"/>
            <a:ext cx="1554748" cy="1468456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12 teams</a:t>
            </a:r>
          </a:p>
        </p:txBody>
      </p:sp>
      <p:sp>
        <p:nvSpPr>
          <p:cNvPr id="26" name="Ellipszis 25"/>
          <p:cNvSpPr/>
          <p:nvPr/>
        </p:nvSpPr>
        <p:spPr>
          <a:xfrm>
            <a:off x="3250997" y="765164"/>
            <a:ext cx="1554748" cy="1468456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1 day</a:t>
            </a:r>
          </a:p>
        </p:txBody>
      </p:sp>
      <p:sp>
        <p:nvSpPr>
          <p:cNvPr id="27" name="Ellipszis 26"/>
          <p:cNvSpPr/>
          <p:nvPr/>
        </p:nvSpPr>
        <p:spPr>
          <a:xfrm>
            <a:off x="4999217" y="855232"/>
            <a:ext cx="1851552" cy="1748787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12 exciting missions</a:t>
            </a:r>
          </a:p>
        </p:txBody>
      </p:sp>
      <p:sp>
        <p:nvSpPr>
          <p:cNvPr id="28" name="Ellipszis 27"/>
          <p:cNvSpPr/>
          <p:nvPr/>
        </p:nvSpPr>
        <p:spPr>
          <a:xfrm>
            <a:off x="6850769" y="1572346"/>
            <a:ext cx="1554748" cy="1468456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1 main topic</a:t>
            </a:r>
          </a:p>
        </p:txBody>
      </p:sp>
      <p:sp>
        <p:nvSpPr>
          <p:cNvPr id="29" name="Ellipszis 28"/>
          <p:cNvSpPr/>
          <p:nvPr/>
        </p:nvSpPr>
        <p:spPr>
          <a:xfrm>
            <a:off x="225092" y="2526598"/>
            <a:ext cx="2161711" cy="2041731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32 </a:t>
            </a:r>
            <a:r>
              <a:rPr lang="en-US" sz="2400" dirty="0" smtClean="0">
                <a:solidFill>
                  <a:schemeClr val="tx1"/>
                </a:solidFill>
              </a:rPr>
              <a:t>colleagues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0" name="Ellipszis 29"/>
          <p:cNvSpPr/>
          <p:nvPr/>
        </p:nvSpPr>
        <p:spPr>
          <a:xfrm>
            <a:off x="2402252" y="2223117"/>
            <a:ext cx="1697491" cy="1603277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8 </a:t>
            </a:r>
            <a:r>
              <a:rPr lang="hu-HU" sz="2400" dirty="0" err="1" smtClean="0">
                <a:solidFill>
                  <a:schemeClr val="tx1"/>
                </a:solidFill>
              </a:rPr>
              <a:t>minutes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1" name="Ellipszis 30"/>
          <p:cNvSpPr/>
          <p:nvPr/>
        </p:nvSpPr>
        <p:spPr>
          <a:xfrm>
            <a:off x="4051384" y="2604019"/>
            <a:ext cx="2440226" cy="2422700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2-hour competition</a:t>
            </a:r>
          </a:p>
        </p:txBody>
      </p:sp>
      <p:sp>
        <p:nvSpPr>
          <p:cNvPr id="32" name="Ellipszis 31"/>
          <p:cNvSpPr/>
          <p:nvPr/>
        </p:nvSpPr>
        <p:spPr>
          <a:xfrm>
            <a:off x="6763571" y="3146135"/>
            <a:ext cx="1927850" cy="1891609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Video session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3" name="Ellipszis 32"/>
          <p:cNvSpPr/>
          <p:nvPr/>
        </p:nvSpPr>
        <p:spPr>
          <a:xfrm>
            <a:off x="1848366" y="3928004"/>
            <a:ext cx="2519981" cy="2484897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tx1"/>
                </a:solidFill>
              </a:rPr>
              <a:t>Poster</a:t>
            </a:r>
            <a:r>
              <a:rPr lang="hu-HU" sz="2400" dirty="0" smtClean="0">
                <a:solidFill>
                  <a:schemeClr val="tx1"/>
                </a:solidFill>
              </a:rPr>
              <a:t> </a:t>
            </a:r>
            <a:r>
              <a:rPr lang="hu-HU" sz="2400" dirty="0" err="1" smtClean="0">
                <a:solidFill>
                  <a:schemeClr val="tx1"/>
                </a:solidFill>
              </a:rPr>
              <a:t>presentation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4" name="Ellipszis 33"/>
          <p:cNvSpPr/>
          <p:nvPr/>
        </p:nvSpPr>
        <p:spPr>
          <a:xfrm>
            <a:off x="5480767" y="4744902"/>
            <a:ext cx="2021687" cy="1909479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Final ceremony</a:t>
            </a:r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643" y="284619"/>
            <a:ext cx="1575707" cy="95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3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Topics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495655"/>
            <a:ext cx="7886700" cy="4542892"/>
          </a:xfrm>
        </p:spPr>
        <p:txBody>
          <a:bodyPr>
            <a:noAutofit/>
          </a:bodyPr>
          <a:lstStyle/>
          <a:p>
            <a:r>
              <a:rPr lang="en-US" sz="2400" dirty="0"/>
              <a:t>Data </a:t>
            </a:r>
            <a:r>
              <a:rPr lang="en-US" sz="2400" dirty="0" err="1" smtClean="0"/>
              <a:t>collectio</a:t>
            </a:r>
            <a:r>
              <a:rPr lang="hu-HU" sz="2400" dirty="0" smtClean="0"/>
              <a:t>n</a:t>
            </a:r>
            <a:endParaRPr lang="en-US" sz="2400" dirty="0"/>
          </a:p>
          <a:p>
            <a:r>
              <a:rPr lang="en-US" sz="2400" dirty="0"/>
              <a:t>Time use research </a:t>
            </a:r>
          </a:p>
          <a:p>
            <a:r>
              <a:rPr lang="en-US" sz="2400" dirty="0"/>
              <a:t>Table tennis and </a:t>
            </a:r>
            <a:r>
              <a:rPr lang="en-US" sz="2400" dirty="0" smtClean="0"/>
              <a:t>fencing</a:t>
            </a:r>
            <a:endParaRPr lang="en-US" sz="2400" dirty="0"/>
          </a:p>
          <a:p>
            <a:r>
              <a:rPr lang="en-US" sz="2400" dirty="0"/>
              <a:t>Targeting/dispersion </a:t>
            </a:r>
            <a:endParaRPr lang="hu-HU" sz="2400" dirty="0" smtClean="0"/>
          </a:p>
          <a:p>
            <a:r>
              <a:rPr lang="en-US" sz="2400" dirty="0" smtClean="0"/>
              <a:t>Media interview</a:t>
            </a:r>
            <a:endParaRPr lang="en-US" sz="2400" dirty="0"/>
          </a:p>
          <a:p>
            <a:r>
              <a:rPr lang="en-US" sz="2400" dirty="0" smtClean="0"/>
              <a:t>ESS</a:t>
            </a:r>
            <a:r>
              <a:rPr lang="hu-HU" sz="2400" dirty="0" smtClean="0"/>
              <a:t> </a:t>
            </a:r>
            <a:r>
              <a:rPr lang="hu-HU" sz="2400" dirty="0" err="1" smtClean="0"/>
              <a:t>topics</a:t>
            </a: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 marL="0">
              <a:spcBef>
                <a:spcPts val="0"/>
              </a:spcBef>
            </a:pPr>
            <a:endParaRPr lang="hu-HU" sz="24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643" y="284619"/>
            <a:ext cx="1575707" cy="951514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568" y="4430963"/>
            <a:ext cx="2412091" cy="1607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395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18462" y="129196"/>
            <a:ext cx="7886700" cy="871006"/>
          </a:xfrm>
        </p:spPr>
        <p:txBody>
          <a:bodyPr/>
          <a:lstStyle/>
          <a:p>
            <a:r>
              <a:rPr lang="hu-HU" dirty="0" err="1"/>
              <a:t>Background</a:t>
            </a:r>
            <a:r>
              <a:rPr lang="hu-HU" dirty="0"/>
              <a:t>…</a:t>
            </a:r>
            <a:endParaRPr lang="en-GB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95" y="1120225"/>
            <a:ext cx="3424917" cy="2283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96" y="3541463"/>
            <a:ext cx="3424917" cy="2283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430" y="129196"/>
            <a:ext cx="2182871" cy="32743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60" y="3541463"/>
            <a:ext cx="3455212" cy="2303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307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Preparation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515533"/>
            <a:ext cx="8515350" cy="4542892"/>
          </a:xfrm>
        </p:spPr>
        <p:txBody>
          <a:bodyPr>
            <a:normAutofit/>
          </a:bodyPr>
          <a:lstStyle/>
          <a:p>
            <a:r>
              <a:rPr lang="en-US" sz="2400" dirty="0"/>
              <a:t>5 NS</a:t>
            </a:r>
            <a:r>
              <a:rPr lang="hu-HU" sz="2400" dirty="0"/>
              <a:t>O</a:t>
            </a:r>
            <a:r>
              <a:rPr lang="en-US" sz="2400" dirty="0"/>
              <a:t> colleagues (from May until September)</a:t>
            </a:r>
          </a:p>
          <a:p>
            <a:r>
              <a:rPr lang="en-US" sz="2400" dirty="0"/>
              <a:t>32 NS</a:t>
            </a:r>
            <a:r>
              <a:rPr lang="hu-HU" sz="2400" dirty="0"/>
              <a:t>O</a:t>
            </a:r>
            <a:r>
              <a:rPr lang="en-US" sz="2400" dirty="0"/>
              <a:t> colleagues (at the final </a:t>
            </a:r>
            <a:r>
              <a:rPr lang="hu-HU" sz="2400" dirty="0"/>
              <a:t>round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2-3 </a:t>
            </a:r>
            <a:r>
              <a:rPr lang="hu-HU" sz="2400" dirty="0"/>
              <a:t>colleagues</a:t>
            </a:r>
            <a:r>
              <a:rPr lang="en-US" sz="2400" dirty="0"/>
              <a:t> at the stations (</a:t>
            </a:r>
            <a:r>
              <a:rPr lang="hu-HU" sz="2400" dirty="0"/>
              <a:t>altogether </a:t>
            </a:r>
            <a:r>
              <a:rPr lang="en-US" sz="2400" dirty="0"/>
              <a:t>24 -28 colleagues)</a:t>
            </a:r>
          </a:p>
          <a:p>
            <a:pPr lvl="1"/>
            <a:r>
              <a:rPr lang="en-US" sz="2400" dirty="0"/>
              <a:t>Event organizers, photograph</a:t>
            </a:r>
            <a:r>
              <a:rPr lang="hu-HU" sz="2400" dirty="0"/>
              <a:t>er</a:t>
            </a:r>
            <a:r>
              <a:rPr lang="en-US" sz="2400" dirty="0"/>
              <a:t>, camera man etc.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hu-HU" sz="2400" dirty="0"/>
          </a:p>
          <a:p>
            <a:endParaRPr lang="hu-HU" sz="2400" dirty="0"/>
          </a:p>
          <a:p>
            <a:endParaRPr lang="hu-HU" sz="24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643" y="284619"/>
            <a:ext cx="1575707" cy="951514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138" y="4002505"/>
            <a:ext cx="2896600" cy="1930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239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Goals</a:t>
            </a:r>
            <a:endParaRPr lang="hu-HU" dirty="0"/>
          </a:p>
        </p:txBody>
      </p:sp>
      <p:sp>
        <p:nvSpPr>
          <p:cNvPr id="5" name="Lekerekített téglalap 4"/>
          <p:cNvSpPr/>
          <p:nvPr/>
        </p:nvSpPr>
        <p:spPr>
          <a:xfrm>
            <a:off x="5357028" y="1576342"/>
            <a:ext cx="3165230" cy="442127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6" name="Lekerekített téglalap 5"/>
          <p:cNvSpPr/>
          <p:nvPr/>
        </p:nvSpPr>
        <p:spPr>
          <a:xfrm>
            <a:off x="845736" y="1576342"/>
            <a:ext cx="3165230" cy="44212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Szövegdoboz 7"/>
              <p:cNvSpPr txBox="1"/>
              <p:nvPr/>
            </p:nvSpPr>
            <p:spPr>
              <a:xfrm>
                <a:off x="934761" y="2048482"/>
                <a:ext cx="2903973" cy="700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hu-HU" sz="2400">
                            <a:latin typeface="Cambria Math" panose="02040503050406030204" pitchFamily="18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hu-HU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hu-HU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hu-HU" sz="24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hu-HU" sz="2400">
                                <a:latin typeface="Cambria Math" panose="02040503050406030204" pitchFamily="18" charset="0"/>
                              </a:rPr>
                              <m:t>−4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</a:rPr>
                              <m:t>𝑎𝑐</m:t>
                            </m:r>
                          </m:e>
                        </m:rad>
                      </m:num>
                      <m:den>
                        <m:r>
                          <a:rPr lang="hu-HU" sz="24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8" name="Szövegdoboz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761" y="2048482"/>
                <a:ext cx="2903973" cy="70089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zövegdoboz 9"/>
          <p:cNvSpPr txBox="1"/>
          <p:nvPr/>
        </p:nvSpPr>
        <p:spPr>
          <a:xfrm>
            <a:off x="5637125" y="1721059"/>
            <a:ext cx="24919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Gi</a:t>
            </a:r>
            <a:r>
              <a:rPr lang="hu-HU" sz="2400" dirty="0" err="1" smtClean="0"/>
              <a:t>ving</a:t>
            </a:r>
            <a:r>
              <a:rPr lang="hu-HU" sz="2400" dirty="0" smtClean="0"/>
              <a:t> </a:t>
            </a:r>
            <a:r>
              <a:rPr lang="en-US" sz="2400" dirty="0" smtClean="0"/>
              <a:t>experience </a:t>
            </a:r>
            <a:r>
              <a:rPr lang="en-US" sz="2400" dirty="0"/>
              <a:t>re</a:t>
            </a:r>
            <a:r>
              <a:rPr lang="hu-HU" sz="2400" dirty="0"/>
              <a:t>la</a:t>
            </a:r>
            <a:r>
              <a:rPr lang="en-US" sz="2400" dirty="0"/>
              <a:t>ted to </a:t>
            </a:r>
            <a:r>
              <a:rPr lang="en-US" sz="2400" dirty="0" smtClean="0"/>
              <a:t>statistics </a:t>
            </a:r>
            <a:r>
              <a:rPr lang="en-US" sz="2400" dirty="0"/>
              <a:t>good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1036358" y="3111312"/>
            <a:ext cx="30262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Developing exact statistical literacy products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5606658" y="2980411"/>
            <a:ext cx="28424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Introducing the phases of  statistical data producing process</a:t>
            </a:r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 rotWithShape="1">
          <a:blip r:embed="rId4"/>
          <a:srcRect l="39341" t="51905" r="49780" b="28950"/>
          <a:stretch/>
        </p:blipFill>
        <p:spPr>
          <a:xfrm>
            <a:off x="2843947" y="579650"/>
            <a:ext cx="994787" cy="984740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 rotWithShape="1">
          <a:blip r:embed="rId4"/>
          <a:srcRect l="60659" t="51709" r="28682" b="29145"/>
          <a:stretch/>
        </p:blipFill>
        <p:spPr>
          <a:xfrm>
            <a:off x="5518427" y="521809"/>
            <a:ext cx="974690" cy="98474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079404" y="4661377"/>
            <a:ext cx="28368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/>
              <a:t>Teach</a:t>
            </a:r>
            <a:r>
              <a:rPr lang="hu-HU" sz="2400" dirty="0"/>
              <a:t> </a:t>
            </a:r>
            <a:r>
              <a:rPr lang="hu-HU" sz="2400" dirty="0" err="1"/>
              <a:t>students</a:t>
            </a:r>
            <a:r>
              <a:rPr lang="hu-HU" sz="2400" dirty="0"/>
              <a:t> </a:t>
            </a:r>
            <a:r>
              <a:rPr lang="en-US" sz="2400" dirty="0"/>
              <a:t>reading graphs and tables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5590617" y="4661376"/>
            <a:ext cx="28424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Giving insights about </a:t>
            </a:r>
            <a:r>
              <a:rPr lang="hu-HU" sz="2400" dirty="0" err="1"/>
              <a:t>the</a:t>
            </a:r>
            <a:r>
              <a:rPr lang="hu-HU" sz="2400" dirty="0"/>
              <a:t> </a:t>
            </a:r>
            <a:r>
              <a:rPr lang="hu-HU" sz="2400" dirty="0" err="1"/>
              <a:t>everyday</a:t>
            </a:r>
            <a:r>
              <a:rPr lang="hu-HU" sz="2400" dirty="0"/>
              <a:t> life of </a:t>
            </a:r>
            <a:r>
              <a:rPr lang="hu-HU" sz="2400" dirty="0" err="1"/>
              <a:t>the</a:t>
            </a:r>
            <a:r>
              <a:rPr lang="hu-HU" sz="2400" dirty="0"/>
              <a:t> </a:t>
            </a:r>
            <a:r>
              <a:rPr lang="hu-HU" sz="2400" dirty="0" err="1"/>
              <a:t>NSO’s</a:t>
            </a:r>
            <a:endParaRPr lang="en-US" sz="2400" dirty="0"/>
          </a:p>
        </p:txBody>
      </p:sp>
      <p:cxnSp>
        <p:nvCxnSpPr>
          <p:cNvPr id="17" name="Egyenes összekötő 16"/>
          <p:cNvCxnSpPr/>
          <p:nvPr/>
        </p:nvCxnSpPr>
        <p:spPr>
          <a:xfrm>
            <a:off x="1148156" y="1746298"/>
            <a:ext cx="2193185" cy="1430039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17"/>
          <p:cNvCxnSpPr/>
          <p:nvPr/>
        </p:nvCxnSpPr>
        <p:spPr>
          <a:xfrm>
            <a:off x="1056001" y="2989688"/>
            <a:ext cx="2193185" cy="1430039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8"/>
          <p:cNvCxnSpPr/>
          <p:nvPr/>
        </p:nvCxnSpPr>
        <p:spPr>
          <a:xfrm>
            <a:off x="1075644" y="4391161"/>
            <a:ext cx="2193185" cy="1430039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Kép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643" y="284619"/>
            <a:ext cx="1575707" cy="95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84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3" grpId="0"/>
      <p:bldP spid="3" grpId="0"/>
      <p:bldP spid="7" grpId="0"/>
    </p:bld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10248</TotalTime>
  <Words>302</Words>
  <Application>Microsoft Office PowerPoint</Application>
  <PresentationFormat>Diavetítés a képernyőre (4:3 oldalarány)</PresentationFormat>
  <Paragraphs>102</Paragraphs>
  <Slides>13</Slides>
  <Notes>13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Motyw pakietu Office</vt:lpstr>
      <vt:lpstr>STAT WARS – May the force be with you!</vt:lpstr>
      <vt:lpstr>Communication</vt:lpstr>
      <vt:lpstr>Timing</vt:lpstr>
      <vt:lpstr>Preliminary Round – 3 weeks</vt:lpstr>
      <vt:lpstr>The Finals</vt:lpstr>
      <vt:lpstr>Topics</vt:lpstr>
      <vt:lpstr>Background…</vt:lpstr>
      <vt:lpstr>Preparation</vt:lpstr>
      <vt:lpstr>Goals</vt:lpstr>
      <vt:lpstr>Communications Activities</vt:lpstr>
      <vt:lpstr>Future…</vt:lpstr>
      <vt:lpstr>STAT WARS IV. Movie</vt:lpstr>
      <vt:lpstr>STAT WARS – May the force be with you!  Website: https://www.ksh.hu/statwars_eng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Gawlik Ryszard</dc:creator>
  <cp:lastModifiedBy>Mária Jónyer</cp:lastModifiedBy>
  <cp:revision>267</cp:revision>
  <dcterms:created xsi:type="dcterms:W3CDTF">2018-02-27T07:40:59Z</dcterms:created>
  <dcterms:modified xsi:type="dcterms:W3CDTF">2018-06-25T18:28:01Z</dcterms:modified>
</cp:coreProperties>
</file>