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1" r:id="rId9"/>
    <p:sldId id="258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2018-05-11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2018-05-11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50312"/>
            <a:ext cx="7886700" cy="707499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John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pl-PL" dirty="0" smtClean="0"/>
          </a:p>
          <a:p>
            <a:r>
              <a:rPr lang="pl-PL" dirty="0" err="1" smtClean="0"/>
              <a:t>Jane</a:t>
            </a:r>
            <a:r>
              <a:rPr lang="pl-PL" dirty="0" smtClean="0"/>
              <a:t>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2659592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560483"/>
            <a:ext cx="1913467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Date</a:t>
            </a:r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4" y="5560483"/>
            <a:ext cx="2180166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session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07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5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71006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15533"/>
            <a:ext cx="7886700" cy="4542892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Contents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3174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559853"/>
            <a:ext cx="7886700" cy="109960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16441"/>
            <a:ext cx="7886700" cy="1020759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John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pl-PL" dirty="0" smtClean="0"/>
          </a:p>
          <a:p>
            <a:r>
              <a:rPr lang="pl-PL" dirty="0" err="1" smtClean="0"/>
              <a:t>Jane</a:t>
            </a:r>
            <a:r>
              <a:rPr lang="pl-PL" dirty="0" smtClean="0"/>
              <a:t>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en-US" dirty="0"/>
          </a:p>
        </p:txBody>
      </p:sp>
      <p:sp>
        <p:nvSpPr>
          <p:cNvPr id="11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22545"/>
            <a:ext cx="7886700" cy="10858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Thanks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0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482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06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2018-05-11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9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Faiz Alsuhail, </a:t>
            </a:r>
            <a:r>
              <a:rPr lang="fi-FI" dirty="0" err="1" smtClean="0"/>
              <a:t>Statistics</a:t>
            </a:r>
            <a:r>
              <a:rPr lang="fi-FI" dirty="0" smtClean="0"/>
              <a:t> Finland, faiz.alsuhail@stat.fi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Collaboration </a:t>
            </a:r>
            <a:r>
              <a:rPr lang="fi-FI" b="1" dirty="0" err="1" smtClean="0"/>
              <a:t>with</a:t>
            </a:r>
            <a:r>
              <a:rPr lang="fi-FI" b="1" dirty="0" smtClean="0"/>
              <a:t> </a:t>
            </a:r>
            <a:r>
              <a:rPr lang="fi-FI" b="1" dirty="0" err="1" smtClean="0"/>
              <a:t>universities</a:t>
            </a:r>
            <a:r>
              <a:rPr lang="fi-FI" b="1" dirty="0" smtClean="0"/>
              <a:t> </a:t>
            </a:r>
            <a:r>
              <a:rPr lang="fi-FI" dirty="0" smtClean="0"/>
              <a:t>– a </a:t>
            </a:r>
            <a:r>
              <a:rPr lang="fi-FI" dirty="0" err="1" smtClean="0"/>
              <a:t>way</a:t>
            </a:r>
            <a:r>
              <a:rPr lang="fi-FI" dirty="0" smtClean="0"/>
              <a:t> to </a:t>
            </a:r>
            <a:r>
              <a:rPr lang="fi-FI" dirty="0" err="1" smtClean="0"/>
              <a:t>promote</a:t>
            </a:r>
            <a:r>
              <a:rPr lang="fi-FI" dirty="0" smtClean="0"/>
              <a:t> </a:t>
            </a:r>
            <a:r>
              <a:rPr lang="fi-FI" dirty="0" err="1" smtClean="0"/>
              <a:t>innovation</a:t>
            </a:r>
            <a:r>
              <a:rPr lang="fi-FI" dirty="0" smtClean="0"/>
              <a:t> and </a:t>
            </a:r>
            <a:r>
              <a:rPr lang="fi-FI" dirty="0" err="1" smtClean="0"/>
              <a:t>experimental</a:t>
            </a:r>
            <a:r>
              <a:rPr lang="fi-FI" dirty="0" smtClean="0"/>
              <a:t> culture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27 </a:t>
            </a:r>
            <a:r>
              <a:rPr lang="fi-FI" dirty="0" err="1" smtClean="0"/>
              <a:t>June</a:t>
            </a:r>
            <a:r>
              <a:rPr lang="fi-FI" dirty="0" smtClean="0"/>
              <a:t> 2018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smtClean="0"/>
              <a:t>Session 13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3157200"/>
          </a:xfrm>
        </p:spPr>
        <p:txBody>
          <a:bodyPr>
            <a:noAutofit/>
          </a:bodyPr>
          <a:lstStyle/>
          <a:p>
            <a:r>
              <a:rPr lang="fi-FI" sz="4800" dirty="0" smtClean="0"/>
              <a:t>How </a:t>
            </a:r>
            <a:br>
              <a:rPr lang="fi-FI" sz="4800" dirty="0" smtClean="0"/>
            </a:br>
            <a:r>
              <a:rPr lang="fi-FI" sz="4800" dirty="0" smtClean="0"/>
              <a:t>to </a:t>
            </a:r>
            <a:r>
              <a:rPr lang="fi-FI" sz="4800" dirty="0" err="1" smtClean="0"/>
              <a:t>get</a:t>
            </a:r>
            <a:r>
              <a:rPr lang="fi-FI" sz="4800" dirty="0" smtClean="0"/>
              <a:t> </a:t>
            </a:r>
            <a:r>
              <a:rPr lang="fi-FI" sz="4800" b="1" dirty="0" err="1" smtClean="0"/>
              <a:t>started</a:t>
            </a:r>
            <a:r>
              <a:rPr lang="fi-FI" sz="4800" dirty="0"/>
              <a:t>?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4356000"/>
            <a:ext cx="2949178" cy="151298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8" y="1219200"/>
            <a:ext cx="3752850" cy="4410075"/>
          </a:xfrm>
        </p:spPr>
      </p:pic>
    </p:spTree>
    <p:extLst>
      <p:ext uri="{BB962C8B-B14F-4D97-AF65-F5344CB8AC3E}">
        <p14:creationId xmlns:p14="http://schemas.microsoft.com/office/powerpoint/2010/main" val="2675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3430800"/>
          </a:xfrm>
        </p:spPr>
        <p:txBody>
          <a:bodyPr>
            <a:normAutofit/>
          </a:bodyPr>
          <a:lstStyle/>
          <a:p>
            <a:r>
              <a:rPr lang="fi-FI" sz="4800" dirty="0"/>
              <a:t>H</a:t>
            </a:r>
            <a:r>
              <a:rPr lang="fi-FI" sz="4800" dirty="0" smtClean="0"/>
              <a:t>ow to </a:t>
            </a:r>
            <a:r>
              <a:rPr lang="fi-FI" sz="4800" dirty="0" err="1" smtClean="0"/>
              <a:t>make</a:t>
            </a:r>
            <a:r>
              <a:rPr lang="fi-FI" sz="4800" dirty="0" smtClean="0"/>
              <a:t> it </a:t>
            </a:r>
            <a:r>
              <a:rPr lang="fi-FI" sz="4800" b="1" dirty="0" err="1" smtClean="0"/>
              <a:t>work</a:t>
            </a:r>
            <a:r>
              <a:rPr lang="fi-FI" sz="4800" dirty="0" smtClean="0"/>
              <a:t>?</a:t>
            </a:r>
            <a:endParaRPr lang="fi-FI" sz="4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4723200"/>
            <a:ext cx="2949178" cy="114578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00" y="442279"/>
            <a:ext cx="4629600" cy="54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747759" cy="2591502"/>
          </a:xfrm>
        </p:spPr>
        <p:txBody>
          <a:bodyPr>
            <a:noAutofit/>
          </a:bodyPr>
          <a:lstStyle/>
          <a:p>
            <a:r>
              <a:rPr lang="fi-FI" sz="3600" dirty="0" err="1" smtClean="0"/>
              <a:t>Succes</a:t>
            </a:r>
            <a:r>
              <a:rPr lang="fi-FI" sz="3600" dirty="0" smtClean="0"/>
              <a:t> </a:t>
            </a:r>
            <a:r>
              <a:rPr lang="fi-FI" sz="3600" dirty="0" err="1" smtClean="0"/>
              <a:t>stories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b="1" dirty="0" err="1"/>
              <a:t>S</a:t>
            </a:r>
            <a:r>
              <a:rPr lang="fi-FI" sz="3600" b="1" dirty="0" err="1" smtClean="0"/>
              <a:t>easonal</a:t>
            </a:r>
            <a:r>
              <a:rPr lang="fi-FI" sz="3600" b="1" dirty="0" smtClean="0"/>
              <a:t> </a:t>
            </a:r>
            <a:r>
              <a:rPr lang="fi-FI" sz="3600" b="1" dirty="0" err="1" smtClean="0"/>
              <a:t>adjustment</a:t>
            </a:r>
            <a:endParaRPr lang="fi-FI" sz="3600" b="1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3146400"/>
            <a:ext cx="2949178" cy="1641600"/>
          </a:xfrm>
        </p:spPr>
        <p:txBody>
          <a:bodyPr/>
          <a:lstStyle/>
          <a:p>
            <a:r>
              <a:rPr lang="fi-FI" dirty="0" smtClean="0"/>
              <a:t>Turunen, R. (2005): </a:t>
            </a:r>
            <a:r>
              <a:rPr lang="fi-FI" i="1" dirty="0" smtClean="0"/>
              <a:t>Analysis of SARIMA-</a:t>
            </a:r>
            <a:r>
              <a:rPr lang="fi-FI" i="1" dirty="0" err="1" smtClean="0"/>
              <a:t>models</a:t>
            </a:r>
            <a:r>
              <a:rPr lang="fi-FI" i="1" dirty="0" smtClean="0"/>
              <a:t> and </a:t>
            </a:r>
            <a:r>
              <a:rPr lang="fi-FI" i="1" dirty="0" err="1" smtClean="0"/>
              <a:t>decomposition</a:t>
            </a:r>
            <a:r>
              <a:rPr lang="fi-FI" i="1" dirty="0" smtClean="0"/>
              <a:t> on </a:t>
            </a:r>
            <a:r>
              <a:rPr lang="fi-FI" i="1" dirty="0" err="1" smtClean="0"/>
              <a:t>seasonal</a:t>
            </a:r>
            <a:r>
              <a:rPr lang="fi-FI" i="1" dirty="0" smtClean="0"/>
              <a:t> </a:t>
            </a:r>
            <a:r>
              <a:rPr lang="fi-FI" i="1" dirty="0" err="1" smtClean="0"/>
              <a:t>adjusment</a:t>
            </a:r>
            <a:r>
              <a:rPr lang="fi-FI" i="1" dirty="0" smtClean="0"/>
              <a:t> </a:t>
            </a:r>
            <a:r>
              <a:rPr lang="fi-FI" i="1" dirty="0" err="1" smtClean="0"/>
              <a:t>method</a:t>
            </a:r>
            <a:r>
              <a:rPr lang="fi-FI" i="1" dirty="0" smtClean="0"/>
              <a:t> TRAMO/SEATS. </a:t>
            </a:r>
            <a:endParaRPr lang="fi-FI" i="1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8" y="1219200"/>
            <a:ext cx="3752850" cy="4410075"/>
          </a:xfrm>
        </p:spPr>
      </p:pic>
    </p:spTree>
    <p:extLst>
      <p:ext uri="{BB962C8B-B14F-4D97-AF65-F5344CB8AC3E}">
        <p14:creationId xmlns:p14="http://schemas.microsoft.com/office/powerpoint/2010/main" val="3913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86159" cy="3006000"/>
          </a:xfrm>
        </p:spPr>
        <p:txBody>
          <a:bodyPr>
            <a:noAutofit/>
          </a:bodyPr>
          <a:lstStyle/>
          <a:p>
            <a:r>
              <a:rPr lang="fi-FI" sz="3600" dirty="0" err="1"/>
              <a:t>Succes</a:t>
            </a:r>
            <a:r>
              <a:rPr lang="fi-FI" sz="3600" dirty="0"/>
              <a:t> </a:t>
            </a:r>
            <a:r>
              <a:rPr lang="fi-FI" sz="3600" dirty="0" err="1"/>
              <a:t>stories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b="1" dirty="0" err="1" smtClean="0"/>
              <a:t>Nowcasting</a:t>
            </a:r>
            <a:endParaRPr lang="fi-FI" sz="3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3585600"/>
            <a:ext cx="2949178" cy="2283388"/>
          </a:xfrm>
        </p:spPr>
        <p:txBody>
          <a:bodyPr/>
          <a:lstStyle/>
          <a:p>
            <a:r>
              <a:rPr lang="fi-FI" dirty="0" smtClean="0"/>
              <a:t>Fornaro, P. (2011): </a:t>
            </a:r>
            <a:r>
              <a:rPr lang="fi-FI" i="1" dirty="0" err="1" smtClean="0"/>
              <a:t>Dynamic</a:t>
            </a:r>
            <a:r>
              <a:rPr lang="fi-FI" i="1" dirty="0" smtClean="0"/>
              <a:t> </a:t>
            </a:r>
            <a:r>
              <a:rPr lang="fi-FI" i="1" dirty="0" err="1" smtClean="0"/>
              <a:t>Factor</a:t>
            </a:r>
            <a:r>
              <a:rPr lang="fi-FI" i="1" dirty="0" smtClean="0"/>
              <a:t> </a:t>
            </a:r>
            <a:r>
              <a:rPr lang="fi-FI" i="1" dirty="0" err="1" smtClean="0"/>
              <a:t>Models</a:t>
            </a:r>
            <a:r>
              <a:rPr lang="fi-FI" i="1" dirty="0" smtClean="0"/>
              <a:t> and </a:t>
            </a:r>
            <a:r>
              <a:rPr lang="fi-FI" i="1" dirty="0" err="1" smtClean="0"/>
              <a:t>Forecasting</a:t>
            </a:r>
            <a:r>
              <a:rPr lang="fi-FI" i="1" dirty="0" smtClean="0"/>
              <a:t> </a:t>
            </a:r>
            <a:r>
              <a:rPr lang="fi-FI" i="1" dirty="0" err="1" smtClean="0"/>
              <a:t>Finnish</a:t>
            </a:r>
            <a:r>
              <a:rPr lang="fi-FI" i="1" dirty="0" smtClean="0"/>
              <a:t> </a:t>
            </a:r>
            <a:r>
              <a:rPr lang="fi-FI" i="1" dirty="0" err="1" smtClean="0"/>
              <a:t>Macroeconomic</a:t>
            </a:r>
            <a:r>
              <a:rPr lang="fi-FI" i="1" dirty="0" smtClean="0"/>
              <a:t> </a:t>
            </a:r>
            <a:r>
              <a:rPr lang="fi-FI" i="1" dirty="0" err="1" smtClean="0"/>
              <a:t>Variables</a:t>
            </a:r>
            <a:r>
              <a:rPr lang="fi-FI" i="1" dirty="0" smtClean="0"/>
              <a:t>.</a:t>
            </a:r>
            <a:endParaRPr lang="fi-FI" i="1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8" y="1219200"/>
            <a:ext cx="3752850" cy="4410075"/>
          </a:xfrm>
        </p:spPr>
      </p:pic>
    </p:spTree>
    <p:extLst>
      <p:ext uri="{BB962C8B-B14F-4D97-AF65-F5344CB8AC3E}">
        <p14:creationId xmlns:p14="http://schemas.microsoft.com/office/powerpoint/2010/main" val="12564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430960" cy="3582000"/>
          </a:xfrm>
        </p:spPr>
        <p:txBody>
          <a:bodyPr>
            <a:normAutofit/>
          </a:bodyPr>
          <a:lstStyle/>
          <a:p>
            <a:r>
              <a:rPr lang="fi-FI" sz="3600" dirty="0" err="1"/>
              <a:t>Succes</a:t>
            </a:r>
            <a:r>
              <a:rPr lang="fi-FI" sz="3600" dirty="0"/>
              <a:t> </a:t>
            </a:r>
            <a:r>
              <a:rPr lang="fi-FI" sz="3600" dirty="0" err="1"/>
              <a:t>stories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b="1" dirty="0" err="1" smtClean="0"/>
              <a:t>Mixed</a:t>
            </a:r>
            <a:r>
              <a:rPr lang="fi-FI" sz="3600" b="1" dirty="0" smtClean="0"/>
              <a:t> </a:t>
            </a:r>
            <a:r>
              <a:rPr lang="fi-FI" sz="3600" b="1" dirty="0" err="1" smtClean="0"/>
              <a:t>mode</a:t>
            </a:r>
            <a:r>
              <a:rPr lang="fi-FI" sz="3600" b="1" dirty="0" smtClean="0"/>
              <a:t> data </a:t>
            </a:r>
            <a:r>
              <a:rPr lang="fi-FI" sz="3600" b="1" dirty="0" err="1" smtClean="0"/>
              <a:t>collection</a:t>
            </a:r>
            <a:endParaRPr lang="fi-FI" sz="36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8" y="1219200"/>
            <a:ext cx="3752850" cy="4410075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4334400"/>
            <a:ext cx="2949178" cy="1534588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Toivola, J. (2014): </a:t>
            </a:r>
            <a:r>
              <a:rPr lang="en-US" i="1" dirty="0"/>
              <a:t>Comparison of non-response in </a:t>
            </a:r>
            <a:r>
              <a:rPr lang="en-US" i="1" dirty="0" err="1"/>
              <a:t>websurveys</a:t>
            </a:r>
            <a:r>
              <a:rPr lang="en-US" i="1" dirty="0"/>
              <a:t> and telephone interviews. </a:t>
            </a:r>
            <a:endParaRPr lang="fi-FI" i="1" dirty="0" smtClean="0"/>
          </a:p>
          <a:p>
            <a:r>
              <a:rPr lang="fi-FI" dirty="0" smtClean="0"/>
              <a:t>Vartiainen, M. (2011): </a:t>
            </a:r>
            <a:r>
              <a:rPr lang="fi-FI" i="1" dirty="0" err="1" smtClean="0"/>
              <a:t>Studying</a:t>
            </a:r>
            <a:r>
              <a:rPr lang="fi-FI" i="1" dirty="0" smtClean="0"/>
              <a:t> </a:t>
            </a:r>
            <a:r>
              <a:rPr lang="fi-FI" i="1" dirty="0" err="1" smtClean="0"/>
              <a:t>represenatativity</a:t>
            </a:r>
            <a:r>
              <a:rPr lang="fi-FI" i="1" dirty="0" smtClean="0"/>
              <a:t> in </a:t>
            </a:r>
            <a:r>
              <a:rPr lang="fi-FI" i="1" dirty="0" err="1" smtClean="0"/>
              <a:t>the</a:t>
            </a:r>
            <a:r>
              <a:rPr lang="fi-FI" i="1" dirty="0" smtClean="0"/>
              <a:t> </a:t>
            </a:r>
            <a:r>
              <a:rPr lang="fi-FI" i="1" dirty="0" err="1" smtClean="0"/>
              <a:t>Finnish</a:t>
            </a:r>
            <a:r>
              <a:rPr lang="fi-FI" i="1" dirty="0" smtClean="0"/>
              <a:t> </a:t>
            </a:r>
            <a:r>
              <a:rPr lang="fi-FI" i="1" dirty="0" err="1" smtClean="0"/>
              <a:t>crime</a:t>
            </a:r>
            <a:r>
              <a:rPr lang="fi-FI" i="1" dirty="0" smtClean="0"/>
              <a:t> </a:t>
            </a:r>
            <a:r>
              <a:rPr lang="fi-FI" i="1" dirty="0" err="1" smtClean="0"/>
              <a:t>victim</a:t>
            </a:r>
            <a:r>
              <a:rPr lang="fi-FI" i="1" dirty="0" smtClean="0"/>
              <a:t> </a:t>
            </a:r>
            <a:r>
              <a:rPr lang="fi-FI" i="1" dirty="0" err="1" smtClean="0"/>
              <a:t>survey</a:t>
            </a:r>
            <a:r>
              <a:rPr lang="fi-FI" i="1" dirty="0" smtClean="0"/>
              <a:t>. 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5707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610959" cy="3452400"/>
          </a:xfrm>
        </p:spPr>
        <p:txBody>
          <a:bodyPr>
            <a:noAutofit/>
          </a:bodyPr>
          <a:lstStyle/>
          <a:p>
            <a:r>
              <a:rPr lang="fi-FI" sz="3600" dirty="0" err="1"/>
              <a:t>Succes</a:t>
            </a:r>
            <a:r>
              <a:rPr lang="fi-FI" sz="3600" dirty="0"/>
              <a:t> </a:t>
            </a:r>
            <a:r>
              <a:rPr lang="fi-FI" sz="3600" dirty="0" err="1"/>
              <a:t>stories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b="1" dirty="0" err="1" smtClean="0"/>
              <a:t>Salaries</a:t>
            </a:r>
            <a:r>
              <a:rPr lang="fi-FI" sz="3600" b="1" dirty="0" smtClean="0"/>
              <a:t> in </a:t>
            </a:r>
            <a:r>
              <a:rPr lang="fi-FI" sz="3600" b="1" dirty="0" err="1" smtClean="0"/>
              <a:t>small</a:t>
            </a:r>
            <a:r>
              <a:rPr lang="fi-FI" sz="3600" b="1" dirty="0" smtClean="0"/>
              <a:t> and </a:t>
            </a:r>
            <a:r>
              <a:rPr lang="fi-FI" sz="3600" b="1" dirty="0" err="1" smtClean="0"/>
              <a:t>large</a:t>
            </a:r>
            <a:r>
              <a:rPr lang="fi-FI" sz="3600" b="1" dirty="0" smtClean="0"/>
              <a:t> </a:t>
            </a:r>
            <a:r>
              <a:rPr lang="fi-FI" sz="3600" b="1" dirty="0" err="1" smtClean="0"/>
              <a:t>enterprises</a:t>
            </a:r>
            <a:endParaRPr lang="fi-FI" sz="3600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8" y="1219200"/>
            <a:ext cx="3752850" cy="4410075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4089600"/>
            <a:ext cx="2949178" cy="1779388"/>
          </a:xfrm>
        </p:spPr>
        <p:txBody>
          <a:bodyPr/>
          <a:lstStyle/>
          <a:p>
            <a:r>
              <a:rPr lang="fi-FI" dirty="0" smtClean="0"/>
              <a:t>Pehkonen, S. (2011): </a:t>
            </a:r>
            <a:r>
              <a:rPr lang="fi-FI" i="1" dirty="0" err="1" smtClean="0"/>
              <a:t>The</a:t>
            </a:r>
            <a:r>
              <a:rPr lang="fi-FI" i="1" dirty="0" smtClean="0"/>
              <a:t> </a:t>
            </a:r>
            <a:r>
              <a:rPr lang="fi-FI" i="1" dirty="0" err="1" smtClean="0"/>
              <a:t>effect</a:t>
            </a:r>
            <a:r>
              <a:rPr lang="fi-FI" i="1" dirty="0" smtClean="0"/>
              <a:t> of </a:t>
            </a:r>
            <a:r>
              <a:rPr lang="fi-FI" i="1" dirty="0" err="1" smtClean="0"/>
              <a:t>enterprise</a:t>
            </a:r>
            <a:r>
              <a:rPr lang="fi-FI" i="1" dirty="0" smtClean="0"/>
              <a:t> </a:t>
            </a:r>
            <a:r>
              <a:rPr lang="fi-FI" i="1" dirty="0" err="1" smtClean="0"/>
              <a:t>size</a:t>
            </a:r>
            <a:r>
              <a:rPr lang="fi-FI" i="1" dirty="0" smtClean="0"/>
              <a:t> on </a:t>
            </a:r>
            <a:r>
              <a:rPr lang="fi-FI" i="1" dirty="0" err="1" smtClean="0"/>
              <a:t>salary</a:t>
            </a:r>
            <a:r>
              <a:rPr lang="fi-FI" i="1" dirty="0" smtClean="0"/>
              <a:t>. </a:t>
            </a:r>
            <a:r>
              <a:rPr lang="fi-FI" i="1" dirty="0" err="1" smtClean="0"/>
              <a:t>Study</a:t>
            </a:r>
            <a:r>
              <a:rPr lang="fi-FI" i="1" dirty="0" smtClean="0"/>
              <a:t> on 2003-2009 </a:t>
            </a:r>
            <a:r>
              <a:rPr lang="fi-FI" i="1" dirty="0" err="1" smtClean="0"/>
              <a:t>wage</a:t>
            </a:r>
            <a:r>
              <a:rPr lang="fi-FI" i="1" dirty="0" smtClean="0"/>
              <a:t> </a:t>
            </a:r>
            <a:r>
              <a:rPr lang="fi-FI" i="1" dirty="0" err="1" smtClean="0"/>
              <a:t>structure</a:t>
            </a:r>
            <a:r>
              <a:rPr lang="fi-FI" i="1" dirty="0" smtClean="0"/>
              <a:t> data. 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9231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244" y="1567747"/>
            <a:ext cx="4895512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Collaboration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universities</a:t>
            </a:r>
            <a:r>
              <a:rPr lang="fi-FI" dirty="0" smtClean="0"/>
              <a:t> – a </a:t>
            </a:r>
            <a:r>
              <a:rPr lang="fi-FI" dirty="0" err="1" smtClean="0"/>
              <a:t>way</a:t>
            </a:r>
            <a:r>
              <a:rPr lang="fi-FI" dirty="0" smtClean="0"/>
              <a:t> to </a:t>
            </a:r>
            <a:r>
              <a:rPr lang="fi-FI" dirty="0" err="1" smtClean="0"/>
              <a:t>promote</a:t>
            </a:r>
            <a:r>
              <a:rPr lang="fi-FI" dirty="0" smtClean="0"/>
              <a:t> </a:t>
            </a:r>
            <a:r>
              <a:rPr lang="fi-FI" dirty="0" err="1" smtClean="0"/>
              <a:t>innovation</a:t>
            </a:r>
            <a:r>
              <a:rPr lang="fi-FI" dirty="0" smtClean="0"/>
              <a:t> and </a:t>
            </a:r>
            <a:r>
              <a:rPr lang="fi-FI" dirty="0" err="1" smtClean="0"/>
              <a:t>experimental</a:t>
            </a:r>
            <a:r>
              <a:rPr lang="fi-FI" dirty="0" smtClean="0"/>
              <a:t> culture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Faiz Alsuhail, </a:t>
            </a:r>
            <a:r>
              <a:rPr lang="fi-FI" dirty="0" err="1" smtClean="0"/>
              <a:t>Statistics</a:t>
            </a:r>
            <a:r>
              <a:rPr lang="fi-FI" dirty="0" smtClean="0"/>
              <a:t> Finland, faiz.alsuhail@stat.fi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9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149</Words>
  <Application>Microsoft Office PowerPoint</Application>
  <PresentationFormat>Näytössä katseltava diaesitys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Collaboration with universities – a way to promote innovation and experimental culture</vt:lpstr>
      <vt:lpstr>How  to get started?</vt:lpstr>
      <vt:lpstr>How to make it work?</vt:lpstr>
      <vt:lpstr>Succes stories  Seasonal adjustment</vt:lpstr>
      <vt:lpstr>Succes stories  Nowcasting</vt:lpstr>
      <vt:lpstr>Succes stories  Mixed mode data collection</vt:lpstr>
      <vt:lpstr>Succes stories  Salaries in small and large enterprises</vt:lpstr>
      <vt:lpstr>PowerPoint-esitys</vt:lpstr>
      <vt:lpstr>Collaboration with universities – a way to promote innovation and experimental culture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Faiz Alsuhail</cp:lastModifiedBy>
  <cp:revision>41</cp:revision>
  <dcterms:created xsi:type="dcterms:W3CDTF">2018-02-27T07:40:59Z</dcterms:created>
  <dcterms:modified xsi:type="dcterms:W3CDTF">2018-05-11T13:13:50Z</dcterms:modified>
</cp:coreProperties>
</file>