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63" r:id="rId4"/>
    <p:sldId id="264" r:id="rId5"/>
    <p:sldId id="266" r:id="rId6"/>
    <p:sldId id="260" r:id="rId7"/>
    <p:sldId id="261" r:id="rId8"/>
    <p:sldId id="262" r:id="rId9"/>
    <p:sldId id="258" r:id="rId10"/>
  </p:sldIdLst>
  <p:sldSz cx="9144000" cy="6858000" type="screen4x3"/>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64512" autoAdjust="0"/>
  </p:normalViewPr>
  <p:slideViewPr>
    <p:cSldViewPr snapToGrid="0">
      <p:cViewPr varScale="1">
        <p:scale>
          <a:sx n="44" d="100"/>
          <a:sy n="44" d="100"/>
        </p:scale>
        <p:origin x="1868" y="32"/>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1587B4F4-062F-4544-A097-176A749630B4}" type="datetimeFigureOut">
              <a:rPr lang="pl-PL" smtClean="0"/>
              <a:t>2018-06-22</a:t>
            </a:fld>
            <a:endParaRPr lang="pl-PL"/>
          </a:p>
        </p:txBody>
      </p:sp>
      <p:sp>
        <p:nvSpPr>
          <p:cNvPr id="4" name="Symbol zastępczy stopki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8F7C0071-2EF9-4BF6-A344-1E56AD66A3E8}" type="slidenum">
              <a:rPr lang="pl-PL" smtClean="0"/>
              <a:t>‹#›</a:t>
            </a:fld>
            <a:endParaRPr lang="pl-PL"/>
          </a:p>
        </p:txBody>
      </p:sp>
    </p:spTree>
    <p:extLst>
      <p:ext uri="{BB962C8B-B14F-4D97-AF65-F5344CB8AC3E}">
        <p14:creationId xmlns:p14="http://schemas.microsoft.com/office/powerpoint/2010/main" val="73532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8A5A2DB5-776D-4695-BEAB-6FC29B98A4D8}" type="datetimeFigureOut">
              <a:rPr lang="pl-PL" smtClean="0"/>
              <a:t>2018-06-22</a:t>
            </a:fld>
            <a:endParaRPr lang="pl-PL"/>
          </a:p>
        </p:txBody>
      </p:sp>
      <p:sp>
        <p:nvSpPr>
          <p:cNvPr id="4" name="Symbol zastępczy obrazu slajdu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029750A6-06B1-4346-A60C-D77334274F45}" type="slidenum">
              <a:rPr lang="pl-PL" smtClean="0"/>
              <a:t>‹#›</a:t>
            </a:fld>
            <a:endParaRPr lang="pl-PL"/>
          </a:p>
        </p:txBody>
      </p:sp>
    </p:spTree>
    <p:extLst>
      <p:ext uri="{BB962C8B-B14F-4D97-AF65-F5344CB8AC3E}">
        <p14:creationId xmlns:p14="http://schemas.microsoft.com/office/powerpoint/2010/main" val="191196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9750A6-06B1-4346-A60C-D77334274F45}" type="slidenum">
              <a:rPr lang="pl-PL" smtClean="0"/>
              <a:t>1</a:t>
            </a:fld>
            <a:endParaRPr lang="pl-PL"/>
          </a:p>
        </p:txBody>
      </p:sp>
    </p:spTree>
    <p:extLst>
      <p:ext uri="{BB962C8B-B14F-4D97-AF65-F5344CB8AC3E}">
        <p14:creationId xmlns:p14="http://schemas.microsoft.com/office/powerpoint/2010/main" val="388218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kern="1200" dirty="0">
                <a:solidFill>
                  <a:schemeClr val="tx1"/>
                </a:solidFill>
                <a:effectLst/>
                <a:latin typeface="+mn-lt"/>
                <a:ea typeface="+mn-ea"/>
                <a:cs typeface="+mn-cs"/>
              </a:rPr>
              <a:t>How did we talk to users?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QMI  - 2011, sit alongside stats bulletin, discuss quality of the stats and raise points of note. Covers ESS dimensions of quality &amp; other important characteristics: </a:t>
            </a:r>
            <a:r>
              <a:rPr lang="pl-PL" sz="1200" kern="1200" dirty="0">
                <a:solidFill>
                  <a:schemeClr val="tx1"/>
                </a:solidFill>
                <a:effectLst/>
                <a:latin typeface="+mn-lt"/>
                <a:ea typeface="+mn-ea"/>
                <a:cs typeface="+mn-cs"/>
              </a:rPr>
              <a:t>Output quality, About the output, How the output is created, Validation and quality assurance, Concepts and definitions, Output quality trade-offs, User needs and perceptions and Sources for further information or advice.</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Changes infrequently, usually annually, PDF on website</a:t>
            </a:r>
          </a:p>
          <a:p>
            <a:pPr marL="171450" indent="-171450">
              <a:buFont typeface="Arial" panose="020B0604020202020204" pitchFamily="34" charset="0"/>
              <a:buChar char="•"/>
            </a:pPr>
            <a:r>
              <a:rPr lang="pl-PL" sz="1200" kern="1200" dirty="0">
                <a:solidFill>
                  <a:schemeClr val="tx1"/>
                </a:solidFill>
                <a:effectLst/>
                <a:latin typeface="+mn-lt"/>
                <a:ea typeface="+mn-ea"/>
                <a:cs typeface="+mn-cs"/>
              </a:rPr>
              <a:t>In additon to the QMI Reports, ONS statisticians also provided backgound information within statistical bulletins. This was held at the  back of the statistical bulletin and often included repetitive content unrelated to the story told by the statistics.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b="1" kern="1200" dirty="0">
                <a:solidFill>
                  <a:schemeClr val="tx1"/>
                </a:solidFill>
                <a:effectLst/>
                <a:latin typeface="+mn-lt"/>
                <a:ea typeface="+mn-ea"/>
                <a:cs typeface="+mn-cs"/>
              </a:rPr>
              <a:t>Why did we need to change the way we did it?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digital environment  changed.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Government content must be easy to navigate and accessible to a wide range of users. Original version wasn’t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From ONS website redesign and user research realised that </a:t>
            </a:r>
            <a:r>
              <a:rPr lang="en-GB" sz="1200" kern="1200" dirty="0" err="1">
                <a:solidFill>
                  <a:schemeClr val="tx1"/>
                </a:solidFill>
                <a:effectLst/>
                <a:latin typeface="+mn-lt"/>
                <a:ea typeface="+mn-ea"/>
                <a:cs typeface="+mn-cs"/>
              </a:rPr>
              <a:t>Qmi</a:t>
            </a:r>
            <a:r>
              <a:rPr lang="en-GB" sz="1200" kern="1200" dirty="0">
                <a:solidFill>
                  <a:schemeClr val="tx1"/>
                </a:solidFill>
                <a:effectLst/>
                <a:latin typeface="+mn-lt"/>
                <a:ea typeface="+mn-ea"/>
                <a:cs typeface="+mn-cs"/>
              </a:rPr>
              <a:t> needed to be accessible to and useful for a wide range of user types, not just the experts it was originally designed for.</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b="1" kern="1200" dirty="0">
                <a:solidFill>
                  <a:schemeClr val="tx1"/>
                </a:solidFill>
                <a:effectLst/>
                <a:latin typeface="+mn-lt"/>
                <a:ea typeface="+mn-ea"/>
                <a:cs typeface="+mn-cs"/>
              </a:rPr>
              <a:t>Where did we start?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how could we make quality reporting more accessible to a wide range of users?  We thought about what the QMI was designed to do; to provide users with enough information about the strengths and limitations of the data so that they can make informed decisions on suitable uses of the data. Is that all a QMI should do for our users? We decided that no, a QMI should also help reduce the risk of misusing our data.</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Created quality summaries  - first step in layered approach – followed by quality info in stats bulletins – then finally a review of the QMI</a:t>
            </a:r>
          </a:p>
          <a:p>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29750A6-06B1-4346-A60C-D77334274F45}" type="slidenum">
              <a:rPr lang="pl-PL" smtClean="0"/>
              <a:t>2</a:t>
            </a:fld>
            <a:endParaRPr lang="pl-PL"/>
          </a:p>
        </p:txBody>
      </p:sp>
    </p:spTree>
    <p:extLst>
      <p:ext uri="{BB962C8B-B14F-4D97-AF65-F5344CB8AC3E}">
        <p14:creationId xmlns:p14="http://schemas.microsoft.com/office/powerpoint/2010/main" val="299520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a product that would work with the existing QMI and make it more accessible to all user types to help those without extensive knowledge of our data understand the important quality issues that impact on how the data can be used.</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resulted Quality Summaries which consisted of two sections: Important points about this data (Vital Information) and Overview of the output.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The results of this research started to change the way we thought about providing quality and methodology information to our users.  Tailoring information – frontloading information – clarified the importance of understanding user needs and structure quality reporting products in the most helpful way </a:t>
            </a:r>
          </a:p>
          <a:p>
            <a:pPr marL="171450" indent="-171450">
              <a:buFont typeface="Arial" panose="020B0604020202020204" pitchFamily="34" charset="0"/>
              <a:buChar cha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29750A6-06B1-4346-A60C-D77334274F45}" type="slidenum">
              <a:rPr lang="pl-PL" smtClean="0"/>
              <a:t>3</a:t>
            </a:fld>
            <a:endParaRPr lang="pl-PL"/>
          </a:p>
        </p:txBody>
      </p:sp>
    </p:spTree>
    <p:extLst>
      <p:ext uri="{BB962C8B-B14F-4D97-AF65-F5344CB8AC3E}">
        <p14:creationId xmlns:p14="http://schemas.microsoft.com/office/powerpoint/2010/main" val="333018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z="1200" kern="1200" dirty="0">
                <a:solidFill>
                  <a:schemeClr val="tx1"/>
                </a:solidFill>
                <a:effectLst/>
                <a:latin typeface="+mn-lt"/>
                <a:ea typeface="+mn-ea"/>
                <a:cs typeface="+mn-cs"/>
              </a:rPr>
              <a:t>There are three categories of quality information within statistical bulletins: 1. Things you need to know, 2. Critical quality warnings, 3. Quality and methodology.</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pl-PL" sz="1200" b="1" kern="1200" dirty="0">
                <a:solidFill>
                  <a:schemeClr val="tx1"/>
                </a:solidFill>
                <a:effectLst/>
                <a:latin typeface="+mn-lt"/>
                <a:ea typeface="+mn-ea"/>
                <a:cs typeface="+mn-cs"/>
              </a:rPr>
              <a:t>Things you need to know section:</a:t>
            </a:r>
            <a:r>
              <a:rPr lang="pl-PL"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This section should include any vital information (for example common pitfalls when using data or discontinuity) that will affect the use of the data within the statistical bulletin. It should inform users against inadvertent misuse and help them to understand suitable uses for the data. The section should be structured in descending order of importance.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pl-PL" sz="1200" b="1" kern="1200" dirty="0">
                <a:solidFill>
                  <a:schemeClr val="tx1"/>
                </a:solidFill>
                <a:effectLst/>
                <a:latin typeface="+mn-lt"/>
                <a:ea typeface="+mn-ea"/>
                <a:cs typeface="+mn-cs"/>
              </a:rPr>
              <a:t>Critical caveats/quality warnings:</a:t>
            </a:r>
            <a:endParaRPr lang="en-GB"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Any critical quality caveats or warnings should be included within the commentary besides the points that they relate to. These can also be included in Things you need to know.</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pl-PL" sz="1200" b="1" kern="1200" dirty="0">
                <a:solidFill>
                  <a:schemeClr val="tx1"/>
                </a:solidFill>
                <a:effectLst/>
                <a:latin typeface="+mn-lt"/>
                <a:ea typeface="+mn-ea"/>
                <a:cs typeface="+mn-cs"/>
              </a:rPr>
              <a:t>Quality and methodology section:</a:t>
            </a:r>
            <a:endParaRPr lang="en-GB"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The information in this section includes details that will help the user decide suitable uses for the statistics and signpost to other information that will further inform the user on the methods used to create the data and what the data is used for such as a QMI Report or </a:t>
            </a:r>
            <a:r>
              <a:rPr lang="pl-PL" sz="1200" strike="sngStrike" kern="120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user guides.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Things to consider: </a:t>
            </a:r>
          </a:p>
          <a:p>
            <a:pPr lvl="0"/>
            <a:r>
              <a:rPr lang="en-GB" sz="1200" kern="1200" dirty="0">
                <a:solidFill>
                  <a:schemeClr val="tx1"/>
                </a:solidFill>
                <a:effectLst/>
                <a:latin typeface="+mn-lt"/>
                <a:ea typeface="+mn-ea"/>
                <a:cs typeface="+mn-cs"/>
              </a:rPr>
              <a:t>include critical caveats/quality warnings within the commentary; you can signpost to further information on these within Things you need to know</a:t>
            </a:r>
          </a:p>
          <a:p>
            <a:pPr lvl="0"/>
            <a:r>
              <a:rPr lang="en-GB" sz="1200" kern="1200" dirty="0">
                <a:solidFill>
                  <a:schemeClr val="tx1"/>
                </a:solidFill>
                <a:effectLst/>
                <a:latin typeface="+mn-lt"/>
                <a:ea typeface="+mn-ea"/>
                <a:cs typeface="+mn-cs"/>
              </a:rPr>
              <a:t>are there any common pitfalls? is there discontinuity? How does this affect the use of the data? main data sources. strengths and limitations of data,</a:t>
            </a:r>
          </a:p>
          <a:p>
            <a:pPr lvl="0"/>
            <a:r>
              <a:rPr lang="en-GB" sz="1200" kern="1200" dirty="0">
                <a:solidFill>
                  <a:schemeClr val="tx1"/>
                </a:solidFill>
                <a:effectLst/>
                <a:latin typeface="+mn-lt"/>
                <a:ea typeface="+mn-ea"/>
                <a:cs typeface="+mn-cs"/>
              </a:rPr>
              <a:t>similarities in sources and differences in outputs, important issues affecting data - for example, boundary changes requiring revisions,</a:t>
            </a:r>
          </a:p>
          <a:p>
            <a:pPr lvl="0"/>
            <a:r>
              <a:rPr lang="en-GB" sz="1200" kern="1200" dirty="0">
                <a:solidFill>
                  <a:schemeClr val="tx1"/>
                </a:solidFill>
                <a:effectLst/>
                <a:latin typeface="+mn-lt"/>
                <a:ea typeface="+mn-ea"/>
                <a:cs typeface="+mn-cs"/>
              </a:rPr>
              <a:t>coverage, including what's not included</a:t>
            </a:r>
          </a:p>
          <a:p>
            <a:pPr lvl="0"/>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29750A6-06B1-4346-A60C-D77334274F45}" type="slidenum">
              <a:rPr lang="pl-PL" smtClean="0"/>
              <a:t>4</a:t>
            </a:fld>
            <a:endParaRPr lang="pl-PL"/>
          </a:p>
        </p:txBody>
      </p:sp>
    </p:spTree>
    <p:extLst>
      <p:ext uri="{BB962C8B-B14F-4D97-AF65-F5344CB8AC3E}">
        <p14:creationId xmlns:p14="http://schemas.microsoft.com/office/powerpoint/2010/main" val="692062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Three main sections to suit different users – </a:t>
            </a:r>
          </a:p>
          <a:p>
            <a:endParaRPr lang="en-GB" dirty="0"/>
          </a:p>
          <a:p>
            <a:r>
              <a:rPr lang="en-GB" dirty="0"/>
              <a:t>Expanded Quality Summary</a:t>
            </a:r>
          </a:p>
          <a:p>
            <a:r>
              <a:rPr lang="en-GB" dirty="0"/>
              <a:t>Quality characteristics – addition of Geography (technical users as result of Customise my data) Why you can trust our data – Inquiring citizens – “post-truth” era</a:t>
            </a:r>
          </a:p>
        </p:txBody>
      </p:sp>
      <p:sp>
        <p:nvSpPr>
          <p:cNvPr id="4" name="Slide Number Placeholder 3"/>
          <p:cNvSpPr>
            <a:spLocks noGrp="1"/>
          </p:cNvSpPr>
          <p:nvPr>
            <p:ph type="sldNum" sz="quarter" idx="10"/>
          </p:nvPr>
        </p:nvSpPr>
        <p:spPr/>
        <p:txBody>
          <a:bodyPr/>
          <a:lstStyle/>
          <a:p>
            <a:fld id="{029750A6-06B1-4346-A60C-D77334274F45}" type="slidenum">
              <a:rPr lang="pl-PL" smtClean="0"/>
              <a:t>5</a:t>
            </a:fld>
            <a:endParaRPr lang="pl-PL"/>
          </a:p>
        </p:txBody>
      </p:sp>
    </p:spTree>
    <p:extLst>
      <p:ext uri="{BB962C8B-B14F-4D97-AF65-F5344CB8AC3E}">
        <p14:creationId xmlns:p14="http://schemas.microsoft.com/office/powerpoint/2010/main" val="1126295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pl-PL" sz="1200" b="1" kern="1200" dirty="0">
                <a:solidFill>
                  <a:schemeClr val="tx1"/>
                </a:solidFill>
                <a:effectLst/>
                <a:latin typeface="+mn-lt"/>
                <a:ea typeface="+mn-ea"/>
                <a:cs typeface="+mn-cs"/>
              </a:rPr>
              <a:t>Remember our goal: </a:t>
            </a:r>
            <a:r>
              <a:rPr lang="pl-PL" sz="1200" kern="1200" dirty="0">
                <a:solidFill>
                  <a:schemeClr val="tx1"/>
                </a:solidFill>
                <a:effectLst/>
                <a:latin typeface="+mn-lt"/>
                <a:ea typeface="+mn-ea"/>
                <a:cs typeface="+mn-cs"/>
              </a:rPr>
              <a:t>To help users make better decisions about our statistics</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Identify user needs:  </a:t>
            </a:r>
            <a:r>
              <a:rPr lang="pl-PL" sz="1200" kern="1200" dirty="0">
                <a:solidFill>
                  <a:schemeClr val="tx1"/>
                </a:solidFill>
                <a:effectLst/>
                <a:latin typeface="+mn-lt"/>
                <a:ea typeface="+mn-ea"/>
                <a:cs typeface="+mn-cs"/>
              </a:rPr>
              <a:t>Identify user types and their needs: tailor information to these needs.</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Continually evaluate user needs:  </a:t>
            </a:r>
            <a:r>
              <a:rPr lang="pl-PL" sz="1200" kern="1200" dirty="0">
                <a:solidFill>
                  <a:schemeClr val="tx1"/>
                </a:solidFill>
                <a:effectLst/>
                <a:latin typeface="+mn-lt"/>
                <a:ea typeface="+mn-ea"/>
                <a:cs typeface="+mn-cs"/>
              </a:rPr>
              <a:t>Evaluate user needs on a regular basis to ensure that your quality and methods information remains current, relevant and helpful to users in response to changes in quality and methodology.</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Be curious:  </a:t>
            </a:r>
            <a:r>
              <a:rPr lang="pl-PL" sz="1200" kern="1200" dirty="0">
                <a:solidFill>
                  <a:schemeClr val="tx1"/>
                </a:solidFill>
                <a:effectLst/>
                <a:latin typeface="+mn-lt"/>
                <a:ea typeface="+mn-ea"/>
                <a:cs typeface="+mn-cs"/>
              </a:rPr>
              <a:t>Foster a sense of curiosity about your data and the information needed to use it appropriately. Ask yourself Why, why, why?</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Use the content lists as a guide not a template: </a:t>
            </a:r>
            <a:r>
              <a:rPr lang="pl-PL" sz="1200" kern="1200" dirty="0">
                <a:solidFill>
                  <a:schemeClr val="tx1"/>
                </a:solidFill>
                <a:effectLst/>
                <a:latin typeface="+mn-lt"/>
                <a:ea typeface="+mn-ea"/>
                <a:cs typeface="+mn-cs"/>
              </a:rPr>
              <a:t>Every output is different and so the quality and methods information needed will vary for each one. If one of the subheadings in the QMI is not meaningful for your statistical bulletin, don’t use it.</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Explain impact, don’t just describe issues: </a:t>
            </a:r>
            <a:r>
              <a:rPr lang="pl-PL" sz="1200" kern="1200" dirty="0">
                <a:solidFill>
                  <a:schemeClr val="tx1"/>
                </a:solidFill>
                <a:effectLst/>
                <a:latin typeface="+mn-lt"/>
                <a:ea typeface="+mn-ea"/>
                <a:cs typeface="+mn-cs"/>
              </a:rPr>
              <a:t>Giving the reasons why a process has been chosen etc. and explaining what the impact of that on the use of the data is, will be more useful to users than just a description.</a:t>
            </a:r>
            <a:endParaRPr lang="en-GB" sz="1200" kern="1200" dirty="0">
              <a:solidFill>
                <a:schemeClr val="tx1"/>
              </a:solidFill>
              <a:effectLst/>
              <a:latin typeface="+mn-lt"/>
              <a:ea typeface="+mn-ea"/>
              <a:cs typeface="+mn-cs"/>
            </a:endParaRPr>
          </a:p>
          <a:p>
            <a:pPr lvl="0"/>
            <a:r>
              <a:rPr lang="pl-PL" sz="1200" b="1" kern="1200" dirty="0">
                <a:solidFill>
                  <a:schemeClr val="tx1"/>
                </a:solidFill>
                <a:effectLst/>
                <a:latin typeface="+mn-lt"/>
                <a:ea typeface="+mn-ea"/>
                <a:cs typeface="+mn-cs"/>
              </a:rPr>
              <a:t>Layer the information: </a:t>
            </a:r>
            <a:r>
              <a:rPr lang="pl-PL" sz="1200" kern="1200" dirty="0">
                <a:solidFill>
                  <a:schemeClr val="tx1"/>
                </a:solidFill>
                <a:effectLst/>
                <a:latin typeface="+mn-lt"/>
                <a:ea typeface="+mn-ea"/>
                <a:cs typeface="+mn-cs"/>
              </a:rPr>
              <a:t>Present the information according to the inverted pyramid of communication.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29750A6-06B1-4346-A60C-D77334274F45}" type="slidenum">
              <a:rPr lang="pl-PL" smtClean="0"/>
              <a:t>6</a:t>
            </a:fld>
            <a:endParaRPr lang="pl-PL"/>
          </a:p>
        </p:txBody>
      </p:sp>
    </p:spTree>
    <p:extLst>
      <p:ext uri="{BB962C8B-B14F-4D97-AF65-F5344CB8AC3E}">
        <p14:creationId xmlns:p14="http://schemas.microsoft.com/office/powerpoint/2010/main" val="890503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9750A6-06B1-4346-A60C-D77334274F45}" type="slidenum">
              <a:rPr lang="pl-PL" smtClean="0"/>
              <a:t>7</a:t>
            </a:fld>
            <a:endParaRPr lang="pl-PL"/>
          </a:p>
        </p:txBody>
      </p:sp>
    </p:spTree>
    <p:extLst>
      <p:ext uri="{BB962C8B-B14F-4D97-AF65-F5344CB8AC3E}">
        <p14:creationId xmlns:p14="http://schemas.microsoft.com/office/powerpoint/2010/main" val="3206160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ONS Quality reporting products needed to be adapted to be accessible to a wide range of users and be suitable for a modern digital environment. We started off by creating Quality Summaries, a product designed to help users reduce the risk of misusing data. </a:t>
            </a:r>
          </a:p>
          <a:p>
            <a:r>
              <a:rPr lang="en-GB" sz="1200" kern="1200" dirty="0">
                <a:solidFill>
                  <a:schemeClr val="tx1"/>
                </a:solidFill>
                <a:effectLst/>
                <a:latin typeface="+mn-lt"/>
                <a:ea typeface="+mn-ea"/>
                <a:cs typeface="+mn-cs"/>
              </a:rPr>
              <a:t>We built on the ideas of creating tailored and layered information from the Quality Summaries to build quality and methodology information into the structure of our statistical bulletins. </a:t>
            </a:r>
          </a:p>
          <a:p>
            <a:r>
              <a:rPr lang="en-GB" sz="1200" kern="1200" dirty="0">
                <a:solidFill>
                  <a:schemeClr val="tx1"/>
                </a:solidFill>
                <a:effectLst/>
                <a:latin typeface="+mn-lt"/>
                <a:ea typeface="+mn-ea"/>
                <a:cs typeface="+mn-cs"/>
              </a:rPr>
              <a:t>Our next step was to take the lessons learnt from the two previous projects and apply them to improve the Quality and Methodology Information (QMI) report. We carried out a series of user tests to determine what our users really need from the QMI and created a new suggested contents list. We added value to our research by using it to create Quality information user profiles that will support statistical producers in completing QMI reports.</a:t>
            </a:r>
          </a:p>
          <a:p>
            <a:r>
              <a:rPr lang="en-GB" sz="1200" kern="1200" dirty="0">
                <a:solidFill>
                  <a:schemeClr val="tx1"/>
                </a:solidFill>
                <a:effectLst/>
                <a:latin typeface="+mn-lt"/>
                <a:ea typeface="+mn-ea"/>
                <a:cs typeface="+mn-cs"/>
              </a:rPr>
              <a:t>We developed a list of actions and behaviours that we need to adopt to ensure that we are giving our users the information that they need to make the best decisions available from our data.</a:t>
            </a:r>
          </a:p>
          <a:p>
            <a:r>
              <a:rPr lang="en-GB" sz="1200" kern="1200" dirty="0">
                <a:solidFill>
                  <a:schemeClr val="tx1"/>
                </a:solidFill>
                <a:effectLst/>
                <a:latin typeface="+mn-lt"/>
                <a:ea typeface="+mn-ea"/>
                <a:cs typeface="+mn-cs"/>
              </a:rPr>
              <a:t>Following these steps, we have now created a cohesive set of quality reporting products that work together to provide users of our data good, easily accessible and understandable quality and methodology information.</a:t>
            </a:r>
          </a:p>
          <a:p>
            <a:endParaRPr lang="en-GB" dirty="0"/>
          </a:p>
        </p:txBody>
      </p:sp>
      <p:sp>
        <p:nvSpPr>
          <p:cNvPr id="4" name="Slide Number Placeholder 3"/>
          <p:cNvSpPr>
            <a:spLocks noGrp="1"/>
          </p:cNvSpPr>
          <p:nvPr>
            <p:ph type="sldNum" sz="quarter" idx="10"/>
          </p:nvPr>
        </p:nvSpPr>
        <p:spPr/>
        <p:txBody>
          <a:bodyPr/>
          <a:lstStyle/>
          <a:p>
            <a:fld id="{029750A6-06B1-4346-A60C-D77334274F45}" type="slidenum">
              <a:rPr lang="pl-PL" smtClean="0"/>
              <a:t>8</a:t>
            </a:fld>
            <a:endParaRPr lang="pl-PL"/>
          </a:p>
        </p:txBody>
      </p:sp>
    </p:spTree>
    <p:extLst>
      <p:ext uri="{BB962C8B-B14F-4D97-AF65-F5344CB8AC3E}">
        <p14:creationId xmlns:p14="http://schemas.microsoft.com/office/powerpoint/2010/main" val="1862139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9750A6-06B1-4346-A60C-D77334274F45}" type="slidenum">
              <a:rPr lang="pl-PL" smtClean="0"/>
              <a:t>9</a:t>
            </a:fld>
            <a:endParaRPr lang="pl-PL"/>
          </a:p>
        </p:txBody>
      </p:sp>
    </p:spTree>
    <p:extLst>
      <p:ext uri="{BB962C8B-B14F-4D97-AF65-F5344CB8AC3E}">
        <p14:creationId xmlns:p14="http://schemas.microsoft.com/office/powerpoint/2010/main" val="203405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0" y="4550312"/>
            <a:ext cx="78867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Tytuł 10"/>
          <p:cNvSpPr>
            <a:spLocks noGrp="1"/>
          </p:cNvSpPr>
          <p:nvPr>
            <p:ph type="title" hasCustomPrompt="1"/>
          </p:nvPr>
        </p:nvSpPr>
        <p:spPr>
          <a:xfrm>
            <a:off x="685800" y="2659592"/>
            <a:ext cx="78867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25" name="Symbol zastępczy tekstu 24"/>
          <p:cNvSpPr>
            <a:spLocks noGrp="1"/>
          </p:cNvSpPr>
          <p:nvPr>
            <p:ph type="body" sz="quarter" idx="10" hasCustomPrompt="1"/>
          </p:nvPr>
        </p:nvSpPr>
        <p:spPr>
          <a:xfrm>
            <a:off x="685800" y="5560483"/>
            <a:ext cx="1913467"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a:t>Date</a:t>
            </a:r>
            <a:endParaRPr lang="pl-PL" dirty="0"/>
          </a:p>
        </p:txBody>
      </p:sp>
      <p:sp>
        <p:nvSpPr>
          <p:cNvPr id="27" name="Symbol zastępczy tekstu 26"/>
          <p:cNvSpPr>
            <a:spLocks noGrp="1"/>
          </p:cNvSpPr>
          <p:nvPr>
            <p:ph type="body" sz="quarter" idx="11" hasCustomPrompt="1"/>
          </p:nvPr>
        </p:nvSpPr>
        <p:spPr>
          <a:xfrm>
            <a:off x="6392334" y="5560483"/>
            <a:ext cx="2180166"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a:t>Number</a:t>
            </a:r>
            <a:r>
              <a:rPr lang="pl-PL" dirty="0"/>
              <a:t> of </a:t>
            </a:r>
            <a:r>
              <a:rPr lang="pl-PL" dirty="0" err="1"/>
              <a:t>session</a:t>
            </a:r>
            <a:endParaRPr lang="pl-PL" dirty="0"/>
          </a:p>
        </p:txBody>
      </p:sp>
    </p:spTree>
    <p:extLst>
      <p:ext uri="{BB962C8B-B14F-4D97-AF65-F5344CB8AC3E}">
        <p14:creationId xmlns:p14="http://schemas.microsoft.com/office/powerpoint/2010/main" val="410707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336045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425237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a:t>Slide</a:t>
            </a:r>
            <a:r>
              <a:rPr lang="pl-PL" dirty="0"/>
              <a:t> </a:t>
            </a:r>
            <a:r>
              <a:rPr lang="pl-PL" dirty="0" err="1"/>
              <a:t>title</a:t>
            </a:r>
            <a:endParaRPr lang="en-US" dirty="0"/>
          </a:p>
        </p:txBody>
      </p:sp>
      <p:sp>
        <p:nvSpPr>
          <p:cNvPr id="3" name="Content Placeholder 2"/>
          <p:cNvSpPr>
            <a:spLocks noGrp="1"/>
          </p:cNvSpPr>
          <p:nvPr>
            <p:ph idx="1" hasCustomPrompt="1"/>
          </p:nvPr>
        </p:nvSpPr>
        <p:spPr>
          <a:xfrm>
            <a:off x="628650" y="1515533"/>
            <a:ext cx="7886700" cy="4542892"/>
          </a:xfr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a:t>Contents</a:t>
            </a:r>
            <a:r>
              <a:rPr lang="pl-PL" dirty="0"/>
              <a:t> </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extLst>
      <p:ext uri="{BB962C8B-B14F-4D97-AF65-F5344CB8AC3E}">
        <p14:creationId xmlns:p14="http://schemas.microsoft.com/office/powerpoint/2010/main" val="379413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Tree>
    <p:extLst>
      <p:ext uri="{BB962C8B-B14F-4D97-AF65-F5344CB8AC3E}">
        <p14:creationId xmlns:p14="http://schemas.microsoft.com/office/powerpoint/2010/main" val="73174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142353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91095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685800" y="559853"/>
            <a:ext cx="78867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7" name="Subtitle 2"/>
          <p:cNvSpPr>
            <a:spLocks noGrp="1"/>
          </p:cNvSpPr>
          <p:nvPr>
            <p:ph type="subTitle" idx="1" hasCustomPrompt="1"/>
          </p:nvPr>
        </p:nvSpPr>
        <p:spPr>
          <a:xfrm>
            <a:off x="685800" y="4516441"/>
            <a:ext cx="78867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Symbol zastępczy tekstu 24"/>
          <p:cNvSpPr>
            <a:spLocks noGrp="1"/>
          </p:cNvSpPr>
          <p:nvPr>
            <p:ph type="body" sz="quarter" idx="10" hasCustomPrompt="1"/>
          </p:nvPr>
        </p:nvSpPr>
        <p:spPr>
          <a:xfrm>
            <a:off x="685800" y="2622545"/>
            <a:ext cx="78867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a:t>Thanks</a:t>
            </a:r>
            <a:endParaRPr lang="pl-PL" dirty="0"/>
          </a:p>
        </p:txBody>
      </p:sp>
    </p:spTree>
    <p:extLst>
      <p:ext uri="{BB962C8B-B14F-4D97-AF65-F5344CB8AC3E}">
        <p14:creationId xmlns:p14="http://schemas.microsoft.com/office/powerpoint/2010/main" val="316616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90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Tree>
    <p:extLst>
      <p:ext uri="{BB962C8B-B14F-4D97-AF65-F5344CB8AC3E}">
        <p14:creationId xmlns:p14="http://schemas.microsoft.com/office/powerpoint/2010/main" val="423482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buNone/>
              <a:defRPr sz="2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Tree>
    <p:extLst>
      <p:ext uri="{BB962C8B-B14F-4D97-AF65-F5344CB8AC3E}">
        <p14:creationId xmlns:p14="http://schemas.microsoft.com/office/powerpoint/2010/main" val="406061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7D7F-A023-424B-974B-F4C0B6097A2F}" type="datetimeFigureOut">
              <a:rPr lang="pl-PL" smtClean="0"/>
              <a:t>2018-06-22</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DB976-3ADC-43D2-8EDD-B92081B1DE66}" type="slidenum">
              <a:rPr lang="pl-PL" smtClean="0"/>
              <a:t>‹#›</a:t>
            </a:fld>
            <a:endParaRPr lang="pl-PL"/>
          </a:p>
        </p:txBody>
      </p:sp>
    </p:spTree>
    <p:extLst>
      <p:ext uri="{BB962C8B-B14F-4D97-AF65-F5344CB8AC3E}">
        <p14:creationId xmlns:p14="http://schemas.microsoft.com/office/powerpoint/2010/main" val="10565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rah.tucker@ons.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p:txBody>
          <a:bodyPr/>
          <a:lstStyle/>
          <a:p>
            <a:r>
              <a:rPr lang="en-GB" dirty="0"/>
              <a:t>Sarah Tucker, Office for National Statistics, </a:t>
            </a:r>
            <a:r>
              <a:rPr lang="en-GB" dirty="0">
                <a:hlinkClick r:id="rId3"/>
              </a:rPr>
              <a:t>sarah.tucker@ons.gov.uk</a:t>
            </a:r>
            <a:endParaRPr lang="en-GB" dirty="0"/>
          </a:p>
          <a:p>
            <a:endParaRPr lang="pl-PL" dirty="0"/>
          </a:p>
        </p:txBody>
      </p:sp>
      <p:sp>
        <p:nvSpPr>
          <p:cNvPr id="4" name="Tytuł 3"/>
          <p:cNvSpPr>
            <a:spLocks noGrp="1"/>
          </p:cNvSpPr>
          <p:nvPr>
            <p:ph type="title"/>
          </p:nvPr>
        </p:nvSpPr>
        <p:spPr/>
        <p:txBody>
          <a:bodyPr/>
          <a:lstStyle/>
          <a:p>
            <a:r>
              <a:rPr lang="en-GB" dirty="0"/>
              <a:t>Changing How We Communicate Quality and Methods to Our Users</a:t>
            </a:r>
            <a:br>
              <a:rPr lang="en-GB" dirty="0"/>
            </a:br>
            <a:endParaRPr lang="pl-PL" dirty="0"/>
          </a:p>
        </p:txBody>
      </p:sp>
      <p:sp>
        <p:nvSpPr>
          <p:cNvPr id="6" name="Symbol zastępczy tekstu 5"/>
          <p:cNvSpPr>
            <a:spLocks noGrp="1"/>
          </p:cNvSpPr>
          <p:nvPr>
            <p:ph type="body" sz="quarter" idx="10"/>
          </p:nvPr>
        </p:nvSpPr>
        <p:spPr/>
        <p:txBody>
          <a:bodyPr/>
          <a:lstStyle/>
          <a:p>
            <a:endParaRPr lang="pl-PL" dirty="0"/>
          </a:p>
        </p:txBody>
      </p:sp>
      <p:sp>
        <p:nvSpPr>
          <p:cNvPr id="7" name="Symbol zastępczy tekstu 6"/>
          <p:cNvSpPr>
            <a:spLocks noGrp="1"/>
          </p:cNvSpPr>
          <p:nvPr>
            <p:ph type="body" sz="quarter" idx="11"/>
          </p:nvPr>
        </p:nvSpPr>
        <p:spPr/>
        <p:txBody>
          <a:bodyPr/>
          <a:lstStyle/>
          <a:p>
            <a:endParaRPr lang="pl-PL"/>
          </a:p>
        </p:txBody>
      </p:sp>
    </p:spTree>
    <p:extLst>
      <p:ext uri="{BB962C8B-B14F-4D97-AF65-F5344CB8AC3E}">
        <p14:creationId xmlns:p14="http://schemas.microsoft.com/office/powerpoint/2010/main" val="2502542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Background to the project</a:t>
            </a:r>
            <a:br>
              <a:rPr lang="en-GB" dirty="0"/>
            </a:b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pPr marL="0" indent="0">
              <a:buNone/>
            </a:pPr>
            <a:r>
              <a:rPr lang="en-GB" sz="2400" dirty="0"/>
              <a:t>Quality and Methodology Information (QMI) report</a:t>
            </a:r>
          </a:p>
          <a:p>
            <a:pPr marL="0" indent="0">
              <a:buNone/>
            </a:pPr>
            <a:endParaRPr lang="en-GB" sz="2400" dirty="0"/>
          </a:p>
          <a:p>
            <a:r>
              <a:rPr lang="en-GB" sz="2400" dirty="0"/>
              <a:t>A corporate template designed in 2011</a:t>
            </a:r>
          </a:p>
          <a:p>
            <a:r>
              <a:rPr lang="en-GB" sz="2400" dirty="0"/>
              <a:t>.PDF, not accessible in a modern digital environment</a:t>
            </a:r>
          </a:p>
          <a:p>
            <a:r>
              <a:rPr lang="en-GB" sz="2400" dirty="0"/>
              <a:t>Difficult to navigate</a:t>
            </a:r>
          </a:p>
          <a:p>
            <a:r>
              <a:rPr lang="en-GB" sz="2400" dirty="0"/>
              <a:t>Mainly written for an expert audience</a:t>
            </a:r>
          </a:p>
          <a:p>
            <a:endParaRPr lang="en-GB" sz="2400" dirty="0"/>
          </a:p>
          <a:p>
            <a:pPr marL="0" indent="0">
              <a:buNone/>
            </a:pPr>
            <a:r>
              <a:rPr lang="en-GB" sz="2400" dirty="0"/>
              <a:t>Statistical Bulletins</a:t>
            </a:r>
          </a:p>
          <a:p>
            <a:r>
              <a:rPr lang="en-GB" sz="2400" dirty="0"/>
              <a:t>Background information – lots of repetitive information that changed infrequently</a:t>
            </a:r>
          </a:p>
        </p:txBody>
      </p:sp>
    </p:spTree>
    <p:extLst>
      <p:ext uri="{BB962C8B-B14F-4D97-AF65-F5344CB8AC3E}">
        <p14:creationId xmlns:p14="http://schemas.microsoft.com/office/powerpoint/2010/main" val="5395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1E14F-A682-463C-A751-0D73339817C1}"/>
              </a:ext>
            </a:extLst>
          </p:cNvPr>
          <p:cNvSpPr>
            <a:spLocks noGrp="1"/>
          </p:cNvSpPr>
          <p:nvPr>
            <p:ph type="title"/>
          </p:nvPr>
        </p:nvSpPr>
        <p:spPr/>
        <p:txBody>
          <a:bodyPr/>
          <a:lstStyle/>
          <a:p>
            <a:r>
              <a:rPr lang="en-GB" b="1" dirty="0"/>
              <a:t>Creating new quality reporting products</a:t>
            </a:r>
            <a:endParaRPr lang="en-GB" dirty="0"/>
          </a:p>
        </p:txBody>
      </p:sp>
      <p:sp>
        <p:nvSpPr>
          <p:cNvPr id="3" name="Content Placeholder 2">
            <a:extLst>
              <a:ext uri="{FF2B5EF4-FFF2-40B4-BE49-F238E27FC236}">
                <a16:creationId xmlns:a16="http://schemas.microsoft.com/office/drawing/2014/main" id="{342F9610-723B-4887-93B6-E581813ACF87}"/>
              </a:ext>
            </a:extLst>
          </p:cNvPr>
          <p:cNvSpPr>
            <a:spLocks noGrp="1"/>
          </p:cNvSpPr>
          <p:nvPr>
            <p:ph idx="1"/>
          </p:nvPr>
        </p:nvSpPr>
        <p:spPr/>
        <p:txBody>
          <a:bodyPr/>
          <a:lstStyle/>
          <a:p>
            <a:r>
              <a:rPr lang="en-GB" sz="2400" dirty="0"/>
              <a:t>Quality Summaries – a product that would work with the existing QMI to extend quality information to other users</a:t>
            </a:r>
          </a:p>
          <a:p>
            <a:r>
              <a:rPr lang="en-GB" sz="2400" dirty="0"/>
              <a:t>2 sections:</a:t>
            </a:r>
          </a:p>
          <a:p>
            <a:pPr lvl="1"/>
            <a:r>
              <a:rPr lang="en-GB" sz="2400" dirty="0"/>
              <a:t> Important points – vital information that reduces risk of misusing   data</a:t>
            </a:r>
          </a:p>
          <a:p>
            <a:pPr lvl="1"/>
            <a:r>
              <a:rPr lang="en-GB" sz="2400" dirty="0"/>
              <a:t> Overview of the data – introduction to key information about the data</a:t>
            </a:r>
          </a:p>
          <a:p>
            <a:r>
              <a:rPr lang="en-GB" sz="2400" dirty="0"/>
              <a:t>The first step in creating a layered approach to communicating quality and methods</a:t>
            </a:r>
          </a:p>
          <a:p>
            <a:pPr marL="0" indent="0">
              <a:buNone/>
            </a:pPr>
            <a:endParaRPr lang="en-GB" dirty="0"/>
          </a:p>
        </p:txBody>
      </p:sp>
    </p:spTree>
    <p:extLst>
      <p:ext uri="{BB962C8B-B14F-4D97-AF65-F5344CB8AC3E}">
        <p14:creationId xmlns:p14="http://schemas.microsoft.com/office/powerpoint/2010/main" val="140653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2C632-99C8-4867-A288-D27F2A828C4C}"/>
              </a:ext>
            </a:extLst>
          </p:cNvPr>
          <p:cNvSpPr>
            <a:spLocks noGrp="1"/>
          </p:cNvSpPr>
          <p:nvPr>
            <p:ph type="title"/>
          </p:nvPr>
        </p:nvSpPr>
        <p:spPr/>
        <p:txBody>
          <a:bodyPr/>
          <a:lstStyle/>
          <a:p>
            <a:r>
              <a:rPr lang="en-GB" b="1" dirty="0"/>
              <a:t>Creating new quality reporting products</a:t>
            </a:r>
            <a:endParaRPr lang="en-GB" dirty="0"/>
          </a:p>
        </p:txBody>
      </p:sp>
      <p:sp>
        <p:nvSpPr>
          <p:cNvPr id="3" name="Content Placeholder 2">
            <a:extLst>
              <a:ext uri="{FF2B5EF4-FFF2-40B4-BE49-F238E27FC236}">
                <a16:creationId xmlns:a16="http://schemas.microsoft.com/office/drawing/2014/main" id="{D3DDC4C1-9DEF-4354-B193-D2DF36D98DD9}"/>
              </a:ext>
            </a:extLst>
          </p:cNvPr>
          <p:cNvSpPr>
            <a:spLocks noGrp="1"/>
          </p:cNvSpPr>
          <p:nvPr>
            <p:ph idx="1"/>
          </p:nvPr>
        </p:nvSpPr>
        <p:spPr/>
        <p:txBody>
          <a:bodyPr>
            <a:normAutofit/>
          </a:bodyPr>
          <a:lstStyle/>
          <a:p>
            <a:r>
              <a:rPr lang="en-GB" sz="2400" dirty="0"/>
              <a:t>Quality information within statistical bulletins</a:t>
            </a:r>
          </a:p>
          <a:p>
            <a:r>
              <a:rPr lang="en-GB" sz="2400" dirty="0"/>
              <a:t>Layered to reach different audiences, bespoke information that aids understanding of the story told by the data in that release</a:t>
            </a:r>
          </a:p>
          <a:p>
            <a:r>
              <a:rPr lang="en-GB" sz="2400" dirty="0"/>
              <a:t>What quality and methodology information should we include in statistical bulletins?</a:t>
            </a:r>
          </a:p>
          <a:p>
            <a:pPr lvl="1"/>
            <a:r>
              <a:rPr lang="pl-PL" sz="2400" dirty="0"/>
              <a:t>Things you need to know section</a:t>
            </a:r>
            <a:endParaRPr lang="en-GB" sz="2400" dirty="0"/>
          </a:p>
          <a:p>
            <a:pPr lvl="1"/>
            <a:r>
              <a:rPr lang="pl-PL" sz="2400" dirty="0"/>
              <a:t>Critical caveats/quality warnings </a:t>
            </a:r>
            <a:endParaRPr lang="en-GB" sz="2400" dirty="0"/>
          </a:p>
          <a:p>
            <a:pPr lvl="1"/>
            <a:r>
              <a:rPr lang="pl-PL" sz="2400" dirty="0"/>
              <a:t>Quality and methods section  </a:t>
            </a:r>
            <a:endParaRPr lang="en-GB" sz="2400" dirty="0"/>
          </a:p>
          <a:p>
            <a:endParaRPr lang="en-GB" dirty="0"/>
          </a:p>
        </p:txBody>
      </p:sp>
    </p:spTree>
    <p:extLst>
      <p:ext uri="{BB962C8B-B14F-4D97-AF65-F5344CB8AC3E}">
        <p14:creationId xmlns:p14="http://schemas.microsoft.com/office/powerpoint/2010/main" val="134468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E3CF-4520-4E36-8CFC-CCE548165FDF}"/>
              </a:ext>
            </a:extLst>
          </p:cNvPr>
          <p:cNvSpPr>
            <a:spLocks noGrp="1"/>
          </p:cNvSpPr>
          <p:nvPr>
            <p:ph type="title"/>
          </p:nvPr>
        </p:nvSpPr>
        <p:spPr>
          <a:xfrm>
            <a:off x="628650" y="365127"/>
            <a:ext cx="7886700" cy="675397"/>
          </a:xfrm>
        </p:spPr>
        <p:txBody>
          <a:bodyPr/>
          <a:lstStyle/>
          <a:p>
            <a:r>
              <a:rPr lang="en-GB" b="1" dirty="0"/>
              <a:t>Creating new quality reporting products</a:t>
            </a:r>
            <a:endParaRPr lang="en-GB" dirty="0"/>
          </a:p>
        </p:txBody>
      </p:sp>
      <p:sp>
        <p:nvSpPr>
          <p:cNvPr id="3" name="Content Placeholder 2">
            <a:extLst>
              <a:ext uri="{FF2B5EF4-FFF2-40B4-BE49-F238E27FC236}">
                <a16:creationId xmlns:a16="http://schemas.microsoft.com/office/drawing/2014/main" id="{0219B8EB-5DA6-4C29-AD2D-C7BBAB2943D1}"/>
              </a:ext>
            </a:extLst>
          </p:cNvPr>
          <p:cNvSpPr>
            <a:spLocks noGrp="1"/>
          </p:cNvSpPr>
          <p:nvPr>
            <p:ph idx="1"/>
          </p:nvPr>
        </p:nvSpPr>
        <p:spPr>
          <a:xfrm>
            <a:off x="628650" y="1040524"/>
            <a:ext cx="7886700" cy="5017901"/>
          </a:xfrm>
        </p:spPr>
        <p:txBody>
          <a:bodyPr/>
          <a:lstStyle/>
          <a:p>
            <a:r>
              <a:rPr lang="en-GB" dirty="0"/>
              <a:t>A new Quality and Methodology Information report</a:t>
            </a:r>
          </a:p>
          <a:p>
            <a:r>
              <a:rPr lang="en-GB" dirty="0"/>
              <a:t>Three main sections:</a:t>
            </a:r>
          </a:p>
          <a:p>
            <a:endParaRPr lang="en-GB" dirty="0"/>
          </a:p>
          <a:p>
            <a:pPr lvl="1"/>
            <a:r>
              <a:rPr lang="en-GB" dirty="0"/>
              <a:t>Expanded Quality summary - Important points about the data, Uses and users, Strengths and limitations of the data, Recent improvements to data</a:t>
            </a:r>
          </a:p>
          <a:p>
            <a:pPr marL="457200" lvl="1" indent="0">
              <a:buNone/>
            </a:pPr>
            <a:endParaRPr lang="en-GB" dirty="0"/>
          </a:p>
          <a:p>
            <a:pPr lvl="1"/>
            <a:r>
              <a:rPr lang="en-GB" dirty="0"/>
              <a:t>Quality characteristics – Relevance, Accuracy, Output Quality, Coherence and comparability, Concepts and definitions, Geography, Accessibility and clarity, Timeliness and punctuality, Why you can trust our data</a:t>
            </a:r>
          </a:p>
          <a:p>
            <a:pPr lvl="1"/>
            <a:endParaRPr lang="en-GB" dirty="0"/>
          </a:p>
          <a:p>
            <a:pPr lvl="1"/>
            <a:r>
              <a:rPr lang="en-GB" dirty="0"/>
              <a:t>Methods used to produce the data – How we collect the data/Main data sources/Accuracy of data sources, How we process the data, How we analyse the data, How we quality assure the data, How we review the data</a:t>
            </a:r>
          </a:p>
        </p:txBody>
      </p:sp>
    </p:spTree>
    <p:extLst>
      <p:ext uri="{BB962C8B-B14F-4D97-AF65-F5344CB8AC3E}">
        <p14:creationId xmlns:p14="http://schemas.microsoft.com/office/powerpoint/2010/main" val="393016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2C17-81DA-4EF4-99D5-AED5E2313533}"/>
              </a:ext>
            </a:extLst>
          </p:cNvPr>
          <p:cNvSpPr>
            <a:spLocks noGrp="1"/>
          </p:cNvSpPr>
          <p:nvPr>
            <p:ph type="title"/>
          </p:nvPr>
        </p:nvSpPr>
        <p:spPr/>
        <p:txBody>
          <a:bodyPr/>
          <a:lstStyle/>
          <a:p>
            <a:r>
              <a:rPr lang="en-GB" b="1" dirty="0"/>
              <a:t>The foundations of communicating quality and methodology</a:t>
            </a:r>
            <a:endParaRPr lang="en-GB" dirty="0"/>
          </a:p>
        </p:txBody>
      </p:sp>
      <p:sp>
        <p:nvSpPr>
          <p:cNvPr id="3" name="Content Placeholder 2">
            <a:extLst>
              <a:ext uri="{FF2B5EF4-FFF2-40B4-BE49-F238E27FC236}">
                <a16:creationId xmlns:a16="http://schemas.microsoft.com/office/drawing/2014/main" id="{68F5CD6C-0AE2-4835-B7BD-B97A30C55D14}"/>
              </a:ext>
            </a:extLst>
          </p:cNvPr>
          <p:cNvSpPr>
            <a:spLocks noGrp="1"/>
          </p:cNvSpPr>
          <p:nvPr>
            <p:ph idx="1"/>
          </p:nvPr>
        </p:nvSpPr>
        <p:spPr/>
        <p:txBody>
          <a:bodyPr>
            <a:normAutofit/>
          </a:bodyPr>
          <a:lstStyle/>
          <a:p>
            <a:pPr lvl="0"/>
            <a:r>
              <a:rPr lang="en-GB" sz="2400" dirty="0"/>
              <a:t>Tips for creating a layered approach to communicating quality and methods:</a:t>
            </a:r>
          </a:p>
          <a:p>
            <a:pPr lvl="1"/>
            <a:r>
              <a:rPr lang="en-GB" sz="2400" dirty="0"/>
              <a:t>Remember our goal</a:t>
            </a:r>
          </a:p>
          <a:p>
            <a:pPr lvl="1"/>
            <a:r>
              <a:rPr lang="en-GB" sz="2400" dirty="0"/>
              <a:t>Identify user needs</a:t>
            </a:r>
          </a:p>
          <a:p>
            <a:pPr lvl="1"/>
            <a:r>
              <a:rPr lang="en-GB" sz="2400" dirty="0"/>
              <a:t>Continually evaluate user needs</a:t>
            </a:r>
          </a:p>
          <a:p>
            <a:pPr lvl="1"/>
            <a:r>
              <a:rPr lang="en-GB" sz="2400" dirty="0"/>
              <a:t>Be curious</a:t>
            </a:r>
          </a:p>
          <a:p>
            <a:pPr lvl="1"/>
            <a:r>
              <a:rPr lang="en-GB" sz="2400" dirty="0"/>
              <a:t>Use the contents list as a guide not a template</a:t>
            </a:r>
          </a:p>
          <a:p>
            <a:pPr lvl="1"/>
            <a:r>
              <a:rPr lang="en-GB" sz="2400" dirty="0"/>
              <a:t>Explain impact, don’t just describe issues</a:t>
            </a:r>
          </a:p>
          <a:p>
            <a:pPr lvl="1"/>
            <a:r>
              <a:rPr lang="en-GB" sz="2400" dirty="0"/>
              <a:t>Layer the information</a:t>
            </a:r>
          </a:p>
          <a:p>
            <a:pPr lvl="0"/>
            <a:endParaRPr lang="en-GB" sz="2400" dirty="0"/>
          </a:p>
        </p:txBody>
      </p:sp>
    </p:spTree>
    <p:extLst>
      <p:ext uri="{BB962C8B-B14F-4D97-AF65-F5344CB8AC3E}">
        <p14:creationId xmlns:p14="http://schemas.microsoft.com/office/powerpoint/2010/main" val="249620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B87C-0AAC-4FE8-B9A6-8D9D5662BFFC}"/>
              </a:ext>
            </a:extLst>
          </p:cNvPr>
          <p:cNvSpPr>
            <a:spLocks noGrp="1"/>
          </p:cNvSpPr>
          <p:nvPr>
            <p:ph type="title"/>
          </p:nvPr>
        </p:nvSpPr>
        <p:spPr/>
        <p:txBody>
          <a:bodyPr/>
          <a:lstStyle/>
          <a:p>
            <a:r>
              <a:rPr lang="en-GB" b="1" dirty="0"/>
              <a:t>How quality and methods products work together</a:t>
            </a:r>
            <a:endParaRPr lang="en-GB" dirty="0"/>
          </a:p>
        </p:txBody>
      </p:sp>
      <p:graphicFrame>
        <p:nvGraphicFramePr>
          <p:cNvPr id="5" name="Content Placeholder 4">
            <a:extLst>
              <a:ext uri="{FF2B5EF4-FFF2-40B4-BE49-F238E27FC236}">
                <a16:creationId xmlns:a16="http://schemas.microsoft.com/office/drawing/2014/main" id="{F14F57F9-2BEB-4861-912B-09C6011E28F0}"/>
              </a:ext>
            </a:extLst>
          </p:cNvPr>
          <p:cNvGraphicFramePr>
            <a:graphicFrameLocks noGrp="1"/>
          </p:cNvGraphicFramePr>
          <p:nvPr>
            <p:ph idx="1"/>
            <p:extLst>
              <p:ext uri="{D42A27DB-BD31-4B8C-83A1-F6EECF244321}">
                <p14:modId xmlns:p14="http://schemas.microsoft.com/office/powerpoint/2010/main" val="120586457"/>
              </p:ext>
            </p:extLst>
          </p:nvPr>
        </p:nvGraphicFramePr>
        <p:xfrm>
          <a:off x="1288097" y="1470580"/>
          <a:ext cx="6567805" cy="4364611"/>
        </p:xfrm>
        <a:graphic>
          <a:graphicData uri="http://schemas.openxmlformats.org/drawingml/2006/table">
            <a:tbl>
              <a:tblPr firstRow="1" firstCol="1" bandRow="1">
                <a:tableStyleId>{5C22544A-7EE6-4342-B048-85BDC9FD1C3A}</a:tableStyleId>
              </a:tblPr>
              <a:tblGrid>
                <a:gridCol w="2651760">
                  <a:extLst>
                    <a:ext uri="{9D8B030D-6E8A-4147-A177-3AD203B41FA5}">
                      <a16:colId xmlns:a16="http://schemas.microsoft.com/office/drawing/2014/main" val="3970051806"/>
                    </a:ext>
                  </a:extLst>
                </a:gridCol>
                <a:gridCol w="3916045">
                  <a:extLst>
                    <a:ext uri="{9D8B030D-6E8A-4147-A177-3AD203B41FA5}">
                      <a16:colId xmlns:a16="http://schemas.microsoft.com/office/drawing/2014/main" val="3120871901"/>
                    </a:ext>
                  </a:extLst>
                </a:gridCol>
              </a:tblGrid>
              <a:tr h="568985">
                <a:tc>
                  <a:txBody>
                    <a:bodyPr/>
                    <a:lstStyle/>
                    <a:p>
                      <a:pPr>
                        <a:lnSpc>
                          <a:spcPct val="107000"/>
                        </a:lnSpc>
                        <a:spcAft>
                          <a:spcPts val="0"/>
                        </a:spcAft>
                      </a:pPr>
                      <a:r>
                        <a:rPr lang="pl-PL" sz="1200">
                          <a:effectLst/>
                        </a:rPr>
                        <a:t>Quality information within statistical bulletins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1200">
                          <a:effectLst/>
                        </a:rPr>
                        <a:t>Quality and Methodology Information Report (QMI)</a:t>
                      </a:r>
                      <a:endParaRPr lang="en-GB" sz="1100">
                        <a:effectLst/>
                      </a:endParaRPr>
                    </a:p>
                    <a:p>
                      <a:pPr>
                        <a:lnSpc>
                          <a:spcPct val="107000"/>
                        </a:lnSpc>
                        <a:spcAft>
                          <a:spcPts val="0"/>
                        </a:spcAft>
                      </a:pPr>
                      <a:r>
                        <a:rPr lang="pl-PL"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3609601"/>
                  </a:ext>
                </a:extLst>
              </a:tr>
              <a:tr h="1854771">
                <a:tc>
                  <a:txBody>
                    <a:bodyPr/>
                    <a:lstStyle/>
                    <a:p>
                      <a:pPr>
                        <a:lnSpc>
                          <a:spcPct val="107000"/>
                        </a:lnSpc>
                        <a:spcAft>
                          <a:spcPts val="0"/>
                        </a:spcAft>
                      </a:pPr>
                      <a:r>
                        <a:rPr lang="pl-PL" sz="1100">
                          <a:effectLst/>
                        </a:rPr>
                        <a:t>The main focus is on:</a:t>
                      </a:r>
                      <a:endParaRPr lang="en-GB" sz="1100">
                        <a:effectLst/>
                      </a:endParaRPr>
                    </a:p>
                    <a:p>
                      <a:pPr>
                        <a:lnSpc>
                          <a:spcPct val="107000"/>
                        </a:lnSpc>
                        <a:spcAft>
                          <a:spcPts val="0"/>
                        </a:spcAft>
                      </a:pPr>
                      <a:r>
                        <a:rPr lang="pl-PL" sz="1100">
                          <a:effectLst/>
                        </a:rPr>
                        <a:t> </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Reducing the risk of misusing data within the statistical bulletin</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Helping users to decide suitable users for the data within the Statistical  Bulletin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indent="-228600">
                        <a:lnSpc>
                          <a:spcPct val="107000"/>
                        </a:lnSpc>
                        <a:spcAft>
                          <a:spcPts val="1000"/>
                        </a:spcAft>
                      </a:pPr>
                      <a:r>
                        <a:rPr lang="pl-PL" sz="1100">
                          <a:effectLst/>
                        </a:rPr>
                        <a:t>Is designed for a broad range of user types to:</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Reduce the risk of misusing data</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Understand the strengths and limitations of the data</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Learn about existing uses and users of the data</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Help users to decide suitable  uses of the data</a:t>
                      </a:r>
                      <a:endParaRPr lang="en-GB" sz="1100">
                        <a:effectLst/>
                      </a:endParaRPr>
                    </a:p>
                    <a:p>
                      <a:pPr marL="342900" lvl="0" indent="-342900">
                        <a:lnSpc>
                          <a:spcPct val="107000"/>
                        </a:lnSpc>
                        <a:spcAft>
                          <a:spcPts val="0"/>
                        </a:spcAft>
                        <a:buSzPts val="1000"/>
                        <a:buFont typeface="Symbol" panose="05050102010706020507" pitchFamily="18" charset="2"/>
                        <a:buChar char=""/>
                      </a:pPr>
                      <a:r>
                        <a:rPr lang="pl-PL" sz="1100">
                          <a:effectLst/>
                        </a:rPr>
                        <a:t>Understand the methods used to create the data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0500774"/>
                  </a:ext>
                </a:extLst>
              </a:tr>
              <a:tr h="1550078">
                <a:tc>
                  <a:txBody>
                    <a:bodyPr/>
                    <a:lstStyle/>
                    <a:p>
                      <a:pPr>
                        <a:lnSpc>
                          <a:spcPct val="115000"/>
                        </a:lnSpc>
                        <a:spcAft>
                          <a:spcPts val="1000"/>
                        </a:spcAft>
                      </a:pPr>
                      <a:r>
                        <a:rPr lang="pl-PL" sz="1100">
                          <a:effectLst/>
                        </a:rPr>
                        <a:t>Information should primarily* relate to the story being told by the data.</a:t>
                      </a:r>
                      <a:endParaRPr lang="en-GB" sz="1100">
                        <a:effectLst/>
                      </a:endParaRPr>
                    </a:p>
                    <a:p>
                      <a:pPr>
                        <a:lnSpc>
                          <a:spcPct val="107000"/>
                        </a:lnSpc>
                        <a:spcAft>
                          <a:spcPts val="0"/>
                        </a:spcAft>
                      </a:pPr>
                      <a:r>
                        <a:rPr lang="pl-PL" sz="1100">
                          <a:effectLst/>
                        </a:rPr>
                        <a:t>* Though it should include discontinuities over time etc. that affect how the data can be used.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1100">
                          <a:effectLst/>
                        </a:rPr>
                        <a:t>Covers information over the lifetime of the data.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944059"/>
                  </a:ext>
                </a:extLst>
              </a:tr>
              <a:tr h="390777">
                <a:tc>
                  <a:txBody>
                    <a:bodyPr/>
                    <a:lstStyle/>
                    <a:p>
                      <a:pPr>
                        <a:lnSpc>
                          <a:spcPct val="107000"/>
                        </a:lnSpc>
                        <a:spcAft>
                          <a:spcPts val="0"/>
                        </a:spcAft>
                      </a:pPr>
                      <a:r>
                        <a:rPr lang="pl-PL" sz="1100">
                          <a:effectLst/>
                        </a:rPr>
                        <a:t>Succinct main points.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1100" dirty="0">
                          <a:effectLst/>
                        </a:rPr>
                        <a:t>Goes into more detail on a wider range of topics.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6045434"/>
                  </a:ext>
                </a:extLst>
              </a:tr>
            </a:tbl>
          </a:graphicData>
        </a:graphic>
      </p:graphicFrame>
    </p:spTree>
    <p:extLst>
      <p:ext uri="{BB962C8B-B14F-4D97-AF65-F5344CB8AC3E}">
        <p14:creationId xmlns:p14="http://schemas.microsoft.com/office/powerpoint/2010/main" val="2447891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8271-C07B-484B-B6AD-C6E610AB6FF8}"/>
              </a:ext>
            </a:extLst>
          </p:cNvPr>
          <p:cNvSpPr>
            <a:spLocks noGrp="1"/>
          </p:cNvSpPr>
          <p:nvPr>
            <p:ph type="title"/>
          </p:nvPr>
        </p:nvSpPr>
        <p:spPr/>
        <p:txBody>
          <a:bodyPr/>
          <a:lstStyle/>
          <a:p>
            <a:r>
              <a:rPr lang="en-GB" b="1" dirty="0"/>
              <a:t>Conclusion</a:t>
            </a:r>
            <a:endParaRPr lang="en-GB" dirty="0"/>
          </a:p>
        </p:txBody>
      </p:sp>
      <p:sp>
        <p:nvSpPr>
          <p:cNvPr id="3" name="Content Placeholder 2">
            <a:extLst>
              <a:ext uri="{FF2B5EF4-FFF2-40B4-BE49-F238E27FC236}">
                <a16:creationId xmlns:a16="http://schemas.microsoft.com/office/drawing/2014/main" id="{499AFA23-D67C-4958-8CE8-055089BDA51E}"/>
              </a:ext>
            </a:extLst>
          </p:cNvPr>
          <p:cNvSpPr>
            <a:spLocks noGrp="1"/>
          </p:cNvSpPr>
          <p:nvPr>
            <p:ph idx="1"/>
          </p:nvPr>
        </p:nvSpPr>
        <p:spPr>
          <a:xfrm>
            <a:off x="628650" y="1553240"/>
            <a:ext cx="7886700" cy="4542892"/>
          </a:xfrm>
        </p:spPr>
        <p:txBody>
          <a:bodyPr>
            <a:normAutofit/>
          </a:bodyPr>
          <a:lstStyle/>
          <a:p>
            <a:r>
              <a:rPr lang="en-GB" sz="2400" dirty="0"/>
              <a:t>Adapting quality reporting to be accessible to a wide range of users</a:t>
            </a:r>
          </a:p>
          <a:p>
            <a:r>
              <a:rPr lang="en-GB" sz="2400" dirty="0"/>
              <a:t>Creating tailored and layered information</a:t>
            </a:r>
          </a:p>
          <a:p>
            <a:r>
              <a:rPr lang="en-GB" sz="2400" dirty="0"/>
              <a:t>Reviewing the QMI</a:t>
            </a:r>
          </a:p>
          <a:p>
            <a:r>
              <a:rPr lang="en-GB" sz="2400" dirty="0"/>
              <a:t>Developing a list of behaviours and actions</a:t>
            </a:r>
          </a:p>
        </p:txBody>
      </p:sp>
    </p:spTree>
    <p:extLst>
      <p:ext uri="{BB962C8B-B14F-4D97-AF65-F5344CB8AC3E}">
        <p14:creationId xmlns:p14="http://schemas.microsoft.com/office/powerpoint/2010/main" val="178648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dirty="0"/>
              <a:t>Changing How We Communicate Quality and Methods to Our Users</a:t>
            </a:r>
            <a:endParaRPr lang="pl-PL" dirty="0"/>
          </a:p>
        </p:txBody>
      </p:sp>
      <p:sp>
        <p:nvSpPr>
          <p:cNvPr id="5" name="Podtytuł 4"/>
          <p:cNvSpPr>
            <a:spLocks noGrp="1"/>
          </p:cNvSpPr>
          <p:nvPr>
            <p:ph type="subTitle" idx="1"/>
          </p:nvPr>
        </p:nvSpPr>
        <p:spPr/>
        <p:txBody>
          <a:bodyPr/>
          <a:lstStyle/>
          <a:p>
            <a:r>
              <a:rPr lang="en-GB" dirty="0"/>
              <a:t>Sarah Tucker, Office for National Statistics, sarah.tucker@ons.gov.uk</a:t>
            </a:r>
            <a:endParaRPr lang="pl-PL" dirty="0"/>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1838</TotalTime>
  <Words>1329</Words>
  <Application>Microsoft Office PowerPoint</Application>
  <PresentationFormat>On-screen Show (4:3)</PresentationFormat>
  <Paragraphs>129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Motyw pakietu Office</vt:lpstr>
      <vt:lpstr>Changing How We Communicate Quality and Methods to Our Users </vt:lpstr>
      <vt:lpstr>Background to the project </vt:lpstr>
      <vt:lpstr>Creating new quality reporting products</vt:lpstr>
      <vt:lpstr>Creating new quality reporting products</vt:lpstr>
      <vt:lpstr>Creating new quality reporting products</vt:lpstr>
      <vt:lpstr>The foundations of communicating quality and methodology</vt:lpstr>
      <vt:lpstr>How quality and methods products work together</vt:lpstr>
      <vt:lpstr>Conclusion</vt:lpstr>
      <vt:lpstr>Changing How We Communicate Quality and Methods to Our Users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Gawlik Ryszard</dc:creator>
  <cp:lastModifiedBy>Tucker, Sarah</cp:lastModifiedBy>
  <cp:revision>72</cp:revision>
  <cp:lastPrinted>2018-06-22T14:51:09Z</cp:lastPrinted>
  <dcterms:created xsi:type="dcterms:W3CDTF">2018-02-27T07:40:59Z</dcterms:created>
  <dcterms:modified xsi:type="dcterms:W3CDTF">2018-06-22T14:56:10Z</dcterms:modified>
</cp:coreProperties>
</file>