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9" r:id="rId4"/>
    <p:sldId id="260" r:id="rId5"/>
    <p:sldId id="262" r:id="rId6"/>
    <p:sldId id="273" r:id="rId7"/>
    <p:sldId id="264" r:id="rId8"/>
    <p:sldId id="272" r:id="rId9"/>
    <p:sldId id="278" r:id="rId10"/>
    <p:sldId id="265" r:id="rId11"/>
    <p:sldId id="266" r:id="rId12"/>
    <p:sldId id="267" r:id="rId13"/>
    <p:sldId id="274" r:id="rId14"/>
    <p:sldId id="275" r:id="rId15"/>
    <p:sldId id="268" r:id="rId16"/>
    <p:sldId id="276" r:id="rId17"/>
    <p:sldId id="277" r:id="rId18"/>
    <p:sldId id="269" r:id="rId19"/>
    <p:sldId id="270" r:id="rId20"/>
    <p:sldId id="258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CCD237-90CB-44EF-BE3E-23FF8B251627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de-AT"/>
        </a:p>
      </dgm:t>
    </dgm:pt>
    <dgm:pt modelId="{87A9BF6A-3DAF-4E30-AD4B-04CC1A1F8747}">
      <dgm:prSet phldrT="[Text]" custT="1"/>
      <dgm:spPr/>
      <dgm:t>
        <a:bodyPr/>
        <a:lstStyle/>
        <a:p>
          <a:r>
            <a:rPr lang="de-AT" sz="2400" dirty="0" err="1"/>
            <a:t>Impute</a:t>
          </a:r>
          <a:r>
            <a:rPr lang="de-AT" sz="2400" dirty="0"/>
            <a:t> </a:t>
          </a:r>
          <a:r>
            <a:rPr lang="de-AT" sz="2400" dirty="0" err="1"/>
            <a:t>value</a:t>
          </a:r>
          <a:endParaRPr lang="de-AT" sz="2400" dirty="0"/>
        </a:p>
      </dgm:t>
    </dgm:pt>
    <dgm:pt modelId="{3E8F9E5B-F3DB-434E-A8CA-2F8E691B6A73}" type="parTrans" cxnId="{5A325E31-AC88-4764-8801-0974CCE6BCE0}">
      <dgm:prSet/>
      <dgm:spPr/>
      <dgm:t>
        <a:bodyPr/>
        <a:lstStyle/>
        <a:p>
          <a:endParaRPr lang="de-AT"/>
        </a:p>
      </dgm:t>
    </dgm:pt>
    <dgm:pt modelId="{D1D5841B-8DEF-4624-8886-8E4C1995F99E}" type="sibTrans" cxnId="{5A325E31-AC88-4764-8801-0974CCE6BCE0}">
      <dgm:prSet/>
      <dgm:spPr/>
      <dgm:t>
        <a:bodyPr/>
        <a:lstStyle/>
        <a:p>
          <a:endParaRPr lang="de-AT"/>
        </a:p>
      </dgm:t>
    </dgm:pt>
    <dgm:pt modelId="{A25D14A9-6DF5-4EB4-95BF-9DA396053C83}">
      <dgm:prSet phldrT="[Text]"/>
      <dgm:spPr/>
      <dgm:t>
        <a:bodyPr/>
        <a:lstStyle/>
        <a:p>
          <a:endParaRPr lang="de-AT" dirty="0"/>
        </a:p>
      </dgm:t>
    </dgm:pt>
    <dgm:pt modelId="{60D09F6A-317F-4FE5-A9D5-7C9091444F43}" type="parTrans" cxnId="{66966D55-F8D3-420E-B039-4E46C2A43F34}">
      <dgm:prSet/>
      <dgm:spPr/>
      <dgm:t>
        <a:bodyPr/>
        <a:lstStyle/>
        <a:p>
          <a:endParaRPr lang="de-AT"/>
        </a:p>
      </dgm:t>
    </dgm:pt>
    <dgm:pt modelId="{57F26300-CFDF-4A75-A8B5-429D6D1A732E}" type="sibTrans" cxnId="{66966D55-F8D3-420E-B039-4E46C2A43F34}">
      <dgm:prSet/>
      <dgm:spPr/>
      <dgm:t>
        <a:bodyPr/>
        <a:lstStyle/>
        <a:p>
          <a:endParaRPr lang="de-AT"/>
        </a:p>
      </dgm:t>
    </dgm:pt>
    <dgm:pt modelId="{9FAFDC95-C1B9-4AA3-9497-C36C2EA66C47}">
      <dgm:prSet phldrT="[Text]" custT="1"/>
      <dgm:spPr/>
      <dgm:t>
        <a:bodyPr/>
        <a:lstStyle/>
        <a:p>
          <a:r>
            <a:rPr lang="de-AT" sz="2400" dirty="0" err="1"/>
            <a:t>Calculate</a:t>
          </a:r>
          <a:r>
            <a:rPr lang="de-AT" sz="2400" dirty="0"/>
            <a:t> </a:t>
          </a:r>
          <a:r>
            <a:rPr lang="de-AT" sz="2400" dirty="0" err="1"/>
            <a:t>count</a:t>
          </a:r>
          <a:r>
            <a:rPr lang="de-AT" sz="2400" dirty="0"/>
            <a:t> </a:t>
          </a:r>
          <a:r>
            <a:rPr lang="de-AT" sz="2400" dirty="0" err="1"/>
            <a:t>statistic</a:t>
          </a:r>
          <a:endParaRPr lang="de-AT" sz="2400" dirty="0"/>
        </a:p>
      </dgm:t>
    </dgm:pt>
    <dgm:pt modelId="{B005455E-DCF9-4DBA-A23B-8FB30E8312D7}" type="parTrans" cxnId="{67897561-ECA8-43FD-AB50-8BBD2D9D92B9}">
      <dgm:prSet/>
      <dgm:spPr/>
      <dgm:t>
        <a:bodyPr/>
        <a:lstStyle/>
        <a:p>
          <a:endParaRPr lang="de-AT"/>
        </a:p>
      </dgm:t>
    </dgm:pt>
    <dgm:pt modelId="{684EF4F2-3F8C-4572-8BF5-B065F6BEB41F}" type="sibTrans" cxnId="{67897561-ECA8-43FD-AB50-8BBD2D9D92B9}">
      <dgm:prSet/>
      <dgm:spPr/>
      <dgm:t>
        <a:bodyPr/>
        <a:lstStyle/>
        <a:p>
          <a:endParaRPr lang="de-AT"/>
        </a:p>
      </dgm:t>
    </dgm:pt>
    <dgm:pt modelId="{8BB30020-F9B0-471F-9DFC-2C9B277EB798}">
      <dgm:prSet phldrT="[Text]" custT="1"/>
      <dgm:spPr/>
      <dgm:t>
        <a:bodyPr/>
        <a:lstStyle/>
        <a:p>
          <a:endParaRPr lang="de-AT" sz="2000" dirty="0"/>
        </a:p>
      </dgm:t>
    </dgm:pt>
    <dgm:pt modelId="{33F339FE-7F2F-405E-8DC2-7F430C2D1F0D}" type="parTrans" cxnId="{36234506-5589-40D6-925C-0B524797DC25}">
      <dgm:prSet/>
      <dgm:spPr/>
      <dgm:t>
        <a:bodyPr/>
        <a:lstStyle/>
        <a:p>
          <a:endParaRPr lang="de-AT"/>
        </a:p>
      </dgm:t>
    </dgm:pt>
    <dgm:pt modelId="{30C456D7-25C5-4ECF-9782-12519813966E}" type="sibTrans" cxnId="{36234506-5589-40D6-925C-0B524797DC25}">
      <dgm:prSet/>
      <dgm:spPr/>
      <dgm:t>
        <a:bodyPr/>
        <a:lstStyle/>
        <a:p>
          <a:endParaRPr lang="de-AT"/>
        </a:p>
      </dgm:t>
    </dgm:pt>
    <dgm:pt modelId="{13E0F795-0C13-4525-9C16-98F13E1E8145}">
      <dgm:prSet phldrT="[Text]" custT="1"/>
      <dgm:spPr/>
      <dgm:t>
        <a:bodyPr/>
        <a:lstStyle/>
        <a:p>
          <a:r>
            <a:rPr lang="de-AT" sz="2400" dirty="0" err="1"/>
            <a:t>Estimated</a:t>
          </a:r>
          <a:r>
            <a:rPr lang="de-AT" sz="2400" dirty="0"/>
            <a:t> „</a:t>
          </a:r>
          <a:r>
            <a:rPr lang="de-AT" sz="2400" dirty="0" err="1"/>
            <a:t>true</a:t>
          </a:r>
          <a:r>
            <a:rPr lang="de-AT" sz="2400" dirty="0"/>
            <a:t>“ </a:t>
          </a:r>
          <a:r>
            <a:rPr lang="de-AT" sz="2400" dirty="0" err="1"/>
            <a:t>value</a:t>
          </a:r>
          <a:endParaRPr lang="de-AT" sz="2400" dirty="0"/>
        </a:p>
      </dgm:t>
    </dgm:pt>
    <dgm:pt modelId="{D03F9027-DFE6-44D4-8B06-8C70E804A37E}" type="sibTrans" cxnId="{F7E84434-2932-4263-8391-1C5FA41CAFEF}">
      <dgm:prSet/>
      <dgm:spPr/>
      <dgm:t>
        <a:bodyPr/>
        <a:lstStyle/>
        <a:p>
          <a:endParaRPr lang="de-AT"/>
        </a:p>
      </dgm:t>
    </dgm:pt>
    <dgm:pt modelId="{B73F4DA4-E4F4-4552-8C83-AE6DA4FE9C9E}" type="parTrans" cxnId="{F7E84434-2932-4263-8391-1C5FA41CAFEF}">
      <dgm:prSet/>
      <dgm:spPr/>
      <dgm:t>
        <a:bodyPr/>
        <a:lstStyle/>
        <a:p>
          <a:endParaRPr lang="de-AT"/>
        </a:p>
      </dgm:t>
    </dgm:pt>
    <dgm:pt modelId="{D467E7AC-D761-4D7B-A1CA-F013869AEEA0}" type="pres">
      <dgm:prSet presAssocID="{66CCD237-90CB-44EF-BE3E-23FF8B25162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AT"/>
        </a:p>
      </dgm:t>
    </dgm:pt>
    <dgm:pt modelId="{D8E31926-3DEE-4277-818F-6FC592187818}" type="pres">
      <dgm:prSet presAssocID="{87A9BF6A-3DAF-4E30-AD4B-04CC1A1F8747}" presName="composite" presStyleCnt="0"/>
      <dgm:spPr/>
    </dgm:pt>
    <dgm:pt modelId="{04E198FE-27D7-4ADF-A8B8-29F7DDBEB53F}" type="pres">
      <dgm:prSet presAssocID="{87A9BF6A-3DAF-4E30-AD4B-04CC1A1F8747}" presName="bentUpArrow1" presStyleLbl="alignImgPlace1" presStyleIdx="0" presStyleCnt="2" custScaleX="84780" custScaleY="71637" custLinFactNeighborX="43678" custLinFactNeighborY="-22852"/>
      <dgm:spPr/>
    </dgm:pt>
    <dgm:pt modelId="{918AD783-7D61-4495-B4A0-2979C2DEF5DB}" type="pres">
      <dgm:prSet presAssocID="{87A9BF6A-3DAF-4E30-AD4B-04CC1A1F8747}" presName="ParentText" presStyleLbl="node1" presStyleIdx="0" presStyleCnt="3" custScaleX="85114" custScaleY="68891" custLinFactNeighborX="-21953" custLinFactNeighborY="1568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087B4021-7C63-4744-B915-F585CFB8FB61}" type="pres">
      <dgm:prSet presAssocID="{87A9BF6A-3DAF-4E30-AD4B-04CC1A1F8747}" presName="ChildText" presStyleLbl="revTx" presStyleIdx="0" presStyleCnt="3" custScaleX="70351" custScaleY="608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481CC3C2-C388-493E-A6D9-463C8D1731F9}" type="pres">
      <dgm:prSet presAssocID="{D1D5841B-8DEF-4624-8886-8E4C1995F99E}" presName="sibTrans" presStyleCnt="0"/>
      <dgm:spPr/>
    </dgm:pt>
    <dgm:pt modelId="{B4178D52-A2FC-44BB-9AEA-4CDA2BB76606}" type="pres">
      <dgm:prSet presAssocID="{13E0F795-0C13-4525-9C16-98F13E1E8145}" presName="composite" presStyleCnt="0"/>
      <dgm:spPr/>
    </dgm:pt>
    <dgm:pt modelId="{F2B5CA4C-4CC0-4FED-8A15-C6DAA659B03C}" type="pres">
      <dgm:prSet presAssocID="{13E0F795-0C13-4525-9C16-98F13E1E8145}" presName="bentUpArrow1" presStyleLbl="alignImgPlace1" presStyleIdx="1" presStyleCnt="2" custScaleX="95944" custScaleY="77587" custLinFactNeighborX="79548" custLinFactNeighborY="-24285"/>
      <dgm:spPr/>
    </dgm:pt>
    <dgm:pt modelId="{91331B51-6957-41F0-B960-1E5B602B3B0F}" type="pres">
      <dgm:prSet presAssocID="{13E0F795-0C13-4525-9C16-98F13E1E8145}" presName="ParentText" presStyleLbl="node1" presStyleIdx="1" presStyleCnt="3" custScaleX="104247" custScaleY="68481" custLinFactNeighborX="22624" custLinFactNeighborY="45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0CD87DE-FC26-4BCC-A6E0-926669B3C8BC}" type="pres">
      <dgm:prSet presAssocID="{13E0F795-0C13-4525-9C16-98F13E1E8145}" presName="ChildText" presStyleLbl="revTx" presStyleIdx="1" presStyleCnt="3" custScaleX="33134" custScaleY="36548" custLinFactX="-55844" custLinFactNeighborX="-100000" custLinFactNeighborY="-73407">
        <dgm:presLayoutVars>
          <dgm:chMax val="0"/>
          <dgm:chPref val="0"/>
          <dgm:bulletEnabled val="1"/>
        </dgm:presLayoutVars>
      </dgm:prSet>
      <dgm:spPr/>
    </dgm:pt>
    <dgm:pt modelId="{21772050-6A19-44F3-BBC5-F463DC929C16}" type="pres">
      <dgm:prSet presAssocID="{D03F9027-DFE6-44D4-8B06-8C70E804A37E}" presName="sibTrans" presStyleCnt="0"/>
      <dgm:spPr/>
    </dgm:pt>
    <dgm:pt modelId="{5C4F63C5-8CCC-4E5D-8F6A-7FB32572F262}" type="pres">
      <dgm:prSet presAssocID="{9FAFDC95-C1B9-4AA3-9497-C36C2EA66C47}" presName="composite" presStyleCnt="0"/>
      <dgm:spPr/>
    </dgm:pt>
    <dgm:pt modelId="{90F01359-2382-4B05-B5C3-261D4AA57655}" type="pres">
      <dgm:prSet presAssocID="{9FAFDC95-C1B9-4AA3-9497-C36C2EA66C47}" presName="ParentText" presStyleLbl="node1" presStyleIdx="2" presStyleCnt="3" custScaleX="105675" custScaleY="65229" custLinFactNeighborX="58727" custLinFactNeighborY="-505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A08B15B4-A759-4220-8D98-ACCACA2552AB}" type="pres">
      <dgm:prSet presAssocID="{9FAFDC95-C1B9-4AA3-9497-C36C2EA66C47}" presName="FinalChildText" presStyleLbl="revTx" presStyleIdx="2" presStyleCnt="3" custLinFactNeighborX="24794" custLinFactNeighborY="-58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EE461B2D-0B03-4431-A8E4-F9E9BA3F1D31}" type="presOf" srcId="{8BB30020-F9B0-471F-9DFC-2C9B277EB798}" destId="{A08B15B4-A759-4220-8D98-ACCACA2552AB}" srcOrd="0" destOrd="0" presId="urn:microsoft.com/office/officeart/2005/8/layout/StepDownProcess"/>
    <dgm:cxn modelId="{36234506-5589-40D6-925C-0B524797DC25}" srcId="{9FAFDC95-C1B9-4AA3-9497-C36C2EA66C47}" destId="{8BB30020-F9B0-471F-9DFC-2C9B277EB798}" srcOrd="0" destOrd="0" parTransId="{33F339FE-7F2F-405E-8DC2-7F430C2D1F0D}" sibTransId="{30C456D7-25C5-4ECF-9782-12519813966E}"/>
    <dgm:cxn modelId="{67897561-ECA8-43FD-AB50-8BBD2D9D92B9}" srcId="{66CCD237-90CB-44EF-BE3E-23FF8B251627}" destId="{9FAFDC95-C1B9-4AA3-9497-C36C2EA66C47}" srcOrd="2" destOrd="0" parTransId="{B005455E-DCF9-4DBA-A23B-8FB30E8312D7}" sibTransId="{684EF4F2-3F8C-4572-8BF5-B065F6BEB41F}"/>
    <dgm:cxn modelId="{CBD9E59E-CFCA-408D-A8E0-77B638779BA9}" type="presOf" srcId="{9FAFDC95-C1B9-4AA3-9497-C36C2EA66C47}" destId="{90F01359-2382-4B05-B5C3-261D4AA57655}" srcOrd="0" destOrd="0" presId="urn:microsoft.com/office/officeart/2005/8/layout/StepDownProcess"/>
    <dgm:cxn modelId="{A034C16B-5F8E-4091-866B-DE38C11EF022}" type="presOf" srcId="{A25D14A9-6DF5-4EB4-95BF-9DA396053C83}" destId="{087B4021-7C63-4744-B915-F585CFB8FB61}" srcOrd="0" destOrd="0" presId="urn:microsoft.com/office/officeart/2005/8/layout/StepDownProcess"/>
    <dgm:cxn modelId="{F7E84434-2932-4263-8391-1C5FA41CAFEF}" srcId="{66CCD237-90CB-44EF-BE3E-23FF8B251627}" destId="{13E0F795-0C13-4525-9C16-98F13E1E8145}" srcOrd="1" destOrd="0" parTransId="{B73F4DA4-E4F4-4552-8C83-AE6DA4FE9C9E}" sibTransId="{D03F9027-DFE6-44D4-8B06-8C70E804A37E}"/>
    <dgm:cxn modelId="{5A325E31-AC88-4764-8801-0974CCE6BCE0}" srcId="{66CCD237-90CB-44EF-BE3E-23FF8B251627}" destId="{87A9BF6A-3DAF-4E30-AD4B-04CC1A1F8747}" srcOrd="0" destOrd="0" parTransId="{3E8F9E5B-F3DB-434E-A8CA-2F8E691B6A73}" sibTransId="{D1D5841B-8DEF-4624-8886-8E4C1995F99E}"/>
    <dgm:cxn modelId="{D7DF4E1A-B078-437D-AFF6-52512B645F10}" type="presOf" srcId="{66CCD237-90CB-44EF-BE3E-23FF8B251627}" destId="{D467E7AC-D761-4D7B-A1CA-F013869AEEA0}" srcOrd="0" destOrd="0" presId="urn:microsoft.com/office/officeart/2005/8/layout/StepDownProcess"/>
    <dgm:cxn modelId="{4303F58F-01CA-47C5-A9DC-42D9B731ABCB}" type="presOf" srcId="{13E0F795-0C13-4525-9C16-98F13E1E8145}" destId="{91331B51-6957-41F0-B960-1E5B602B3B0F}" srcOrd="0" destOrd="0" presId="urn:microsoft.com/office/officeart/2005/8/layout/StepDownProcess"/>
    <dgm:cxn modelId="{95314485-743B-401C-95C8-95064D79F3F8}" type="presOf" srcId="{87A9BF6A-3DAF-4E30-AD4B-04CC1A1F8747}" destId="{918AD783-7D61-4495-B4A0-2979C2DEF5DB}" srcOrd="0" destOrd="0" presId="urn:microsoft.com/office/officeart/2005/8/layout/StepDownProcess"/>
    <dgm:cxn modelId="{66966D55-F8D3-420E-B039-4E46C2A43F34}" srcId="{87A9BF6A-3DAF-4E30-AD4B-04CC1A1F8747}" destId="{A25D14A9-6DF5-4EB4-95BF-9DA396053C83}" srcOrd="0" destOrd="0" parTransId="{60D09F6A-317F-4FE5-A9D5-7C9091444F43}" sibTransId="{57F26300-CFDF-4A75-A8B5-429D6D1A732E}"/>
    <dgm:cxn modelId="{320DA062-9FA5-4B0A-A7E7-FEA891B26522}" type="presParOf" srcId="{D467E7AC-D761-4D7B-A1CA-F013869AEEA0}" destId="{D8E31926-3DEE-4277-818F-6FC592187818}" srcOrd="0" destOrd="0" presId="urn:microsoft.com/office/officeart/2005/8/layout/StepDownProcess"/>
    <dgm:cxn modelId="{F219950C-026F-4BCF-9D08-A0D10B3A5E28}" type="presParOf" srcId="{D8E31926-3DEE-4277-818F-6FC592187818}" destId="{04E198FE-27D7-4ADF-A8B8-29F7DDBEB53F}" srcOrd="0" destOrd="0" presId="urn:microsoft.com/office/officeart/2005/8/layout/StepDownProcess"/>
    <dgm:cxn modelId="{2EE95AE8-A34E-423E-A913-B27D22F7609D}" type="presParOf" srcId="{D8E31926-3DEE-4277-818F-6FC592187818}" destId="{918AD783-7D61-4495-B4A0-2979C2DEF5DB}" srcOrd="1" destOrd="0" presId="urn:microsoft.com/office/officeart/2005/8/layout/StepDownProcess"/>
    <dgm:cxn modelId="{F7E6F511-1E44-44B7-8D37-30D981CAD17F}" type="presParOf" srcId="{D8E31926-3DEE-4277-818F-6FC592187818}" destId="{087B4021-7C63-4744-B915-F585CFB8FB61}" srcOrd="2" destOrd="0" presId="urn:microsoft.com/office/officeart/2005/8/layout/StepDownProcess"/>
    <dgm:cxn modelId="{BAFAA3C2-8DEA-44B9-BD78-1FE8C62811E3}" type="presParOf" srcId="{D467E7AC-D761-4D7B-A1CA-F013869AEEA0}" destId="{481CC3C2-C388-493E-A6D9-463C8D1731F9}" srcOrd="1" destOrd="0" presId="urn:microsoft.com/office/officeart/2005/8/layout/StepDownProcess"/>
    <dgm:cxn modelId="{B4AF4862-66AD-43DA-BE82-AEDBE3C30CCA}" type="presParOf" srcId="{D467E7AC-D761-4D7B-A1CA-F013869AEEA0}" destId="{B4178D52-A2FC-44BB-9AEA-4CDA2BB76606}" srcOrd="2" destOrd="0" presId="urn:microsoft.com/office/officeart/2005/8/layout/StepDownProcess"/>
    <dgm:cxn modelId="{1463F3DB-B611-459D-A1B5-4F5603195E8B}" type="presParOf" srcId="{B4178D52-A2FC-44BB-9AEA-4CDA2BB76606}" destId="{F2B5CA4C-4CC0-4FED-8A15-C6DAA659B03C}" srcOrd="0" destOrd="0" presId="urn:microsoft.com/office/officeart/2005/8/layout/StepDownProcess"/>
    <dgm:cxn modelId="{163D7D06-430D-4339-8E0F-02A6544CA0A1}" type="presParOf" srcId="{B4178D52-A2FC-44BB-9AEA-4CDA2BB76606}" destId="{91331B51-6957-41F0-B960-1E5B602B3B0F}" srcOrd="1" destOrd="0" presId="urn:microsoft.com/office/officeart/2005/8/layout/StepDownProcess"/>
    <dgm:cxn modelId="{0DB9BA05-D90A-4112-A000-819B01CAEFBB}" type="presParOf" srcId="{B4178D52-A2FC-44BB-9AEA-4CDA2BB76606}" destId="{50CD87DE-FC26-4BCC-A6E0-926669B3C8BC}" srcOrd="2" destOrd="0" presId="urn:microsoft.com/office/officeart/2005/8/layout/StepDownProcess"/>
    <dgm:cxn modelId="{C5474466-B48A-4E85-A09B-B5139A52DD0B}" type="presParOf" srcId="{D467E7AC-D761-4D7B-A1CA-F013869AEEA0}" destId="{21772050-6A19-44F3-BBC5-F463DC929C16}" srcOrd="3" destOrd="0" presId="urn:microsoft.com/office/officeart/2005/8/layout/StepDownProcess"/>
    <dgm:cxn modelId="{E7F406B8-2101-49D1-9EE2-D50F25A01FEF}" type="presParOf" srcId="{D467E7AC-D761-4D7B-A1CA-F013869AEEA0}" destId="{5C4F63C5-8CCC-4E5D-8F6A-7FB32572F262}" srcOrd="4" destOrd="0" presId="urn:microsoft.com/office/officeart/2005/8/layout/StepDownProcess"/>
    <dgm:cxn modelId="{A9C8BDBA-A174-4707-BB0B-70B27060F5FE}" type="presParOf" srcId="{5C4F63C5-8CCC-4E5D-8F6A-7FB32572F262}" destId="{90F01359-2382-4B05-B5C3-261D4AA57655}" srcOrd="0" destOrd="0" presId="urn:microsoft.com/office/officeart/2005/8/layout/StepDownProcess"/>
    <dgm:cxn modelId="{2AE7A9C8-84AD-4F26-B8EB-B79A673958B5}" type="presParOf" srcId="{5C4F63C5-8CCC-4E5D-8F6A-7FB32572F262}" destId="{A08B15B4-A759-4220-8D98-ACCACA2552A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198FE-27D7-4ADF-A8B8-29F7DDBEB53F}">
      <dsp:nvSpPr>
        <dsp:cNvPr id="0" name=""/>
        <dsp:cNvSpPr/>
      </dsp:nvSpPr>
      <dsp:spPr>
        <a:xfrm rot="5400000">
          <a:off x="1126672" y="1278971"/>
          <a:ext cx="1036082" cy="13959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8AD783-7D61-4495-B4A0-2979C2DEF5DB}">
      <dsp:nvSpPr>
        <dsp:cNvPr id="0" name=""/>
        <dsp:cNvSpPr/>
      </dsp:nvSpPr>
      <dsp:spPr>
        <a:xfrm>
          <a:off x="0" y="413249"/>
          <a:ext cx="2072279" cy="117405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kern="1200" dirty="0" err="1"/>
            <a:t>Impute</a:t>
          </a:r>
          <a:r>
            <a:rPr lang="de-AT" sz="2400" kern="1200" dirty="0"/>
            <a:t> </a:t>
          </a:r>
          <a:r>
            <a:rPr lang="de-AT" sz="2400" kern="1200" dirty="0" err="1"/>
            <a:t>value</a:t>
          </a:r>
          <a:endParaRPr lang="de-AT" sz="2400" kern="1200" dirty="0"/>
        </a:p>
      </dsp:txBody>
      <dsp:txXfrm>
        <a:off x="57323" y="470572"/>
        <a:ext cx="1957633" cy="1059406"/>
      </dsp:txXfrm>
    </dsp:sp>
    <dsp:sp modelId="{087B4021-7C63-4744-B915-F585CFB8FB61}">
      <dsp:nvSpPr>
        <dsp:cNvPr id="0" name=""/>
        <dsp:cNvSpPr/>
      </dsp:nvSpPr>
      <dsp:spPr>
        <a:xfrm>
          <a:off x="2516422" y="313115"/>
          <a:ext cx="1245758" cy="838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AT" sz="2800" kern="1200" dirty="0"/>
        </a:p>
      </dsp:txBody>
      <dsp:txXfrm>
        <a:off x="2516422" y="313115"/>
        <a:ext cx="1245758" cy="838121"/>
      </dsp:txXfrm>
    </dsp:sp>
    <dsp:sp modelId="{F2B5CA4C-4CC0-4FED-8A15-C6DAA659B03C}">
      <dsp:nvSpPr>
        <dsp:cNvPr id="0" name=""/>
        <dsp:cNvSpPr/>
      </dsp:nvSpPr>
      <dsp:spPr>
        <a:xfrm rot="5400000">
          <a:off x="3712827" y="2607051"/>
          <a:ext cx="1122137" cy="15797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331B51-6957-41F0-B960-1E5B602B3B0F}">
      <dsp:nvSpPr>
        <dsp:cNvPr id="0" name=""/>
        <dsp:cNvSpPr/>
      </dsp:nvSpPr>
      <dsp:spPr>
        <a:xfrm>
          <a:off x="2356893" y="1668461"/>
          <a:ext cx="2538112" cy="116706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kern="1200" dirty="0" err="1"/>
            <a:t>Estimated</a:t>
          </a:r>
          <a:r>
            <a:rPr lang="de-AT" sz="2400" kern="1200" dirty="0"/>
            <a:t> „</a:t>
          </a:r>
          <a:r>
            <a:rPr lang="de-AT" sz="2400" kern="1200" dirty="0" err="1"/>
            <a:t>true</a:t>
          </a:r>
          <a:r>
            <a:rPr lang="de-AT" sz="2400" kern="1200" dirty="0"/>
            <a:t>“ </a:t>
          </a:r>
          <a:r>
            <a:rPr lang="de-AT" sz="2400" kern="1200" dirty="0" err="1"/>
            <a:t>value</a:t>
          </a:r>
          <a:endParaRPr lang="de-AT" sz="2400" kern="1200" dirty="0"/>
        </a:p>
      </dsp:txBody>
      <dsp:txXfrm>
        <a:off x="2413875" y="1725443"/>
        <a:ext cx="2424148" cy="1053101"/>
      </dsp:txXfrm>
    </dsp:sp>
    <dsp:sp modelId="{50CD87DE-FC26-4BCC-A6E0-926669B3C8BC}">
      <dsp:nvSpPr>
        <dsp:cNvPr id="0" name=""/>
        <dsp:cNvSpPr/>
      </dsp:nvSpPr>
      <dsp:spPr>
        <a:xfrm>
          <a:off x="2124850" y="910056"/>
          <a:ext cx="586728" cy="503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01359-2382-4B05-B5C3-261D4AA57655}">
      <dsp:nvSpPr>
        <dsp:cNvPr id="0" name=""/>
        <dsp:cNvSpPr/>
      </dsp:nvSpPr>
      <dsp:spPr>
        <a:xfrm>
          <a:off x="5041542" y="3121550"/>
          <a:ext cx="2572879" cy="111164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kern="1200" dirty="0" err="1"/>
            <a:t>Calculate</a:t>
          </a:r>
          <a:r>
            <a:rPr lang="de-AT" sz="2400" kern="1200" dirty="0"/>
            <a:t> </a:t>
          </a:r>
          <a:r>
            <a:rPr lang="de-AT" sz="2400" kern="1200" dirty="0" err="1"/>
            <a:t>count</a:t>
          </a:r>
          <a:r>
            <a:rPr lang="de-AT" sz="2400" kern="1200" dirty="0"/>
            <a:t> </a:t>
          </a:r>
          <a:r>
            <a:rPr lang="de-AT" sz="2400" kern="1200" dirty="0" err="1"/>
            <a:t>statistic</a:t>
          </a:r>
          <a:endParaRPr lang="de-AT" sz="2400" kern="1200" dirty="0"/>
        </a:p>
      </dsp:txBody>
      <dsp:txXfrm>
        <a:off x="5095818" y="3175826"/>
        <a:ext cx="2464327" cy="1003092"/>
      </dsp:txXfrm>
    </dsp:sp>
    <dsp:sp modelId="{A08B15B4-A759-4220-8D98-ACCACA2552AB}">
      <dsp:nvSpPr>
        <dsp:cNvPr id="0" name=""/>
        <dsp:cNvSpPr/>
      </dsp:nvSpPr>
      <dsp:spPr>
        <a:xfrm>
          <a:off x="6115923" y="2993468"/>
          <a:ext cx="1770776" cy="1377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AT" sz="2000" kern="1200" dirty="0"/>
        </a:p>
      </dsp:txBody>
      <dsp:txXfrm>
        <a:off x="6115923" y="2993468"/>
        <a:ext cx="1770776" cy="1377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2018-06-25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2018-06-25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John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pl-PL" dirty="0"/>
          </a:p>
          <a:p>
            <a:r>
              <a:rPr lang="pl-PL" dirty="0" err="1"/>
              <a:t>Jane</a:t>
            </a:r>
            <a:r>
              <a:rPr lang="pl-PL" dirty="0"/>
              <a:t>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</a:t>
            </a:r>
            <a:r>
              <a:rPr lang="pl-PL" dirty="0" err="1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/>
              <a:t>Number</a:t>
            </a:r>
            <a:r>
              <a:rPr lang="pl-PL" dirty="0"/>
              <a:t> of </a:t>
            </a:r>
            <a:r>
              <a:rPr lang="pl-PL" dirty="0" err="1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/>
              <a:t>Slide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/>
              <a:t>Contents</a:t>
            </a:r>
            <a:r>
              <a:rPr lang="pl-PL" dirty="0"/>
              <a:t> 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</a:t>
            </a:r>
            <a:r>
              <a:rPr lang="pl-PL" dirty="0" err="1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John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pl-PL" dirty="0"/>
          </a:p>
          <a:p>
            <a:r>
              <a:rPr lang="pl-PL" dirty="0" err="1"/>
              <a:t>Jane</a:t>
            </a:r>
            <a:r>
              <a:rPr lang="pl-PL" dirty="0"/>
              <a:t>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2018-06-25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AT" dirty="0"/>
              <a:t>Johannes </a:t>
            </a:r>
            <a:r>
              <a:rPr lang="de-AT" dirty="0" err="1"/>
              <a:t>Gussenbauer</a:t>
            </a:r>
            <a:r>
              <a:rPr lang="de-AT" dirty="0"/>
              <a:t>, Alexander </a:t>
            </a:r>
            <a:r>
              <a:rPr lang="de-AT" dirty="0" err="1"/>
              <a:t>Kowarik</a:t>
            </a:r>
            <a:r>
              <a:rPr lang="de-AT" dirty="0"/>
              <a:t>, Eliane Schwerer, Christoph </a:t>
            </a:r>
            <a:r>
              <a:rPr lang="de-AT" dirty="0" err="1"/>
              <a:t>Waldner</a:t>
            </a:r>
            <a:endParaRPr lang="de-AT" dirty="0"/>
          </a:p>
          <a:p>
            <a:pPr algn="ctr"/>
            <a:r>
              <a:rPr lang="de-AT" dirty="0" err="1"/>
              <a:t>Statistics</a:t>
            </a:r>
            <a:r>
              <a:rPr lang="de-AT" dirty="0"/>
              <a:t> Austria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/>
              <a:t>Confidence </a:t>
            </a:r>
            <a:r>
              <a:rPr lang="de-AT" dirty="0" err="1"/>
              <a:t>intervals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register-</a:t>
            </a:r>
            <a:r>
              <a:rPr lang="de-AT" dirty="0" err="1"/>
              <a:t>based</a:t>
            </a:r>
            <a:r>
              <a:rPr lang="de-AT" dirty="0"/>
              <a:t> </a:t>
            </a:r>
            <a:r>
              <a:rPr lang="de-AT" dirty="0" err="1"/>
              <a:t>statistics</a:t>
            </a:r>
            <a:r>
              <a:rPr lang="de-AT" dirty="0"/>
              <a:t>?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dirty="0"/>
              <a:t>27.06.2018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dirty="0"/>
              <a:t>Session 11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Reducing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Bias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20186" y="1532467"/>
                <a:ext cx="7886700" cy="4597401"/>
              </a:xfrm>
            </p:spPr>
            <p:txBody>
              <a:bodyPr>
                <a:normAutofit/>
              </a:bodyPr>
              <a:lstStyle/>
              <a:p>
                <a:r>
                  <a:rPr lang="de-DE" sz="2400" dirty="0"/>
                  <a:t>Use inverse </a:t>
                </a:r>
                <a:r>
                  <a:rPr lang="de-DE" sz="2400" dirty="0" err="1"/>
                  <a:t>transition</a:t>
                </a:r>
                <a:r>
                  <a:rPr lang="de-DE" sz="2400" dirty="0"/>
                  <a:t>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𝐶</m:t>
                        </m:r>
                      </m:sub>
                    </m:sSub>
                    <m:r>
                      <a:rPr lang="pl-PL" sz="24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:=</m:t>
                    </m:r>
                    <m:sSubSup>
                      <m:sSubSupPr>
                        <m:ctrlPr>
                          <a:rPr lang="de-DE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de-AT" sz="2400" b="1" i="1" smtClean="0">
                            <a:latin typeface="Cambria Math"/>
                          </a:rPr>
                          <m:t>(</m:t>
                        </m:r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𝐶</m:t>
                        </m:r>
                      </m:sub>
                      <m:sup>
                        <m:r>
                          <a:rPr lang="pl-PL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</m:t>
                        </m:r>
                      </m:sup>
                    </m:sSubSup>
                    <m:sSup>
                      <m:sSupPr>
                        <m:ctrlPr>
                          <a:rPr lang="de-AT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/>
                            <a:ea typeface="Calibri" panose="020F0502020204030204" pitchFamily="34" charset="0"/>
                          </a:rPr>
                          <m:t>)</m:t>
                        </m:r>
                      </m:e>
                      <m:sup>
                        <m:r>
                          <a:rPr lang="de-AT" sz="2400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de-DE" sz="2400" dirty="0">
                  <a:ea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/>
                          </a:rPr>
                        </m:ctrlPr>
                      </m:sSubSupPr>
                      <m:e>
                        <m:groupChr>
                          <m:groupChrPr>
                            <m:chr m:val="̃"/>
                            <m:pos m:val="top"/>
                            <m:vertJc m:val="bot"/>
                            <m:ctrlPr>
                              <a:rPr lang="de-DE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pl-PL" i="1">
                                <a:latin typeface="Cambria Math"/>
                              </a:rPr>
                              <m:t>𝑌</m:t>
                            </m:r>
                          </m:e>
                        </m:groupCh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pl-PL" i="1">
                            <a:latin typeface="Cambria Math"/>
                          </a:rPr>
                          <m:t>(</m:t>
                        </m:r>
                        <m:r>
                          <a:rPr lang="pl-PL" i="1">
                            <a:latin typeface="Cambria Math"/>
                          </a:rPr>
                          <m:t>𝑏</m:t>
                        </m:r>
                        <m:r>
                          <a:rPr lang="pl-PL" i="1">
                            <a:latin typeface="Cambria Math"/>
                          </a:rPr>
                          <m:t>)</m:t>
                        </m:r>
                      </m:sup>
                    </m:sSubSup>
                    <m:r>
                      <a:rPr lang="pl-PL" i="1">
                        <a:latin typeface="Cambria Math"/>
                      </a:rPr>
                      <m:t>:=</m:t>
                    </m:r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𝐶</m:t>
                        </m:r>
                      </m:sub>
                    </m:sSub>
                    <m:sSubSup>
                      <m:sSubSupPr>
                        <m:ctrlPr>
                          <a:rPr lang="de-DE" i="1">
                            <a:latin typeface="Cambria Math"/>
                          </a:rPr>
                        </m:ctrlPr>
                      </m:sSubSupPr>
                      <m:e>
                        <m:groupChr>
                          <m:groupChrPr>
                            <m:chr m:val="^"/>
                            <m:pos m:val="top"/>
                            <m:vertJc m:val="bot"/>
                            <m:ctrlPr>
                              <a:rPr lang="de-DE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groupCh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()</m:t>
                        </m:r>
                      </m:sub>
                      <m:sup>
                        <m:r>
                          <a:rPr lang="pl-PL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l-PL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pl-PL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endParaRPr lang="de-DE" sz="2400" dirty="0"/>
              </a:p>
              <a:p>
                <a:endParaRPr lang="pl-PL" sz="24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0186" y="1532467"/>
                <a:ext cx="7886700" cy="4597401"/>
              </a:xfrm>
              <a:blipFill rotWithShape="1">
                <a:blip r:embed="rId2"/>
                <a:stretch>
                  <a:fillRect l="-1083" t="-158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 descr="O:\QM\Methodik\AEST_KI\Q2018\bi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69" y="2587255"/>
            <a:ext cx="7957035" cy="353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262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Variance</a:t>
            </a:r>
            <a:r>
              <a:rPr lang="de-AT" dirty="0"/>
              <a:t> Inflation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endParaRPr lang="pl-PL" sz="2400" dirty="0"/>
          </a:p>
        </p:txBody>
      </p:sp>
      <p:pic>
        <p:nvPicPr>
          <p:cNvPr id="4098" name="Picture 2" descr="O:\QM\Methodik\AEST_KI\Q2018\variance_inf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63" y="1656744"/>
            <a:ext cx="7761768" cy="431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262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Possible</a:t>
            </a:r>
            <a:r>
              <a:rPr lang="de-AT" dirty="0"/>
              <a:t> </a:t>
            </a:r>
            <a:r>
              <a:rPr lang="de-AT" dirty="0" err="1"/>
              <a:t>Reasons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Variance</a:t>
            </a:r>
            <a:r>
              <a:rPr lang="de-AT" dirty="0"/>
              <a:t> Inflation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20186" y="1532467"/>
                <a:ext cx="7886700" cy="4597401"/>
              </a:xfrm>
            </p:spPr>
            <p:txBody>
              <a:bodyPr>
                <a:normAutofit/>
              </a:bodyPr>
              <a:lstStyle/>
              <a:p>
                <a:r>
                  <a:rPr lang="de-DE" dirty="0"/>
                  <a:t>C</a:t>
                </a:r>
                <a:r>
                  <a:rPr lang="pl-PL" dirty="0"/>
                  <a:t>ondition number</a:t>
                </a:r>
                <a:endParaRPr lang="de-DE" dirty="0"/>
              </a:p>
              <a:p>
                <a:endParaRPr lang="de-DE" sz="2400" dirty="0"/>
              </a:p>
              <a:p>
                <a:pPr marL="1828800" lvl="4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/>
                        </a:rPr>
                        <m:t>𝜅</m:t>
                      </m:r>
                      <m:r>
                        <a:rPr lang="pl-PL" i="1">
                          <a:latin typeface="Cambria Math"/>
                        </a:rPr>
                        <m:t>(</m:t>
                      </m:r>
                      <m:r>
                        <a:rPr lang="pl-PL" b="1" i="1">
                          <a:latin typeface="Cambria Math"/>
                        </a:rPr>
                        <m:t>𝐌</m:t>
                      </m:r>
                      <m:r>
                        <a:rPr lang="pl-PL" i="1">
                          <a:latin typeface="Cambria Math"/>
                        </a:rPr>
                        <m:t>):=||</m:t>
                      </m:r>
                      <m:sSup>
                        <m:sSupPr>
                          <m:ctrlPr>
                            <a:rPr lang="de-AT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b="1" i="1">
                              <a:latin typeface="Cambria Math"/>
                            </a:rPr>
                            <m:t>𝐌</m:t>
                          </m:r>
                        </m:e>
                        <m:sup>
                          <m:r>
                            <a:rPr lang="pl-PL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pl-PL" i="1">
                          <a:latin typeface="Cambria Math"/>
                        </a:rPr>
                        <m:t>||⋅||</m:t>
                      </m:r>
                      <m:r>
                        <a:rPr lang="pl-PL" b="1" i="1">
                          <a:latin typeface="Cambria Math"/>
                        </a:rPr>
                        <m:t>𝐌</m:t>
                      </m:r>
                      <m:r>
                        <a:rPr lang="pl-PL" i="1">
                          <a:latin typeface="Cambria Math"/>
                        </a:rPr>
                        <m:t>||</m:t>
                      </m:r>
                    </m:oMath>
                  </m:oMathPara>
                </a14:m>
                <a:endParaRPr lang="de-DE" sz="2400" dirty="0"/>
              </a:p>
              <a:p>
                <a:pPr marL="1828800" lvl="4" indent="0">
                  <a:buNone/>
                </a:pPr>
                <a:endParaRPr lang="de-DE" sz="2400" dirty="0"/>
              </a:p>
              <a:p>
                <a14:m>
                  <m:oMath xmlns:m="http://schemas.openxmlformats.org/officeDocument/2006/math">
                    <m:r>
                      <a:rPr lang="pl-PL" i="1">
                        <a:latin typeface="Cambria Math"/>
                      </a:rPr>
                      <m:t>||.||</m:t>
                    </m:r>
                  </m:oMath>
                </a14:m>
                <a:r>
                  <a:rPr lang="pl-PL" dirty="0"/>
                  <a:t> is a norm</a:t>
                </a:r>
                <a:endParaRPr lang="de-DE" sz="2400" b="1" i="1" dirty="0"/>
              </a:p>
              <a:p>
                <a:endParaRPr lang="de-DE" sz="2400" b="1" i="1" dirty="0"/>
              </a:p>
              <a:p>
                <a:r>
                  <a:rPr lang="de-DE" dirty="0"/>
                  <a:t>I</a:t>
                </a:r>
                <a:r>
                  <a:rPr lang="pl-PL" dirty="0"/>
                  <a:t>ndicates how much the noise in the data is magnified by solving a system of linear equations</a:t>
                </a:r>
                <a:r>
                  <a:rPr lang="de-DE" dirty="0"/>
                  <a:t>.</a:t>
                </a:r>
              </a:p>
              <a:p>
                <a:endParaRPr lang="de-DE" dirty="0"/>
              </a:p>
              <a:p>
                <a:r>
                  <a:rPr lang="de-DE" dirty="0"/>
                  <a:t>Noise in </a:t>
                </a:r>
                <a:r>
                  <a:rPr lang="de-DE" dirty="0" err="1"/>
                  <a:t>data</a:t>
                </a:r>
                <a:r>
                  <a:rPr lang="de-DE" dirty="0"/>
                  <a:t> </a:t>
                </a:r>
                <a:r>
                  <a:rPr lang="de-AT" dirty="0">
                    <a:sym typeface="Wingdings" panose="05000000000000000000" pitchFamily="2" charset="2"/>
                  </a:rPr>
                  <a:t> </a:t>
                </a:r>
                <a:r>
                  <a:rPr lang="de-AT" dirty="0" err="1">
                    <a:sym typeface="Wingdings" panose="05000000000000000000" pitchFamily="2" charset="2"/>
                  </a:rPr>
                  <a:t>bootstrap</a:t>
                </a:r>
                <a:r>
                  <a:rPr lang="de-AT" dirty="0">
                    <a:sym typeface="Wingdings" panose="05000000000000000000" pitchFamily="2" charset="2"/>
                  </a:rPr>
                  <a:t> </a:t>
                </a:r>
                <a:r>
                  <a:rPr lang="de-AT" dirty="0" err="1">
                    <a:sym typeface="Wingdings" panose="05000000000000000000" pitchFamily="2" charset="2"/>
                  </a:rPr>
                  <a:t>replicates</a:t>
                </a: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0186" y="1532467"/>
                <a:ext cx="7886700" cy="4597401"/>
              </a:xfrm>
              <a:blipFill rotWithShape="1">
                <a:blip r:embed="rId2"/>
                <a:stretch>
                  <a:fillRect l="-541" t="-11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9262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Possible</a:t>
            </a:r>
            <a:r>
              <a:rPr lang="de-AT" dirty="0"/>
              <a:t> </a:t>
            </a:r>
            <a:r>
              <a:rPr lang="de-AT" dirty="0" err="1"/>
              <a:t>Reasons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Variance</a:t>
            </a:r>
            <a:r>
              <a:rPr lang="de-AT" dirty="0"/>
              <a:t> Inflation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pic>
        <p:nvPicPr>
          <p:cNvPr id="5122" name="Picture 2" descr="O:\QM\Methodik\AEST_KI\Q2018\CondNumb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99" y="1765006"/>
            <a:ext cx="7937168" cy="375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79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Possible</a:t>
            </a:r>
            <a:r>
              <a:rPr lang="de-AT" dirty="0"/>
              <a:t> </a:t>
            </a:r>
            <a:r>
              <a:rPr lang="de-AT" dirty="0" err="1"/>
              <a:t>Reasons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Variance</a:t>
            </a:r>
            <a:r>
              <a:rPr lang="de-AT" dirty="0"/>
              <a:t> Inflation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pic>
        <p:nvPicPr>
          <p:cNvPr id="6146" name="Picture 2" descr="O:\QM\Methodik\AEST_KI\Q2018\diago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10" y="1766673"/>
            <a:ext cx="7949314" cy="376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618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Propose</a:t>
            </a:r>
            <a:r>
              <a:rPr lang="de-AT" dirty="0"/>
              <a:t> </a:t>
            </a:r>
            <a:r>
              <a:rPr lang="de-AT" dirty="0" err="1"/>
              <a:t>new</a:t>
            </a:r>
            <a:r>
              <a:rPr lang="de-AT" dirty="0"/>
              <a:t> </a:t>
            </a:r>
            <a:r>
              <a:rPr lang="de-AT" dirty="0" err="1"/>
              <a:t>transformation</a:t>
            </a:r>
            <a:r>
              <a:rPr lang="de-AT" dirty="0"/>
              <a:t> Matrix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20186" y="1532467"/>
                <a:ext cx="7886700" cy="4597401"/>
              </a:xfrm>
            </p:spPr>
            <p:txBody>
              <a:bodyPr>
                <a:normAutofit/>
              </a:bodyPr>
              <a:lstStyle/>
              <a:p>
                <a:r>
                  <a:rPr lang="de-DE" dirty="0"/>
                  <a:t>T</a:t>
                </a:r>
                <a:r>
                  <a:rPr lang="pl-PL" dirty="0"/>
                  <a:t>ansformation matrix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pl-PL" dirty="0"/>
                  <a:t>, different to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pl-PL" dirty="0"/>
                  <a:t>, with diagonal elements equal to 1</a:t>
                </a:r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H</a:t>
                </a:r>
                <a:r>
                  <a:rPr lang="pl-PL" dirty="0"/>
                  <a:t>as to fulfill criteria similar to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𝐶</m:t>
                        </m:r>
                      </m:sub>
                    </m:sSub>
                  </m:oMath>
                </a14:m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de-DE" dirty="0"/>
                  <a:t>S</a:t>
                </a:r>
                <a:r>
                  <a:rPr lang="pl-PL" dirty="0"/>
                  <a:t>um over each column must equal </a:t>
                </a:r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de-DE" b="1" dirty="0"/>
              </a:p>
              <a:p>
                <a:pPr marL="800100" lvl="1" indent="-342900">
                  <a:buFont typeface="+mj-lt"/>
                  <a:buAutoNum type="arabicPeriod"/>
                </a:pPr>
                <a:endParaRPr lang="de-DE" b="1" dirty="0"/>
              </a:p>
              <a:p>
                <a:pPr marL="800100" lvl="1" indent="-342900">
                  <a:buFont typeface="+mj-lt"/>
                  <a:buAutoNum type="arabicPeriod"/>
                </a:pPr>
                <a:endParaRPr lang="de-DE" b="1" dirty="0"/>
              </a:p>
              <a:p>
                <a:pPr marL="800100" lvl="1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de-DE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b="1" i="1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=(</m:t>
                        </m:r>
                        <m:sSub>
                          <m:sSubPr>
                            <m:ctrlPr>
                              <a:rPr lang="de-DE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b="1" i="1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𝐶</m:t>
                            </m:r>
                          </m:sub>
                        </m:sSub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de-DE" dirty="0"/>
                  <a:t>,   </a:t>
                </a:r>
                <a:r>
                  <a:rPr lang="de-DE" dirty="0" err="1"/>
                  <a:t>with</a:t>
                </a:r>
                <a:r>
                  <a:rPr lang="de-DE" dirty="0"/>
                  <a:t>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/>
                          </a:rPr>
                        </m:ctrlPr>
                      </m:sSubSupPr>
                      <m:e>
                        <m:r>
                          <a:rPr lang="de-DE" b="1" i="1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de-DE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de-DE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de-D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sSup>
                      <m:sSupPr>
                        <m:ctrlPr>
                          <a:rPr lang="de-DE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b="1" i="1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endParaRPr lang="de-DE" dirty="0"/>
              </a:p>
              <a:p>
                <a:pPr marL="800100" lvl="1" indent="-342900">
                  <a:buFont typeface="+mj-lt"/>
                  <a:buAutoNum type="arabicPeriod"/>
                </a:pPr>
                <a:endParaRPr lang="de-DE" b="1" dirty="0"/>
              </a:p>
              <a:p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0186" y="1532467"/>
                <a:ext cx="7886700" cy="4597401"/>
              </a:xfrm>
              <a:blipFill>
                <a:blip r:embed="rId2"/>
                <a:stretch>
                  <a:fillRect l="-541" t="-11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9262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Propose</a:t>
            </a:r>
            <a:r>
              <a:rPr lang="de-AT" dirty="0"/>
              <a:t> </a:t>
            </a:r>
            <a:r>
              <a:rPr lang="de-AT" dirty="0" err="1"/>
              <a:t>new</a:t>
            </a:r>
            <a:r>
              <a:rPr lang="de-AT" dirty="0"/>
              <a:t> </a:t>
            </a:r>
            <a:r>
              <a:rPr lang="de-AT" dirty="0" err="1"/>
              <a:t>transformation</a:t>
            </a:r>
            <a:r>
              <a:rPr lang="de-AT" dirty="0"/>
              <a:t> Matrix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20186" y="1532467"/>
                <a:ext cx="7886700" cy="4597401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Start </a:t>
                </a:r>
                <a:r>
                  <a:rPr lang="de-DE" dirty="0" err="1"/>
                  <a:t>with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de-DE" dirty="0"/>
                  <a:t> and </a:t>
                </a:r>
                <a:r>
                  <a:rPr lang="de-DE" dirty="0" err="1"/>
                  <a:t>set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</a:rPr>
                      <m:t>𝑖</m:t>
                    </m:r>
                    <m:r>
                      <a:rPr lang="pl-PL" i="1">
                        <a:latin typeface="Cambria Math"/>
                      </a:rPr>
                      <m:t>=1</m:t>
                    </m:r>
                  </m:oMath>
                </a14:m>
                <a:endParaRPr lang="de-DE" dirty="0"/>
              </a:p>
              <a:p>
                <a:pPr marL="342900" indent="-342900">
                  <a:buFont typeface="+mj-lt"/>
                  <a:buAutoNum type="arabicPeriod"/>
                </a:pPr>
                <a:endParaRPr lang="de-DE" dirty="0"/>
              </a:p>
              <a:p>
                <a:pPr marL="342900" indent="-342900">
                  <a:buFont typeface="+mj-lt"/>
                  <a:buAutoNum type="arabicPeriod"/>
                </a:pPr>
                <a:endParaRPr lang="de-DE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Update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</a:rPr>
                      <m:t>𝑞</m:t>
                    </m:r>
                    <m:r>
                      <a:rPr lang="pl-PL" i="1">
                        <a:latin typeface="Cambria Math"/>
                      </a:rPr>
                      <m:t>(</m:t>
                    </m:r>
                    <m:r>
                      <a:rPr lang="pl-PL" i="1">
                        <a:latin typeface="Cambria Math"/>
                      </a:rPr>
                      <m:t>𝑖</m:t>
                    </m:r>
                    <m:r>
                      <a:rPr lang="pl-PL" i="1">
                        <a:latin typeface="Cambria Math"/>
                      </a:rPr>
                      <m:t>,.)</m:t>
                    </m:r>
                  </m:oMath>
                </a14:m>
                <a:r>
                  <a:rPr lang="de-DE" dirty="0"/>
                  <a:t> and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</a:rPr>
                      <m:t>𝑞</m:t>
                    </m:r>
                    <m:r>
                      <a:rPr lang="pl-PL" i="1">
                        <a:latin typeface="Cambria Math"/>
                      </a:rPr>
                      <m:t>(.,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pl-PL" i="1">
                        <a:latin typeface="Cambria Math"/>
                      </a:rPr>
                      <m:t>)</m:t>
                    </m:r>
                  </m:oMath>
                </a14:m>
                <a:r>
                  <a:rPr lang="de-DE" dirty="0"/>
                  <a:t> such </a:t>
                </a:r>
                <a:r>
                  <a:rPr lang="de-DE" dirty="0" err="1"/>
                  <a:t>that</a:t>
                </a:r>
                <a:r>
                  <a:rPr lang="de-DE" dirty="0"/>
                  <a:t> </a:t>
                </a:r>
                <a:r>
                  <a:rPr lang="de-DE" dirty="0" err="1"/>
                  <a:t>condition</a:t>
                </a:r>
                <a:r>
                  <a:rPr lang="de-DE" dirty="0"/>
                  <a:t> 1. and 2.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fullfilled</a:t>
                </a:r>
                <a:endParaRPr lang="de-DE" dirty="0"/>
              </a:p>
              <a:p>
                <a:pPr marL="342900" indent="-342900">
                  <a:buFont typeface="+mj-lt"/>
                  <a:buAutoNum type="arabicPeriod"/>
                </a:pPr>
                <a:endParaRPr lang="de-DE" b="1" dirty="0"/>
              </a:p>
              <a:p>
                <a:pPr marL="342900" indent="-342900">
                  <a:buFont typeface="+mj-lt"/>
                  <a:buAutoNum type="arabicPeriod"/>
                </a:pPr>
                <a:endParaRPr lang="de-DE" b="1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n-US" dirty="0"/>
                  <a:t>If</a:t>
                </a:r>
                <a:endParaRPr lang="de-DE" dirty="0"/>
              </a:p>
              <a:p>
                <a:pPr marL="800100" lvl="1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de-DE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de-DE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/>
                      </a:rPr>
                      <m:t>=1 ∀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 and</a:t>
                </a:r>
                <a:endParaRPr lang="de-DE" dirty="0"/>
              </a:p>
              <a:p>
                <a:pPr marL="800100" lvl="1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de-DE" i="1">
                            <a:latin typeface="Cambria Math"/>
                          </a:rPr>
                        </m:ctrlPr>
                      </m:naryPr>
                      <m:sub>
                        <m:r>
                          <a:rPr lang="pl-PL" i="1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de-DE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pl-PL" i="1">
                                <a:latin typeface="Cambria Math"/>
                              </a:rPr>
                              <m:t>𝑖</m:t>
                            </m:r>
                            <m:r>
                              <a:rPr lang="pl-PL" i="1">
                                <a:latin typeface="Cambria Math"/>
                              </a:rPr>
                              <m:t>,</m:t>
                            </m:r>
                            <m:r>
                              <a:rPr lang="pl-PL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pl-PL" i="1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de-DE" i="1">
                            <a:latin typeface="Cambria Math"/>
                          </a:rPr>
                        </m:ctrlPr>
                      </m:sSubSup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𝐶</m:t>
                        </m:r>
                      </m:sub>
                      <m:sup>
                        <m:r>
                          <a:rPr lang="pl-PL" i="1">
                            <a:latin typeface="Cambria Math"/>
                          </a:rPr>
                          <m:t>∗</m:t>
                        </m:r>
                      </m:sup>
                    </m:sSubSup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pl-PL" i="1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𝐶</m:t>
                        </m:r>
                      </m:sub>
                    </m:sSub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pl-PL" i="1">
                        <a:latin typeface="Cambria Math"/>
                      </a:rPr>
                      <m:t> ∀</m:t>
                    </m:r>
                    <m:r>
                      <a:rPr lang="pl-PL" i="1">
                        <a:latin typeface="Cambria Math"/>
                      </a:rPr>
                      <m:t>𝑖</m:t>
                    </m:r>
                  </m:oMath>
                </a14:m>
                <a:r>
                  <a:rPr lang="pl-PL" dirty="0"/>
                  <a:t> terminate</a:t>
                </a:r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             </a:t>
                </a:r>
                <a:r>
                  <a:rPr lang="pl-PL" dirty="0"/>
                  <a:t>otherwise set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</a:rPr>
                      <m:t>𝑖</m:t>
                    </m:r>
                    <m:r>
                      <a:rPr lang="pl-PL" i="1">
                        <a:latin typeface="Cambria Math"/>
                      </a:rPr>
                      <m:t>=(</m:t>
                    </m:r>
                    <m:r>
                      <a:rPr lang="pl-PL" i="1">
                        <a:latin typeface="Cambria Math"/>
                      </a:rPr>
                      <m:t>𝑖</m:t>
                    </m:r>
                    <m:r>
                      <m:rPr>
                        <m:sty m:val="p"/>
                      </m:rPr>
                      <a:rPr lang="pl-PL">
                        <a:latin typeface="Cambria Math"/>
                      </a:rPr>
                      <m:t>mod</m:t>
                    </m:r>
                    <m:r>
                      <a:rPr lang="pl-PL" i="1">
                        <a:latin typeface="Cambria Math"/>
                      </a:rPr>
                      <m:t>𝑝</m:t>
                    </m:r>
                    <m:r>
                      <a:rPr lang="pl-PL" i="1">
                        <a:latin typeface="Cambria Math"/>
                      </a:rPr>
                      <m:t>)+1</m:t>
                    </m:r>
                  </m:oMath>
                </a14:m>
                <a:r>
                  <a:rPr lang="pl-PL" dirty="0"/>
                  <a:t> and go to Step 2.</a:t>
                </a:r>
                <a:endParaRPr lang="de-DE" dirty="0"/>
              </a:p>
              <a:p>
                <a:endParaRPr lang="de-DE" b="1" dirty="0"/>
              </a:p>
              <a:p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0186" y="1532467"/>
                <a:ext cx="7886700" cy="4597401"/>
              </a:xfrm>
              <a:blipFill>
                <a:blip r:embed="rId2"/>
                <a:stretch>
                  <a:fillRect l="-541" t="-11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3218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Variance</a:t>
            </a:r>
            <a:r>
              <a:rPr lang="de-AT" dirty="0"/>
              <a:t> </a:t>
            </a:r>
            <a:r>
              <a:rPr lang="de-AT" dirty="0" err="1"/>
              <a:t>decrease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pic>
        <p:nvPicPr>
          <p:cNvPr id="7170" name="Picture 2" descr="O:\QM\Methodik\AEST_KI\Q2018\var_reduc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00" y="1842977"/>
            <a:ext cx="7548496" cy="357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668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Overall </a:t>
            </a:r>
            <a:r>
              <a:rPr lang="de-AT" dirty="0" err="1"/>
              <a:t>Results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endParaRPr lang="pl-PL" sz="2400" dirty="0"/>
          </a:p>
        </p:txBody>
      </p:sp>
      <p:pic>
        <p:nvPicPr>
          <p:cNvPr id="8194" name="Picture 2" descr="O:\QM\Methodik\AEST_KI\Q2018\final_resul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90" y="1942214"/>
            <a:ext cx="8266053" cy="391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262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Conclusion</a:t>
            </a:r>
            <a:r>
              <a:rPr lang="de-AT" dirty="0"/>
              <a:t> &amp; Outlook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pl-PL" dirty="0"/>
              <a:t>Estimating confidence intervals for register data very challenging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bias</a:t>
            </a:r>
            <a:r>
              <a:rPr lang="de-DE" dirty="0"/>
              <a:t> and </a:t>
            </a:r>
            <a:r>
              <a:rPr lang="de-DE" dirty="0" err="1"/>
              <a:t>variance</a:t>
            </a:r>
            <a:r>
              <a:rPr lang="de-DE" dirty="0"/>
              <a:t> </a:t>
            </a:r>
            <a:r>
              <a:rPr lang="de-DE" dirty="0" err="1"/>
              <a:t>inflation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transformation</a:t>
            </a:r>
            <a:r>
              <a:rPr lang="de-DE" dirty="0"/>
              <a:t> </a:t>
            </a:r>
            <a:r>
              <a:rPr lang="de-DE" smtClean="0"/>
              <a:t>matrix</a:t>
            </a:r>
            <a:r>
              <a:rPr lang="de-DE" dirty="0" smtClean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variance</a:t>
            </a:r>
            <a:r>
              <a:rPr lang="de-DE" dirty="0"/>
              <a:t> </a:t>
            </a:r>
            <a:r>
              <a:rPr lang="de-DE" dirty="0" err="1"/>
              <a:t>inflation</a:t>
            </a:r>
            <a:endParaRPr lang="de-DE" dirty="0"/>
          </a:p>
          <a:p>
            <a:pPr lvl="2"/>
            <a:r>
              <a:rPr lang="de-DE" dirty="0"/>
              <a:t>Needs well-</a:t>
            </a:r>
            <a:r>
              <a:rPr lang="de-DE" dirty="0" err="1"/>
              <a:t>grounded</a:t>
            </a:r>
            <a:r>
              <a:rPr lang="de-DE" dirty="0"/>
              <a:t> </a:t>
            </a:r>
            <a:r>
              <a:rPr lang="pl-PL" dirty="0"/>
              <a:t>theoretical background </a:t>
            </a:r>
            <a:r>
              <a:rPr lang="de-DE" dirty="0"/>
              <a:t>(!)</a:t>
            </a:r>
          </a:p>
          <a:p>
            <a:pPr lvl="2"/>
            <a:endParaRPr lang="de-DE" dirty="0"/>
          </a:p>
          <a:p>
            <a:pPr lvl="2"/>
            <a:endParaRPr lang="de-DE" dirty="0"/>
          </a:p>
          <a:p>
            <a:r>
              <a:rPr lang="de-DE" dirty="0"/>
              <a:t>N</a:t>
            </a:r>
            <a:r>
              <a:rPr lang="pl-PL" dirty="0"/>
              <a:t>aive bootstrap procedure does yield conservative</a:t>
            </a:r>
            <a:r>
              <a:rPr lang="de-AT" dirty="0"/>
              <a:t>,</a:t>
            </a:r>
            <a:r>
              <a:rPr lang="pl-PL" dirty="0"/>
              <a:t> </a:t>
            </a:r>
            <a:r>
              <a:rPr lang="de-DE" dirty="0" err="1" smtClean="0"/>
              <a:t>although</a:t>
            </a:r>
            <a:r>
              <a:rPr lang="de-DE" dirty="0" smtClean="0"/>
              <a:t> </a:t>
            </a:r>
            <a:r>
              <a:rPr lang="pl-PL" dirty="0"/>
              <a:t>robust</a:t>
            </a:r>
            <a:r>
              <a:rPr lang="de-AT" dirty="0"/>
              <a:t>,</a:t>
            </a:r>
            <a:r>
              <a:rPr lang="pl-PL" dirty="0"/>
              <a:t> results</a:t>
            </a:r>
            <a:endParaRPr lang="de-DE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7926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Introduction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endParaRPr lang="de-AT" sz="2000" dirty="0"/>
          </a:p>
          <a:p>
            <a:r>
              <a:rPr lang="de-AT" sz="2000" dirty="0">
                <a:sym typeface="Wingdings" panose="05000000000000000000" pitchFamily="2" charset="2"/>
              </a:rPr>
              <a:t>Administrative </a:t>
            </a:r>
            <a:r>
              <a:rPr lang="de-AT" sz="2000" dirty="0" err="1">
                <a:sym typeface="Wingdings" panose="05000000000000000000" pitchFamily="2" charset="2"/>
              </a:rPr>
              <a:t>data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as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source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for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statistics</a:t>
            </a:r>
            <a:endParaRPr lang="de-AT" sz="2000" dirty="0">
              <a:sym typeface="Wingdings" panose="05000000000000000000" pitchFamily="2" charset="2"/>
            </a:endParaRPr>
          </a:p>
          <a:p>
            <a:pPr lvl="1"/>
            <a:r>
              <a:rPr lang="de-AT" sz="2000" dirty="0" err="1">
                <a:sym typeface="Wingdings" panose="05000000000000000000" pitchFamily="2" charset="2"/>
              </a:rPr>
              <a:t>Cost-savings</a:t>
            </a:r>
            <a:endParaRPr lang="de-AT" sz="2000" dirty="0">
              <a:sym typeface="Wingdings" panose="05000000000000000000" pitchFamily="2" charset="2"/>
            </a:endParaRPr>
          </a:p>
          <a:p>
            <a:pPr lvl="1"/>
            <a:r>
              <a:rPr lang="de-AT" sz="2000" dirty="0">
                <a:sym typeface="Wingdings" panose="05000000000000000000" pitchFamily="2" charset="2"/>
              </a:rPr>
              <a:t>Limit </a:t>
            </a:r>
            <a:r>
              <a:rPr lang="de-AT" sz="2000" dirty="0" err="1">
                <a:sym typeface="Wingdings" panose="05000000000000000000" pitchFamily="2" charset="2"/>
              </a:rPr>
              <a:t>response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burden</a:t>
            </a:r>
            <a:endParaRPr lang="de-AT" sz="2000" dirty="0">
              <a:sym typeface="Wingdings" panose="05000000000000000000" pitchFamily="2" charset="2"/>
            </a:endParaRPr>
          </a:p>
          <a:p>
            <a:endParaRPr lang="de-AT" sz="2000" dirty="0">
              <a:sym typeface="Wingdings" panose="05000000000000000000" pitchFamily="2" charset="2"/>
            </a:endParaRPr>
          </a:p>
          <a:p>
            <a:r>
              <a:rPr lang="de-AT" sz="2000" dirty="0">
                <a:sym typeface="Wingdings" panose="05000000000000000000" pitchFamily="2" charset="2"/>
              </a:rPr>
              <a:t>Errors in a sample </a:t>
            </a:r>
            <a:r>
              <a:rPr lang="de-AT" sz="2000" dirty="0" err="1">
                <a:sym typeface="Wingdings" panose="05000000000000000000" pitchFamily="2" charset="2"/>
              </a:rPr>
              <a:t>data</a:t>
            </a:r>
            <a:r>
              <a:rPr lang="de-AT" sz="2000" dirty="0">
                <a:sym typeface="Wingdings" panose="05000000000000000000" pitchFamily="2" charset="2"/>
              </a:rPr>
              <a:t> ≠ </a:t>
            </a:r>
            <a:r>
              <a:rPr lang="de-AT" sz="2000" dirty="0" err="1">
                <a:sym typeface="Wingdings" panose="05000000000000000000" pitchFamily="2" charset="2"/>
              </a:rPr>
              <a:t>errors</a:t>
            </a:r>
            <a:r>
              <a:rPr lang="de-AT" sz="2000" dirty="0">
                <a:sym typeface="Wingdings" panose="05000000000000000000" pitchFamily="2" charset="2"/>
              </a:rPr>
              <a:t> in </a:t>
            </a:r>
            <a:r>
              <a:rPr lang="de-AT" sz="2000" dirty="0" err="1">
                <a:sym typeface="Wingdings" panose="05000000000000000000" pitchFamily="2" charset="2"/>
              </a:rPr>
              <a:t>adminstrative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data</a:t>
            </a:r>
            <a:endParaRPr lang="de-AT" sz="2000" dirty="0">
              <a:sym typeface="Wingdings" panose="05000000000000000000" pitchFamily="2" charset="2"/>
            </a:endParaRPr>
          </a:p>
          <a:p>
            <a:endParaRPr lang="de-AT" sz="2000" dirty="0">
              <a:sym typeface="Wingdings" panose="05000000000000000000" pitchFamily="2" charset="2"/>
            </a:endParaRPr>
          </a:p>
          <a:p>
            <a:r>
              <a:rPr lang="de-AT" sz="2000" dirty="0" err="1">
                <a:sym typeface="Wingdings" panose="05000000000000000000" pitchFamily="2" charset="2"/>
              </a:rPr>
              <a:t>Challenging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to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measure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quality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of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statistical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figures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from</a:t>
            </a:r>
            <a:r>
              <a:rPr lang="de-AT" sz="2000" dirty="0">
                <a:sym typeface="Wingdings" panose="05000000000000000000" pitchFamily="2" charset="2"/>
              </a:rPr>
              <a:t> administrative </a:t>
            </a:r>
            <a:r>
              <a:rPr lang="de-AT" sz="2000" dirty="0" err="1">
                <a:sym typeface="Wingdings" panose="05000000000000000000" pitchFamily="2" charset="2"/>
              </a:rPr>
              <a:t>data</a:t>
            </a:r>
            <a:endParaRPr lang="de-AT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AT" sz="2400" dirty="0">
              <a:sym typeface="Wingdings" panose="05000000000000000000" pitchFamily="2" charset="2"/>
            </a:endParaRPr>
          </a:p>
          <a:p>
            <a:r>
              <a:rPr lang="pl-PL" sz="2000" dirty="0"/>
              <a:t>Delden, </a:t>
            </a:r>
            <a:r>
              <a:rPr lang="de-AT" sz="2000" dirty="0" err="1"/>
              <a:t>Scholtus</a:t>
            </a:r>
            <a:r>
              <a:rPr lang="pl-PL" sz="2000" dirty="0"/>
              <a:t>, and </a:t>
            </a:r>
            <a:r>
              <a:rPr lang="de-AT" sz="2000" dirty="0"/>
              <a:t>Burger</a:t>
            </a:r>
            <a:r>
              <a:rPr lang="pl-PL" sz="2000" dirty="0"/>
              <a:t> </a:t>
            </a:r>
            <a:r>
              <a:rPr lang="de-AT" sz="2000" dirty="0"/>
              <a:t>(</a:t>
            </a:r>
            <a:r>
              <a:rPr lang="pl-PL" sz="2000" dirty="0"/>
              <a:t>2015</a:t>
            </a:r>
            <a:r>
              <a:rPr lang="de-AT" sz="2000" dirty="0"/>
              <a:t>, </a:t>
            </a:r>
            <a:r>
              <a:rPr lang="de-DE" sz="2000" dirty="0"/>
              <a:t>2016) 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Confidence </a:t>
            </a:r>
            <a:r>
              <a:rPr lang="de-AT" dirty="0" err="1"/>
              <a:t>intervals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register-</a:t>
            </a:r>
            <a:r>
              <a:rPr lang="de-AT" dirty="0" err="1"/>
              <a:t>based</a:t>
            </a:r>
            <a:r>
              <a:rPr lang="de-AT" dirty="0"/>
              <a:t> </a:t>
            </a:r>
            <a:r>
              <a:rPr lang="de-AT" dirty="0" err="1"/>
              <a:t>statistics</a:t>
            </a:r>
            <a:r>
              <a:rPr lang="de-AT" dirty="0"/>
              <a:t>?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Johannes </a:t>
            </a:r>
            <a:r>
              <a:rPr lang="en-GB" dirty="0" err="1"/>
              <a:t>Gussenbauer</a:t>
            </a:r>
            <a:r>
              <a:rPr lang="en-GB" dirty="0"/>
              <a:t>, Statistics Austria, Johannes.Gussenbauer@statistik.gv.at</a:t>
            </a:r>
            <a:endParaRPr lang="de-DE" dirty="0"/>
          </a:p>
          <a:p>
            <a:r>
              <a:rPr lang="en-GB" dirty="0"/>
              <a:t>Alexander </a:t>
            </a:r>
            <a:r>
              <a:rPr lang="en-GB" dirty="0" err="1"/>
              <a:t>Kowarik</a:t>
            </a:r>
            <a:r>
              <a:rPr lang="en-GB" dirty="0"/>
              <a:t>, Statistics Austria, Alexander.Kowarik@statistik.gv.at</a:t>
            </a:r>
            <a:endParaRPr lang="de-DE" dirty="0"/>
          </a:p>
          <a:p>
            <a:r>
              <a:rPr lang="en-GB" dirty="0" err="1"/>
              <a:t>Eliane</a:t>
            </a:r>
            <a:r>
              <a:rPr lang="en-GB" dirty="0"/>
              <a:t> </a:t>
            </a:r>
            <a:r>
              <a:rPr lang="en-GB" dirty="0" err="1"/>
              <a:t>Schwerer</a:t>
            </a:r>
            <a:r>
              <a:rPr lang="en-GB" dirty="0"/>
              <a:t>, Statistics Austria, Eliane.Schwerer@statistik.gv.at</a:t>
            </a:r>
            <a:endParaRPr lang="de-DE" dirty="0"/>
          </a:p>
          <a:p>
            <a:r>
              <a:rPr lang="en-GB" dirty="0"/>
              <a:t>Christoph Waldner, Statistics Austria, Christoph.Waldner@statistik.gv.at</a:t>
            </a:r>
            <a:endParaRPr lang="de-DE" dirty="0"/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Setup – Case Study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20186" y="1532467"/>
                <a:ext cx="7886700" cy="4597401"/>
              </a:xfrm>
            </p:spPr>
            <p:txBody>
              <a:bodyPr>
                <a:normAutofit/>
              </a:bodyPr>
              <a:lstStyle/>
              <a:p>
                <a:endParaRPr lang="de-AT" sz="2000" dirty="0"/>
              </a:p>
              <a:p>
                <a:r>
                  <a:rPr lang="de-AT" sz="2000" dirty="0"/>
                  <a:t>Austrian register-</a:t>
                </a:r>
                <a:r>
                  <a:rPr lang="de-AT" sz="2000" dirty="0" err="1"/>
                  <a:t>based</a:t>
                </a:r>
                <a:r>
                  <a:rPr lang="de-AT" sz="2000" dirty="0"/>
                  <a:t> </a:t>
                </a:r>
                <a:r>
                  <a:rPr lang="de-AT" sz="2000" dirty="0" err="1"/>
                  <a:t>labour</a:t>
                </a:r>
                <a:r>
                  <a:rPr lang="de-AT" sz="2000" dirty="0"/>
                  <a:t> </a:t>
                </a:r>
                <a:r>
                  <a:rPr lang="de-AT" sz="2000" dirty="0" err="1"/>
                  <a:t>market</a:t>
                </a:r>
                <a:r>
                  <a:rPr lang="de-AT" sz="2000" dirty="0"/>
                  <a:t> </a:t>
                </a:r>
                <a:r>
                  <a:rPr lang="de-AT" sz="2000" dirty="0" err="1"/>
                  <a:t>statistics</a:t>
                </a:r>
                <a:r>
                  <a:rPr lang="de-AT" sz="2000" dirty="0"/>
                  <a:t> (RBLMS)</a:t>
                </a:r>
              </a:p>
              <a:p>
                <a:pPr lvl="1"/>
                <a:r>
                  <a:rPr lang="en-US" sz="2000" dirty="0"/>
                  <a:t>Annually multi-source statistics with characteristics of a population census</a:t>
                </a:r>
              </a:p>
              <a:p>
                <a:endParaRPr lang="en-US" sz="2000" dirty="0"/>
              </a:p>
              <a:p>
                <a:r>
                  <a:rPr lang="de-AT" sz="2000" dirty="0"/>
                  <a:t>Focus on </a:t>
                </a:r>
                <a:r>
                  <a:rPr lang="de-AT" sz="2000" dirty="0" err="1"/>
                  <a:t>characteristic</a:t>
                </a:r>
                <a:r>
                  <a:rPr lang="de-AT" sz="2000" dirty="0"/>
                  <a:t> „</a:t>
                </a:r>
                <a:r>
                  <a:rPr lang="de-AT" sz="2000" dirty="0" err="1"/>
                  <a:t>highest</a:t>
                </a:r>
                <a:r>
                  <a:rPr lang="de-AT" sz="2000" dirty="0"/>
                  <a:t> </a:t>
                </a:r>
                <a:r>
                  <a:rPr lang="de-AT" sz="2000" dirty="0" err="1"/>
                  <a:t>level</a:t>
                </a:r>
                <a:r>
                  <a:rPr lang="de-AT" sz="2000" dirty="0"/>
                  <a:t> </a:t>
                </a:r>
                <a:r>
                  <a:rPr lang="de-AT" sz="2000" dirty="0" err="1"/>
                  <a:t>of</a:t>
                </a:r>
                <a:r>
                  <a:rPr lang="de-AT" sz="2000" dirty="0"/>
                  <a:t> </a:t>
                </a:r>
                <a:r>
                  <a:rPr lang="de-AT" sz="2000" dirty="0" err="1"/>
                  <a:t>education</a:t>
                </a:r>
                <a:r>
                  <a:rPr lang="de-AT" sz="2000" dirty="0"/>
                  <a:t> </a:t>
                </a:r>
                <a:r>
                  <a:rPr lang="de-AT" sz="2000" dirty="0" err="1"/>
                  <a:t>completed</a:t>
                </a:r>
                <a:r>
                  <a:rPr lang="de-AT" sz="2000" dirty="0"/>
                  <a:t>“ (EDU)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:=</m:t>
                    </m:r>
                    <m:nary>
                      <m:naryPr>
                        <m:chr m:val="∑"/>
                        <m:limLoc m:val="undOvr"/>
                        <m:ctrlPr>
                          <a:rPr lang="de-DE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de-DE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[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/>
                              </a:rPr>
                              <m:t>=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/>
                              </a:rPr>
                              <m:t>]</m:t>
                            </m:r>
                          </m:sub>
                        </m:sSub>
                      </m:e>
                    </m:nary>
                    <m:r>
                      <a:rPr lang="de-DE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=1,…,</m:t>
                    </m:r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de-AT" sz="2000" dirty="0"/>
                  <a:t> </a:t>
                </a:r>
              </a:p>
              <a:p>
                <a:pPr lvl="2"/>
                <a:r>
                  <a:rPr lang="de-AT" sz="2000" dirty="0"/>
                  <a:t>Count </a:t>
                </a:r>
                <a:r>
                  <a:rPr lang="de-AT" sz="2000" dirty="0" err="1"/>
                  <a:t>statistic</a:t>
                </a:r>
                <a:r>
                  <a:rPr lang="de-AT" sz="2000" dirty="0"/>
                  <a:t> </a:t>
                </a:r>
                <a:r>
                  <a:rPr lang="de-AT" sz="2000" dirty="0" err="1"/>
                  <a:t>by</a:t>
                </a:r>
                <a:r>
                  <a:rPr lang="de-AT" sz="2000" dirty="0"/>
                  <a:t> </a:t>
                </a:r>
                <a:r>
                  <a:rPr lang="de-AT" sz="2000" dirty="0" err="1"/>
                  <a:t>gender</a:t>
                </a:r>
                <a:r>
                  <a:rPr lang="de-AT" sz="2000" dirty="0"/>
                  <a:t> and/</a:t>
                </a:r>
                <a:r>
                  <a:rPr lang="de-AT" sz="2000" dirty="0" err="1"/>
                  <a:t>or</a:t>
                </a:r>
                <a:r>
                  <a:rPr lang="de-AT" sz="2000" dirty="0"/>
                  <a:t> </a:t>
                </a:r>
                <a:r>
                  <a:rPr lang="de-AT" sz="2000" dirty="0" err="1"/>
                  <a:t>nationality</a:t>
                </a:r>
                <a:r>
                  <a:rPr lang="de-AT" sz="2000" dirty="0"/>
                  <a:t> (ISO-Code)</a:t>
                </a:r>
              </a:p>
              <a:p>
                <a:endParaRPr lang="de-AT" sz="2000" dirty="0"/>
              </a:p>
              <a:p>
                <a:r>
                  <a:rPr lang="de-AT" sz="2000" dirty="0"/>
                  <a:t>2 Error </a:t>
                </a:r>
                <a:r>
                  <a:rPr lang="de-AT" sz="2000" dirty="0" err="1"/>
                  <a:t>sources</a:t>
                </a:r>
                <a:r>
                  <a:rPr lang="de-AT" sz="2000" dirty="0"/>
                  <a:t>: </a:t>
                </a:r>
                <a:r>
                  <a:rPr lang="de-AT" sz="2000" dirty="0" err="1"/>
                  <a:t>Imputation</a:t>
                </a:r>
                <a:r>
                  <a:rPr lang="de-AT" sz="2000" dirty="0"/>
                  <a:t> + </a:t>
                </a:r>
                <a:r>
                  <a:rPr lang="de-AT" sz="2000" dirty="0" err="1"/>
                  <a:t>Classification</a:t>
                </a:r>
                <a:endParaRPr lang="de-AT" sz="2000" dirty="0"/>
              </a:p>
              <a:p>
                <a:endParaRPr lang="pl-PL" sz="24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0186" y="1532467"/>
                <a:ext cx="7886700" cy="4597401"/>
              </a:xfrm>
              <a:blipFill>
                <a:blip r:embed="rId2"/>
                <a:stretch>
                  <a:fillRect l="-6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926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Error </a:t>
            </a:r>
            <a:r>
              <a:rPr lang="de-AT" dirty="0" err="1"/>
              <a:t>Sources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20186" y="1532467"/>
                <a:ext cx="7886700" cy="4597401"/>
              </a:xfrm>
            </p:spPr>
            <p:txBody>
              <a:bodyPr>
                <a:normAutofit/>
              </a:bodyPr>
              <a:lstStyle/>
              <a:p>
                <a:r>
                  <a:rPr lang="de-AT" sz="2000" dirty="0"/>
                  <a:t>Imputation Error:</a:t>
                </a:r>
              </a:p>
              <a:p>
                <a:pPr lvl="2"/>
                <a:r>
                  <a:rPr lang="de-AT" sz="2000" dirty="0" err="1"/>
                  <a:t>Missing</a:t>
                </a:r>
                <a:r>
                  <a:rPr lang="de-AT" sz="2000" dirty="0"/>
                  <a:t> at Random</a:t>
                </a:r>
              </a:p>
              <a:p>
                <a:pPr lvl="2"/>
                <a:r>
                  <a:rPr lang="de-AT" sz="2000" dirty="0" err="1"/>
                  <a:t>Adresses</a:t>
                </a:r>
                <a:r>
                  <a:rPr lang="de-AT" sz="2000" dirty="0"/>
                  <a:t> </a:t>
                </a:r>
                <a:r>
                  <a:rPr lang="de-AT" sz="2000" dirty="0" err="1"/>
                  <a:t>only</a:t>
                </a:r>
                <a:r>
                  <a:rPr lang="de-AT" sz="2000" dirty="0"/>
                  <a:t> </a:t>
                </a:r>
                <a:r>
                  <a:rPr lang="de-AT" sz="2000" dirty="0" err="1"/>
                  <a:t>small</a:t>
                </a:r>
                <a:r>
                  <a:rPr lang="de-AT" sz="2000" dirty="0"/>
                  <a:t> </a:t>
                </a:r>
                <a:r>
                  <a:rPr lang="de-AT" sz="2000" dirty="0" err="1"/>
                  <a:t>part</a:t>
                </a:r>
                <a:r>
                  <a:rPr lang="de-AT" sz="2000" dirty="0"/>
                  <a:t> </a:t>
                </a:r>
                <a:r>
                  <a:rPr lang="de-AT" sz="2000" dirty="0" err="1"/>
                  <a:t>of</a:t>
                </a:r>
                <a:r>
                  <a:rPr lang="de-AT" sz="2000" dirty="0"/>
                  <a:t> </a:t>
                </a:r>
                <a:r>
                  <a:rPr lang="de-AT" sz="2000" dirty="0" err="1"/>
                  <a:t>the</a:t>
                </a:r>
                <a:r>
                  <a:rPr lang="de-AT" sz="2000" dirty="0"/>
                  <a:t> </a:t>
                </a:r>
                <a:r>
                  <a:rPr lang="de-AT" sz="2000" dirty="0" err="1"/>
                  <a:t>data</a:t>
                </a:r>
                <a:endParaRPr lang="de-AT" sz="2000" dirty="0"/>
              </a:p>
              <a:p>
                <a:pPr lvl="2"/>
                <a:endParaRPr lang="de-AT" sz="2000" dirty="0"/>
              </a:p>
              <a:p>
                <a:pPr lvl="2"/>
                <a:endParaRPr lang="de-AT" sz="2000" dirty="0"/>
              </a:p>
              <a:p>
                <a:r>
                  <a:rPr lang="de-AT" sz="2000" dirty="0" err="1"/>
                  <a:t>Classification</a:t>
                </a:r>
                <a:r>
                  <a:rPr lang="de-AT" sz="2000" dirty="0"/>
                  <a:t> Error:</a:t>
                </a:r>
              </a:p>
              <a:p>
                <a:pPr lvl="2"/>
                <a:r>
                  <a:rPr lang="de-AT" sz="2000" dirty="0" err="1"/>
                  <a:t>Appears</a:t>
                </a:r>
                <a:r>
                  <a:rPr lang="de-AT" sz="2000" dirty="0"/>
                  <a:t> </a:t>
                </a:r>
                <a:r>
                  <a:rPr lang="de-AT" sz="2000" dirty="0" err="1"/>
                  <a:t>independently</a:t>
                </a:r>
                <a:r>
                  <a:rPr lang="de-AT" sz="2000" dirty="0"/>
                  <a:t> </a:t>
                </a:r>
                <a:r>
                  <a:rPr lang="de-AT" sz="2000" dirty="0" err="1"/>
                  <a:t>across</a:t>
                </a:r>
                <a:r>
                  <a:rPr lang="de-AT" sz="2000" dirty="0"/>
                  <a:t> </a:t>
                </a:r>
                <a:r>
                  <a:rPr lang="de-AT" sz="2000" dirty="0" err="1"/>
                  <a:t>units</a:t>
                </a:r>
                <a:endParaRPr lang="de-AT" sz="2000" dirty="0"/>
              </a:p>
              <a:p>
                <a:pPr lvl="2"/>
                <a:r>
                  <a:rPr lang="de-AT" sz="2000" dirty="0" err="1"/>
                  <a:t>Assum</a:t>
                </a:r>
                <a:r>
                  <a:rPr lang="de-AT" sz="2000" dirty="0"/>
                  <a:t> e</a:t>
                </a:r>
                <a:r>
                  <a:rPr lang="en-US" sz="2000" dirty="0"/>
                  <a:t>ach person has an unknown true and observed value</a:t>
                </a:r>
              </a:p>
              <a:p>
                <a:pPr lvl="2"/>
                <a:r>
                  <a:rPr lang="en-US" sz="2000" dirty="0"/>
                  <a:t>Errors follow a transition matrix 𝐏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de-DE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de-DE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𝑜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)</m:t>
                                </m:r>
                              </m:sub>
                              <m:sup/>
                            </m:sSubSup>
                          </m:e>
                        </m:d>
                      </m:e>
                      <m:sub>
                        <m:r>
                          <a:rPr lang="de-DE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endParaRPr lang="de-DE" sz="2400" dirty="0"/>
              </a:p>
              <a:p>
                <a:pPr marL="2286000" lvl="5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𝑜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sub>
                        <m:sup/>
                      </m:sSubSup>
                      <m:r>
                        <a:rPr lang="en-US" i="1">
                          <a:latin typeface="Cambria Math"/>
                        </a:rPr>
                        <m:t>:=</m:t>
                      </m:r>
                      <m:r>
                        <a:rPr lang="en-US" i="1">
                          <a:latin typeface="Cambria Math"/>
                        </a:rPr>
                        <m:t>ℙ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i="1">
                          <a:latin typeface="Cambria Math"/>
                        </a:rPr>
                        <m:t>|</m:t>
                      </m:r>
                      <m:sSubSup>
                        <m:sSubSupPr>
                          <m:ctrlPr>
                            <a:rPr lang="de-DE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e>
                        <m:sub/>
                        <m:sup>
                          <m:r>
                            <a:rPr lang="en-US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pl-PL" sz="24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0186" y="1532467"/>
                <a:ext cx="7886700" cy="4597401"/>
              </a:xfrm>
              <a:blipFill rotWithShape="1">
                <a:blip r:embed="rId2"/>
                <a:stretch>
                  <a:fillRect l="-696" t="-11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9262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Bootstrap </a:t>
            </a:r>
            <a:r>
              <a:rPr lang="de-AT" dirty="0" err="1"/>
              <a:t>techniques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de-AT" sz="2000" dirty="0"/>
              <a:t>Error </a:t>
            </a:r>
            <a:r>
              <a:rPr lang="de-AT" sz="2000" dirty="0" err="1"/>
              <a:t>sources</a:t>
            </a:r>
            <a:r>
              <a:rPr lang="de-AT" sz="2000" dirty="0"/>
              <a:t> </a:t>
            </a:r>
            <a:r>
              <a:rPr lang="de-AT" sz="2000" dirty="0" err="1"/>
              <a:t>complex</a:t>
            </a:r>
            <a:endParaRPr lang="de-AT" sz="2000" dirty="0"/>
          </a:p>
          <a:p>
            <a:pPr lvl="2"/>
            <a:r>
              <a:rPr lang="de-AT" sz="2000" dirty="0" err="1"/>
              <a:t>Especially</a:t>
            </a:r>
            <a:r>
              <a:rPr lang="de-AT" sz="2000" dirty="0"/>
              <a:t> </a:t>
            </a:r>
            <a:r>
              <a:rPr lang="de-AT" sz="2000" dirty="0" err="1"/>
              <a:t>combination</a:t>
            </a:r>
            <a:r>
              <a:rPr lang="de-AT" sz="2000" dirty="0"/>
              <a:t> </a:t>
            </a:r>
            <a:r>
              <a:rPr lang="de-AT" sz="2000" dirty="0" err="1"/>
              <a:t>of</a:t>
            </a:r>
            <a:r>
              <a:rPr lang="de-AT" sz="2000" dirty="0"/>
              <a:t> 2 </a:t>
            </a:r>
            <a:r>
              <a:rPr lang="de-AT" sz="2000" dirty="0" err="1"/>
              <a:t>error</a:t>
            </a:r>
            <a:r>
              <a:rPr lang="de-AT" sz="2000" dirty="0"/>
              <a:t> </a:t>
            </a:r>
            <a:r>
              <a:rPr lang="de-AT" sz="2000" dirty="0" err="1"/>
              <a:t>sources</a:t>
            </a:r>
            <a:endParaRPr lang="de-AT" sz="2000" dirty="0"/>
          </a:p>
          <a:p>
            <a:endParaRPr lang="de-AT" sz="2000" dirty="0"/>
          </a:p>
          <a:p>
            <a:r>
              <a:rPr lang="de-AT" sz="2000" dirty="0">
                <a:sym typeface="Wingdings" panose="05000000000000000000" pitchFamily="2" charset="2"/>
              </a:rPr>
              <a:t> </a:t>
            </a:r>
            <a:r>
              <a:rPr lang="de-AT" sz="2000" dirty="0" err="1"/>
              <a:t>Use</a:t>
            </a:r>
            <a:r>
              <a:rPr lang="de-AT" sz="2000" dirty="0"/>
              <a:t> </a:t>
            </a:r>
            <a:r>
              <a:rPr lang="de-AT" sz="2000" dirty="0" err="1"/>
              <a:t>bootstrap</a:t>
            </a:r>
            <a:r>
              <a:rPr lang="de-AT" sz="2000" dirty="0"/>
              <a:t> </a:t>
            </a:r>
            <a:r>
              <a:rPr lang="de-AT" sz="2000" dirty="0" err="1"/>
              <a:t>techniques</a:t>
            </a:r>
            <a:r>
              <a:rPr lang="de-AT" sz="2000" dirty="0"/>
              <a:t> </a:t>
            </a:r>
          </a:p>
          <a:p>
            <a:endParaRPr lang="de-AT" sz="2000" dirty="0"/>
          </a:p>
          <a:p>
            <a:r>
              <a:rPr lang="de-AT" sz="2000" dirty="0"/>
              <a:t>Modell Error </a:t>
            </a:r>
            <a:r>
              <a:rPr lang="de-AT" sz="2000" dirty="0" err="1"/>
              <a:t>sources</a:t>
            </a:r>
            <a:r>
              <a:rPr lang="de-AT" sz="2000" dirty="0"/>
              <a:t> </a:t>
            </a:r>
            <a:r>
              <a:rPr lang="de-AT" sz="2000" dirty="0">
                <a:sym typeface="Wingdings" panose="05000000000000000000" pitchFamily="2" charset="2"/>
              </a:rPr>
              <a:t> </a:t>
            </a:r>
            <a:r>
              <a:rPr lang="de-AT" sz="2000" dirty="0" err="1">
                <a:sym typeface="Wingdings" panose="05000000000000000000" pitchFamily="2" charset="2"/>
              </a:rPr>
              <a:t>probability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matrix</a:t>
            </a:r>
            <a:endParaRPr lang="de-AT" sz="2000" dirty="0"/>
          </a:p>
          <a:p>
            <a:endParaRPr lang="de-AT" sz="2000" dirty="0"/>
          </a:p>
          <a:p>
            <a:r>
              <a:rPr lang="de-AT" sz="2000" dirty="0" err="1"/>
              <a:t>Use</a:t>
            </a:r>
            <a:r>
              <a:rPr lang="de-AT" sz="2000" dirty="0"/>
              <a:t> </a:t>
            </a:r>
            <a:r>
              <a:rPr lang="de-AT" sz="2000" dirty="0" err="1"/>
              <a:t>probability</a:t>
            </a:r>
            <a:r>
              <a:rPr lang="de-AT" sz="2000" dirty="0"/>
              <a:t> </a:t>
            </a:r>
            <a:r>
              <a:rPr lang="de-AT" sz="2000" dirty="0" err="1"/>
              <a:t>matrix</a:t>
            </a:r>
            <a:r>
              <a:rPr lang="de-AT" sz="2000" dirty="0"/>
              <a:t> </a:t>
            </a:r>
            <a:r>
              <a:rPr lang="de-AT" sz="2000" dirty="0" err="1"/>
              <a:t>to</a:t>
            </a:r>
            <a:r>
              <a:rPr lang="de-AT" sz="2000" dirty="0"/>
              <a:t> </a:t>
            </a:r>
            <a:r>
              <a:rPr lang="de-AT" sz="2000" dirty="0" err="1"/>
              <a:t>create</a:t>
            </a:r>
            <a:r>
              <a:rPr lang="de-AT" sz="2000" dirty="0"/>
              <a:t> </a:t>
            </a:r>
            <a:r>
              <a:rPr lang="de-AT" sz="2000" dirty="0" err="1"/>
              <a:t>bootstrap</a:t>
            </a:r>
            <a:r>
              <a:rPr lang="de-AT" sz="2000" dirty="0"/>
              <a:t> </a:t>
            </a:r>
            <a:r>
              <a:rPr lang="de-AT" sz="2000" dirty="0" err="1"/>
              <a:t>replicates</a:t>
            </a:r>
            <a:r>
              <a:rPr lang="de-AT" sz="2000" dirty="0"/>
              <a:t> </a:t>
            </a:r>
          </a:p>
          <a:p>
            <a:endParaRPr lang="de-AT" sz="2000" dirty="0"/>
          </a:p>
          <a:p>
            <a:r>
              <a:rPr lang="de-AT" sz="2000" dirty="0" err="1"/>
              <a:t>Apply</a:t>
            </a:r>
            <a:r>
              <a:rPr lang="de-AT" sz="2000" dirty="0"/>
              <a:t> </a:t>
            </a:r>
            <a:r>
              <a:rPr lang="de-AT" sz="2000" dirty="0" err="1"/>
              <a:t>statistic</a:t>
            </a:r>
            <a:r>
              <a:rPr lang="de-AT" sz="2000" dirty="0"/>
              <a:t> on </a:t>
            </a:r>
            <a:r>
              <a:rPr lang="de-AT" sz="2000" dirty="0" err="1"/>
              <a:t>bootstrap</a:t>
            </a:r>
            <a:r>
              <a:rPr lang="de-AT" sz="2000" dirty="0"/>
              <a:t> </a:t>
            </a:r>
            <a:r>
              <a:rPr lang="de-AT" sz="2000" dirty="0" err="1"/>
              <a:t>replicates</a:t>
            </a:r>
            <a:endParaRPr lang="de-AT" sz="2000" dirty="0"/>
          </a:p>
          <a:p>
            <a:endParaRPr lang="de-AT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7926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="" xmlns:a16="http://schemas.microsoft.com/office/drawing/2014/main" id="{9A57AE22-A7FB-4614-AD69-2FDD33076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10587"/>
            <a:ext cx="3868340" cy="758456"/>
          </a:xfrm>
        </p:spPr>
        <p:txBody>
          <a:bodyPr/>
          <a:lstStyle/>
          <a:p>
            <a:r>
              <a:rPr lang="de-DE" dirty="0"/>
              <a:t>Imputation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Inhaltsplatzhalter 16">
                <a:extLst>
                  <a:ext uri="{FF2B5EF4-FFF2-40B4-BE49-F238E27FC236}">
                    <a16:creationId xmlns="" xmlns:a16="http://schemas.microsoft.com/office/drawing/2014/main" id="{5D2C37C1-C077-414E-984B-1EA44A170C9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endParaRPr lang="de-AT" sz="1800" dirty="0"/>
              </a:p>
              <a:p>
                <a:r>
                  <a:rPr lang="de-AT" sz="1800" dirty="0" err="1"/>
                  <a:t>Multinomial</a:t>
                </a:r>
                <a:r>
                  <a:rPr lang="de-AT" sz="1800" dirty="0"/>
                  <a:t> Modell</a:t>
                </a:r>
              </a:p>
              <a:p>
                <a:endParaRPr lang="de-DE" sz="1800" dirty="0"/>
              </a:p>
              <a:p>
                <a14:m>
                  <m:oMath xmlns:m="http://schemas.openxmlformats.org/officeDocument/2006/math">
                    <m:r>
                      <a:rPr lang="pl-PL" sz="18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 ~ 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𝑑𝑒𝑚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𝑣𝑎𝑟𝑖𝑎𝑏𝑙𝑒𝑠</m:t>
                    </m:r>
                  </m:oMath>
                </a14:m>
                <a:endParaRPr lang="de-AT" sz="1800" dirty="0"/>
              </a:p>
              <a:p>
                <a:endParaRPr lang="de-DE" sz="18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8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≔</m:t>
                    </m:r>
                    <m:d>
                      <m:dPr>
                        <m:ctrlPr>
                          <a:rPr lang="de-DE" sz="18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de-DE" sz="1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sz="1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  <m:sup/>
                        </m:sSubSup>
                      </m:e>
                    </m:d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l-PL" sz="1800" i="1">
                        <a:latin typeface="Cambria Math"/>
                      </a:rPr>
                      <m:t>ℙ</m:t>
                    </m:r>
                    <m:r>
                      <a:rPr lang="pl-PL" sz="1800" i="1">
                        <a:latin typeface="Cambria Math"/>
                      </a:rPr>
                      <m:t>(</m:t>
                    </m:r>
                    <m:r>
                      <a:rPr lang="pl-PL" sz="18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pl-PL" sz="1800" i="1">
                        <a:latin typeface="Cambria Math"/>
                      </a:rPr>
                      <m:t>=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pl-PL" sz="1800" i="1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de-DE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800" i="1">
                            <a:latin typeface="Cambria Math"/>
                          </a:rPr>
                          <m:t>𝒞</m:t>
                        </m:r>
                      </m:e>
                      <m:sub>
                        <m:r>
                          <a:rPr lang="pl-PL" sz="1800" i="1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pl-PL" sz="1800" i="1">
                        <a:latin typeface="Cambria Math"/>
                      </a:rPr>
                      <m:t>)</m:t>
                    </m:r>
                  </m:oMath>
                </a14:m>
                <a:endParaRPr lang="de-AT" sz="1800" dirty="0"/>
              </a:p>
            </p:txBody>
          </p:sp>
        </mc:Choice>
        <mc:Fallback xmlns="">
          <p:sp>
            <p:nvSpPr>
              <p:cNvPr id="17" name="Inhaltsplatzhalter 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D2C37C1-C077-414E-984B-1EA44A170C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94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platzhalter 17">
            <a:extLst>
              <a:ext uri="{FF2B5EF4-FFF2-40B4-BE49-F238E27FC236}">
                <a16:creationId xmlns="" xmlns:a16="http://schemas.microsoft.com/office/drawing/2014/main" id="{D3FD26C3-3841-487B-A1D8-8133DA62A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368057"/>
            <a:ext cx="3887391" cy="786808"/>
          </a:xfrm>
        </p:spPr>
        <p:txBody>
          <a:bodyPr/>
          <a:lstStyle/>
          <a:p>
            <a:r>
              <a:rPr lang="de-DE" dirty="0"/>
              <a:t>Classification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Inhaltsplatzhalter 18">
                <a:extLst>
                  <a:ext uri="{FF2B5EF4-FFF2-40B4-BE49-F238E27FC236}">
                    <a16:creationId xmlns="" xmlns:a16="http://schemas.microsoft.com/office/drawing/2014/main" id="{9AA9AED8-7E36-43D6-BD3D-FD7F1C2DDAB7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29150" y="2505075"/>
                <a:ext cx="4233496" cy="3684588"/>
              </a:xfrm>
            </p:spPr>
            <p:txBody>
              <a:bodyPr/>
              <a:lstStyle/>
              <a:p>
                <a:endParaRPr lang="de-AT" sz="1800" dirty="0"/>
              </a:p>
              <a:p>
                <a:r>
                  <a:rPr lang="de-AT" sz="1800" dirty="0"/>
                  <a:t>Austrian </a:t>
                </a:r>
                <a:r>
                  <a:rPr lang="de-AT" sz="1800" dirty="0" err="1"/>
                  <a:t>labour</a:t>
                </a:r>
                <a:r>
                  <a:rPr lang="de-AT" sz="1800" dirty="0"/>
                  <a:t> </a:t>
                </a:r>
                <a:r>
                  <a:rPr lang="de-AT" sz="1800" dirty="0" err="1"/>
                  <a:t>force</a:t>
                </a:r>
                <a:r>
                  <a:rPr lang="de-AT" sz="1800" dirty="0"/>
                  <a:t> </a:t>
                </a:r>
                <a:r>
                  <a:rPr lang="de-AT" sz="1800" dirty="0" err="1"/>
                  <a:t>survey</a:t>
                </a:r>
                <a:endParaRPr lang="de-AT" sz="1800" dirty="0"/>
              </a:p>
              <a:p>
                <a:endParaRPr lang="de-AT" sz="1800" dirty="0"/>
              </a:p>
              <a:p>
                <a:r>
                  <a:rPr lang="de-AT" sz="1800" dirty="0" err="1"/>
                  <a:t>Multinomial</a:t>
                </a:r>
                <a:r>
                  <a:rPr lang="de-AT" sz="1800" dirty="0"/>
                  <a:t> </a:t>
                </a:r>
                <a:r>
                  <a:rPr lang="de-AT" sz="1800" dirty="0" err="1"/>
                  <a:t>modell</a:t>
                </a:r>
                <a:endParaRPr lang="de-AT" sz="1800" dirty="0"/>
              </a:p>
              <a:p>
                <a:endParaRPr lang="de-AT" sz="1800" dirty="0"/>
              </a:p>
              <a:p>
                <a14:m>
                  <m:oMath xmlns:m="http://schemas.openxmlformats.org/officeDocument/2006/math">
                    <m:r>
                      <a:rPr lang="pl-PL" sz="180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 ~</m:t>
                    </m:r>
                    <m:groupChr>
                      <m:groupChrPr>
                        <m:chr m:val="̃"/>
                        <m:pos m:val="top"/>
                        <m:vertJc m:val="bot"/>
                        <m:ctrlPr>
                          <a:rPr lang="de-DE" sz="1800" i="1">
                            <a:latin typeface="Cambria Math"/>
                          </a:rPr>
                        </m:ctrlPr>
                      </m:groupChrPr>
                      <m:e>
                        <m:r>
                          <a:rPr lang="pl-PL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𝐶</m:t>
                        </m:r>
                      </m:e>
                    </m:groupChr>
                    <m:r>
                      <a:rPr lang="de-DE" sz="1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 </m:t>
                    </m:r>
                    <m:r>
                      <a:rPr lang="de-DE" sz="1800" i="1">
                        <a:latin typeface="Cambria Math" panose="02040503050406030204" pitchFamily="18" charset="0"/>
                      </a:rPr>
                      <m:t>𝑑𝑒𝑚</m:t>
                    </m:r>
                    <m:r>
                      <a:rPr lang="de-DE" sz="1800" i="1">
                        <a:latin typeface="Cambria Math" panose="02040503050406030204" pitchFamily="18" charset="0"/>
                      </a:rPr>
                      <m:t>. </m:t>
                    </m:r>
                    <m:r>
                      <a:rPr lang="de-DE" sz="1800" i="1">
                        <a:latin typeface="Cambria Math" panose="02040503050406030204" pitchFamily="18" charset="0"/>
                      </a:rPr>
                      <m:t>𝑣𝑎𝑟𝑖𝑎𝑏𝑙𝑒𝑠</m:t>
                    </m:r>
                  </m:oMath>
                </a14:m>
                <a:endParaRPr lang="de-AT" sz="1800" dirty="0"/>
              </a:p>
              <a:p>
                <a:endParaRPr lang="de-AT" sz="1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de-DE" sz="1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de-DE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de-DE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≔</m:t>
                    </m:r>
                    <m:d>
                      <m:dPr>
                        <m:ctrlPr>
                          <a:rPr lang="de-DE" sz="1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de-DE" sz="1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d>
                              <m:dPr>
                                <m:ctrlPr>
                                  <a:rPr lang="en-US" sz="1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de-DE" sz="1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b>
                          <m:sup/>
                        </m:sSubSup>
                      </m:e>
                    </m:d>
                    <m:r>
                      <a:rPr lang="de-DE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l-PL" sz="18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ℙ</m:t>
                    </m:r>
                    <m:r>
                      <a:rPr lang="pl-PL" sz="18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(</m:t>
                    </m:r>
                    <m:r>
                      <a:rPr lang="de-DE" sz="1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𝐶</m:t>
                    </m:r>
                    <m:r>
                      <a:rPr lang="pl-PL" sz="18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pl-PL" sz="18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𝑜</m:t>
                    </m:r>
                    <m:r>
                      <a:rPr lang="pl-PL" sz="18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|</m:t>
                    </m:r>
                    <m:groupChr>
                      <m:groupChrPr>
                        <m:chr m:val="̃"/>
                        <m:pos m:val="top"/>
                        <m:vertJc m:val="bot"/>
                        <m:ctrlPr>
                          <a:rPr lang="de-DE" sz="1800" i="1">
                            <a:latin typeface="Cambria Math"/>
                          </a:rPr>
                        </m:ctrlPr>
                      </m:groupChrPr>
                      <m:e>
                        <m:r>
                          <a:rPr lang="pl-PL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𝐶</m:t>
                        </m:r>
                      </m:e>
                    </m:groupChr>
                    <m:r>
                      <a:rPr lang="pl-PL" sz="18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de-DE" sz="1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𝑡</m:t>
                    </m:r>
                    <m:r>
                      <a:rPr lang="de-DE" sz="1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</m:t>
                    </m:r>
                    <m:sSub>
                      <m:sSubPr>
                        <m:ctrlPr>
                          <a:rPr lang="de-DE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  <m:sub>
                        <m:r>
                          <a:rPr lang="pl-PL" sz="1800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pl-PL" sz="18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)</m:t>
                    </m:r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19" name="Inhaltsplatzhalter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AA9AED8-7E36-43D6-BD3D-FD7F1C2DDA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29150" y="2505075"/>
                <a:ext cx="4233496" cy="3684588"/>
              </a:xfrm>
              <a:blipFill rotWithShape="1">
                <a:blip r:embed="rId3"/>
                <a:stretch>
                  <a:fillRect l="-86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10781"/>
          </a:xfrm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15742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Overview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Method</a:t>
            </a:r>
            <a:endParaRPr lang="pl-PL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71225"/>
              </p:ext>
            </p:extLst>
          </p:nvPr>
        </p:nvGraphicFramePr>
        <p:xfrm>
          <a:off x="620713" y="1531938"/>
          <a:ext cx="7886700" cy="459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="" xmlns:a16="http://schemas.microsoft.com/office/drawing/2014/main" id="{71964AB2-8D62-46AB-B63C-9958AEC31AE9}"/>
                  </a:ext>
                </a:extLst>
              </p:cNvPr>
              <p:cNvSpPr txBox="1"/>
              <p:nvPr/>
            </p:nvSpPr>
            <p:spPr>
              <a:xfrm>
                <a:off x="5539154" y="3645972"/>
                <a:ext cx="5890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71964AB2-8D62-46AB-B63C-9958AEC31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154" y="3645972"/>
                <a:ext cx="58908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="" xmlns:a16="http://schemas.microsoft.com/office/drawing/2014/main" id="{49E9DF67-CC73-47F2-A2BA-45737D4DFDAA}"/>
                  </a:ext>
                </a:extLst>
              </p:cNvPr>
              <p:cNvSpPr txBox="1"/>
              <p:nvPr/>
            </p:nvSpPr>
            <p:spPr>
              <a:xfrm>
                <a:off x="8018585" y="5079648"/>
                <a:ext cx="1125415" cy="492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latin typeface="Cambria Math"/>
                            </a:rPr>
                          </m:ctrlPr>
                        </m:sSubSupPr>
                        <m:e>
                          <m:groupChr>
                            <m:groupChrPr>
                              <m:chr m:val="^"/>
                              <m:pos m:val="top"/>
                              <m:vertJc m:val="bot"/>
                              <m:ctrlPr>
                                <a:rPr lang="de-DE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pl-PL" i="1">
                                  <a:latin typeface="Cambria Math"/>
                                </a:rPr>
                                <m:t>𝑌</m:t>
                              </m:r>
                            </m:e>
                          </m:groupCh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pl-PL" i="1">
                              <a:latin typeface="Cambria Math"/>
                            </a:rPr>
                            <m:t>(</m:t>
                          </m:r>
                          <m:r>
                            <a:rPr lang="pl-PL" i="1">
                              <a:latin typeface="Cambria Math"/>
                            </a:rPr>
                            <m:t>𝑏</m:t>
                          </m:r>
                          <m:r>
                            <a:rPr lang="pl-PL" i="1">
                              <a:latin typeface="Cambria Math"/>
                            </a:rPr>
                            <m:t>)</m:t>
                          </m:r>
                        </m:sup>
                      </m:sSubSup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9E9DF67-CC73-47F2-A2BA-45737D4DF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8585" y="5079648"/>
                <a:ext cx="1125415" cy="4928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="" xmlns:a16="http://schemas.microsoft.com/office/drawing/2014/main" id="{71964AB2-8D62-46AB-B63C-9958AEC31AE9}"/>
                  </a:ext>
                </a:extLst>
              </p:cNvPr>
              <p:cNvSpPr txBox="1"/>
              <p:nvPr/>
            </p:nvSpPr>
            <p:spPr>
              <a:xfrm>
                <a:off x="2756968" y="2408056"/>
                <a:ext cx="5890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de-AT" b="0" i="1" smtClean="0">
                              <a:latin typeface="Cambria Math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1964AB2-8D62-46AB-B63C-9958AEC31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968" y="2408056"/>
                <a:ext cx="58908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926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Initial </a:t>
            </a:r>
            <a:r>
              <a:rPr lang="de-AT" dirty="0" err="1"/>
              <a:t>Results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endParaRPr lang="pl-PL" sz="2400" dirty="0"/>
          </a:p>
        </p:txBody>
      </p:sp>
      <p:pic>
        <p:nvPicPr>
          <p:cNvPr id="1028" name="Picture 4" descr="O:\QM\Methodik\AEST_KI\Q2018\Init_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12" y="1353879"/>
            <a:ext cx="7882300" cy="481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037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Biased</a:t>
            </a:r>
            <a:r>
              <a:rPr lang="de-AT" dirty="0"/>
              <a:t> Bootstrap </a:t>
            </a:r>
            <a:r>
              <a:rPr lang="de-AT" dirty="0" err="1"/>
              <a:t>Replicates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endParaRPr lang="pl-PL" sz="2400" dirty="0"/>
          </a:p>
        </p:txBody>
      </p:sp>
      <p:pic>
        <p:nvPicPr>
          <p:cNvPr id="2050" name="Picture 2" descr="O:\QM\Methodik\AEST_KI\Q2018\bias_ol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53" y="1994381"/>
            <a:ext cx="6614263" cy="352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334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671</Words>
  <Application>Microsoft Office PowerPoint</Application>
  <PresentationFormat>Bildschirmpräsentation (4:3)</PresentationFormat>
  <Paragraphs>129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Motyw pakietu Office</vt:lpstr>
      <vt:lpstr>Confidence intervals for register-based statistics?</vt:lpstr>
      <vt:lpstr>Introduction</vt:lpstr>
      <vt:lpstr>Setup – Case Study</vt:lpstr>
      <vt:lpstr>Error Sources</vt:lpstr>
      <vt:lpstr>Bootstrap techniques</vt:lpstr>
      <vt:lpstr>PowerPoint-Präsentation</vt:lpstr>
      <vt:lpstr>Overview of Method</vt:lpstr>
      <vt:lpstr>Initial Results</vt:lpstr>
      <vt:lpstr>Biased Bootstrap Replicates</vt:lpstr>
      <vt:lpstr>Reducing the Bias</vt:lpstr>
      <vt:lpstr>Variance Inflation</vt:lpstr>
      <vt:lpstr>Possible Reasons for Variance Inflation</vt:lpstr>
      <vt:lpstr>Possible Reasons for Variance Inflation</vt:lpstr>
      <vt:lpstr>Possible Reasons for Variance Inflation</vt:lpstr>
      <vt:lpstr>Propose new transformation Matrix</vt:lpstr>
      <vt:lpstr>Propose new transformation Matrix</vt:lpstr>
      <vt:lpstr>Variance decrease</vt:lpstr>
      <vt:lpstr>Overall Results</vt:lpstr>
      <vt:lpstr>Conclusion &amp; Outlook</vt:lpstr>
      <vt:lpstr>Confidence intervals for register-based statistics?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GUSSENBAUER Johannes</cp:lastModifiedBy>
  <cp:revision>86</cp:revision>
  <dcterms:created xsi:type="dcterms:W3CDTF">2018-02-27T07:40:59Z</dcterms:created>
  <dcterms:modified xsi:type="dcterms:W3CDTF">2018-06-25T07:54:31Z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-1427988468</vt:i4>
  </property>
  <property fmtid="{D5CDD505-2E9C-101B-9397-08002B2CF9AE}" pid="3" name="_NewReviewCycle">
    <vt:lpwstr/>
  </property>
  <property fmtid="{D5CDD505-2E9C-101B-9397-08002B2CF9AE}" pid="4" name="_EmailSubject">
    <vt:lpwstr>Update presentation Session 11 Q2018</vt:lpwstr>
  </property>
  <property fmtid="{D5CDD505-2E9C-101B-9397-08002B2CF9AE}" pid="5" name="_AuthorEmail">
    <vt:lpwstr>Johannes.Gussenbauer@statistik.gv.at</vt:lpwstr>
  </property>
  <property fmtid="{D5CDD505-2E9C-101B-9397-08002B2CF9AE}" pid="6" name="_AuthorEmailDisplayName">
    <vt:lpwstr>GUSSENBAUER Johannes</vt:lpwstr>
  </property>
</Properties>
</file>