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7" r:id="rId8"/>
    <p:sldId id="268" r:id="rId9"/>
    <p:sldId id="263" r:id="rId10"/>
    <p:sldId id="264" r:id="rId11"/>
    <p:sldId id="265" r:id="rId12"/>
    <p:sldId id="266" r:id="rId13"/>
    <p:sldId id="258" r:id="rId14"/>
  </p:sldIdLst>
  <p:sldSz cx="9144000" cy="6858000" type="screen4x3"/>
  <p:notesSz cx="6735763" cy="98663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0" autoAdjust="0"/>
    <p:restoredTop sz="82729" autoAdjust="0"/>
  </p:normalViewPr>
  <p:slideViewPr>
    <p:cSldViewPr snapToGrid="0">
      <p:cViewPr varScale="1">
        <p:scale>
          <a:sx n="76" d="100"/>
          <a:sy n="76" d="100"/>
        </p:scale>
        <p:origin x="1872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7B4F4-062F-4544-A097-176A749630B4}" type="datetimeFigureOut">
              <a:rPr lang="pl-PL" smtClean="0"/>
              <a:t>2018-06-26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C0071-2EF9-4BF6-A344-1E56AD66A3E8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53232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A2DB5-776D-4695-BEAB-6FC29B98A4D8}" type="datetimeFigureOut">
              <a:rPr lang="pl-PL" smtClean="0"/>
              <a:t>2018-06-26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750A6-06B1-4346-A60C-D77334274F45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19634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 smtClean="0"/>
              <a:t>Hello</a:t>
            </a:r>
            <a:r>
              <a:rPr lang="es-ES" dirty="0" smtClean="0"/>
              <a:t>/</a:t>
            </a:r>
            <a:r>
              <a:rPr lang="es-ES" dirty="0" err="1" smtClean="0"/>
              <a:t>Good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afternoon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my</a:t>
            </a:r>
            <a:r>
              <a:rPr lang="es-ES" baseline="0" dirty="0" smtClean="0"/>
              <a:t> </a:t>
            </a:r>
            <a:r>
              <a:rPr lang="es-ES" baseline="0" dirty="0" err="1" smtClean="0"/>
              <a:t>name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is</a:t>
            </a:r>
            <a:r>
              <a:rPr lang="es-ES" baseline="0" dirty="0" smtClean="0"/>
              <a:t> Rogelio Pujol, and </a:t>
            </a:r>
            <a:r>
              <a:rPr lang="es-ES" baseline="0" dirty="0" err="1" smtClean="0"/>
              <a:t>I’m</a:t>
            </a:r>
            <a:r>
              <a:rPr lang="es-ES" baseline="0" dirty="0" smtClean="0"/>
              <a:t> </a:t>
            </a:r>
            <a:r>
              <a:rPr lang="es-ES" baseline="0" dirty="0" err="1" smtClean="0"/>
              <a:t>here</a:t>
            </a:r>
            <a:r>
              <a:rPr lang="es-ES" baseline="0" dirty="0" smtClean="0"/>
              <a:t> to </a:t>
            </a:r>
            <a:r>
              <a:rPr lang="es-ES" baseline="0" dirty="0" err="1" smtClean="0"/>
              <a:t>talk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about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Cognitive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Interviewing</a:t>
            </a:r>
            <a:r>
              <a:rPr lang="es-ES" baseline="0" dirty="0" smtClean="0"/>
              <a:t>  </a:t>
            </a:r>
          </a:p>
          <a:p>
            <a:r>
              <a:rPr lang="es-ES" baseline="0" dirty="0" err="1" smtClean="0"/>
              <a:t>Applied</a:t>
            </a:r>
            <a:r>
              <a:rPr lang="es-ES" baseline="0" dirty="0" smtClean="0"/>
              <a:t> to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Disability</a:t>
            </a:r>
            <a:r>
              <a:rPr lang="es-ES" baseline="0" dirty="0" smtClean="0"/>
              <a:t> </a:t>
            </a:r>
            <a:r>
              <a:rPr lang="es-ES" baseline="0" dirty="0" err="1" smtClean="0"/>
              <a:t>Pilot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Survey</a:t>
            </a:r>
            <a:r>
              <a:rPr lang="es-ES" baseline="0" dirty="0" smtClean="0"/>
              <a:t> in Spain  </a:t>
            </a:r>
          </a:p>
          <a:p>
            <a:r>
              <a:rPr lang="es-ES" baseline="0" dirty="0" err="1" smtClean="0"/>
              <a:t>This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something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we’re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working</a:t>
            </a:r>
            <a:r>
              <a:rPr lang="es-ES" baseline="0" dirty="0" smtClean="0"/>
              <a:t> </a:t>
            </a:r>
            <a:r>
              <a:rPr lang="es-ES" baseline="0" dirty="0" err="1" smtClean="0"/>
              <a:t>on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now</a:t>
            </a:r>
            <a:r>
              <a:rPr lang="es-ES" baseline="0" dirty="0" smtClean="0"/>
              <a:t> in Data </a:t>
            </a:r>
            <a:r>
              <a:rPr lang="es-ES" baseline="0" dirty="0" err="1" smtClean="0"/>
              <a:t>Collection</a:t>
            </a:r>
            <a:r>
              <a:rPr lang="es-ES" baseline="0" dirty="0" smtClean="0"/>
              <a:t> in INE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750A6-06B1-4346-A60C-D77334274F45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06295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Finally</a:t>
            </a:r>
            <a:r>
              <a:rPr lang="en-US" baseline="0" dirty="0" smtClean="0"/>
              <a:t> I’d like to share with you some important results obtained from these CI.</a:t>
            </a:r>
          </a:p>
          <a:p>
            <a:endParaRPr lang="en-US" baseline="0" dirty="0" smtClean="0"/>
          </a:p>
          <a:p>
            <a:r>
              <a:rPr lang="en-US" baseline="0" dirty="0" smtClean="0"/>
              <a:t>Most of the informants preferred the </a:t>
            </a:r>
            <a:r>
              <a:rPr lang="en-US" baseline="0" dirty="0" err="1" smtClean="0"/>
              <a:t>politomous</a:t>
            </a:r>
            <a:r>
              <a:rPr lang="en-US" baseline="0" dirty="0" smtClean="0"/>
              <a:t> model R2 because that allowed them to indicate their degree of disability better.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question in Learning section in model M1 has been understood as a mobility problem. The initial text was (read). Here we can see a concatenation of verbs that would lead to a misunderstanding.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a Vision question all informants understood reading a newspaper as expected, it is a newspaper in paper, not a digital one.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noticed the importance of giving examples after a question. </a:t>
            </a:r>
            <a:endParaRPr lang="en-US" dirty="0" smtClean="0"/>
          </a:p>
          <a:p>
            <a:r>
              <a:rPr lang="en-US" dirty="0" smtClean="0"/>
              <a:t>They help informants find their specific disability.</a:t>
            </a:r>
          </a:p>
          <a:p>
            <a:endParaRPr lang="en-US" dirty="0" smtClean="0"/>
          </a:p>
          <a:p>
            <a:r>
              <a:rPr lang="en-US" dirty="0" smtClean="0"/>
              <a:t>We noticed</a:t>
            </a:r>
            <a:r>
              <a:rPr lang="en-US" baseline="0" dirty="0" smtClean="0"/>
              <a:t> as well that proxies, especially parent, make light of their child’s disability.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750A6-06B1-4346-A60C-D77334274F45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18478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cognitive interviews also allowed us to notice a bad Spanish translation of the GALI question and we had to rewrite it correctly.</a:t>
            </a:r>
          </a:p>
          <a:p>
            <a:endParaRPr lang="es-ES" baseline="0" dirty="0" smtClean="0"/>
          </a:p>
          <a:p>
            <a:r>
              <a:rPr lang="es-ES" baseline="0" dirty="0" smtClean="0"/>
              <a:t>In a </a:t>
            </a:r>
            <a:r>
              <a:rPr lang="es-ES" baseline="0" dirty="0" err="1" smtClean="0"/>
              <a:t>Hearing</a:t>
            </a:r>
            <a:r>
              <a:rPr lang="es-ES" baseline="0" dirty="0" smtClean="0"/>
              <a:t> </a:t>
            </a:r>
            <a:r>
              <a:rPr lang="es-ES" baseline="0" dirty="0" err="1" smtClean="0"/>
              <a:t>question</a:t>
            </a:r>
            <a:r>
              <a:rPr lang="es-ES" baseline="0" dirty="0" smtClean="0"/>
              <a:t> in </a:t>
            </a:r>
            <a:r>
              <a:rPr lang="es-ES" baseline="0" dirty="0" err="1" smtClean="0"/>
              <a:t>both</a:t>
            </a:r>
            <a:r>
              <a:rPr lang="es-ES" baseline="0" dirty="0" smtClean="0"/>
              <a:t> </a:t>
            </a:r>
            <a:r>
              <a:rPr lang="es-ES" baseline="0" dirty="0" err="1" smtClean="0"/>
              <a:t>models</a:t>
            </a:r>
            <a:r>
              <a:rPr lang="es-ES" baseline="0" dirty="0" smtClean="0"/>
              <a:t> M1 and M2 </a:t>
            </a:r>
            <a:r>
              <a:rPr lang="es-ES" baseline="0" dirty="0" err="1" smtClean="0"/>
              <a:t>we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changed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wording</a:t>
            </a:r>
            <a:r>
              <a:rPr lang="es-ES" baseline="0" dirty="0" smtClean="0"/>
              <a:t> </a:t>
            </a:r>
            <a:r>
              <a:rPr lang="es-ES" baseline="0" dirty="0" err="1" smtClean="0"/>
              <a:t>because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realized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that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were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not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interested</a:t>
            </a:r>
            <a:r>
              <a:rPr lang="es-ES" baseline="0" dirty="0" smtClean="0"/>
              <a:t> in </a:t>
            </a:r>
            <a:r>
              <a:rPr lang="es-ES" baseline="0" dirty="0" err="1" smtClean="0"/>
              <a:t>knowing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if</a:t>
            </a:r>
            <a:r>
              <a:rPr lang="es-ES" baseline="0" dirty="0" smtClean="0"/>
              <a:t> </a:t>
            </a:r>
            <a:r>
              <a:rPr lang="es-ES" baseline="0" dirty="0" err="1" smtClean="0"/>
              <a:t>people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were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able</a:t>
            </a:r>
            <a:r>
              <a:rPr lang="es-ES" baseline="0" dirty="0" smtClean="0"/>
              <a:t> to </a:t>
            </a:r>
            <a:r>
              <a:rPr lang="es-ES" baseline="0" dirty="0" err="1" smtClean="0"/>
              <a:t>understand</a:t>
            </a:r>
            <a:r>
              <a:rPr lang="es-ES" baseline="0" dirty="0" smtClean="0"/>
              <a:t> to </a:t>
            </a:r>
            <a:r>
              <a:rPr lang="es-ES" baseline="0" dirty="0" err="1" smtClean="0"/>
              <a:t>what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being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said</a:t>
            </a:r>
            <a:r>
              <a:rPr lang="es-ES" baseline="0" dirty="0" smtClean="0"/>
              <a:t> in a </a:t>
            </a:r>
            <a:r>
              <a:rPr lang="es-ES" baseline="0" dirty="0" err="1" smtClean="0"/>
              <a:t>conversation</a:t>
            </a:r>
            <a:r>
              <a:rPr lang="es-ES" baseline="0" dirty="0" smtClean="0"/>
              <a:t>, </a:t>
            </a:r>
            <a:r>
              <a:rPr lang="en-US" baseline="0" dirty="0" smtClean="0"/>
              <a:t>but simply whether or not they could listen to that.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 SUM UP, CI ALLOWED US TO IMPROVE THE QUALITY OF QUESTIONNAIRES, TO CHOOSE ONE OF THE MODELS, AND THUS ACHIEVE THE OBJECTIVE WE WERE LOOKING FOR: TO CAPTURE AS MANY DISABLED PEOPLE AS POSSIBLE WITH THE </a:t>
            </a:r>
            <a:r>
              <a:rPr lang="en-US" baseline="0" dirty="0" smtClean="0"/>
              <a:t>QUESTIONNAIRE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AND WHY IS THIS IMPORTANT? CAUSE THE MORE INFORMATION ABOUT DISABLED PEOPLE WE HAVE, THE BETTER THE HEALTH POLICIES WE CAN MAKE.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750A6-06B1-4346-A60C-D77334274F45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69223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 smtClean="0"/>
              <a:t>Well</a:t>
            </a:r>
            <a:r>
              <a:rPr lang="es-ES" dirty="0" smtClean="0"/>
              <a:t>,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that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all</a:t>
            </a:r>
            <a:r>
              <a:rPr lang="es-ES" baseline="0" dirty="0" smtClean="0"/>
              <a:t> I </a:t>
            </a:r>
            <a:r>
              <a:rPr lang="es-ES" baseline="0" dirty="0" err="1" smtClean="0"/>
              <a:t>wanted</a:t>
            </a:r>
            <a:r>
              <a:rPr lang="es-ES" baseline="0" dirty="0" smtClean="0"/>
              <a:t> to </a:t>
            </a:r>
            <a:r>
              <a:rPr lang="es-ES" baseline="0" dirty="0" err="1" smtClean="0"/>
              <a:t>say</a:t>
            </a:r>
            <a:r>
              <a:rPr lang="es-ES" baseline="0" dirty="0" smtClean="0"/>
              <a:t> to </a:t>
            </a:r>
            <a:r>
              <a:rPr lang="es-ES" baseline="0" dirty="0" err="1" smtClean="0"/>
              <a:t>you</a:t>
            </a:r>
            <a:r>
              <a:rPr lang="es-ES" baseline="0" dirty="0" smtClean="0"/>
              <a:t>. </a:t>
            </a:r>
            <a:r>
              <a:rPr lang="es-ES" baseline="0" dirty="0" err="1" smtClean="0"/>
              <a:t>Here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you</a:t>
            </a:r>
            <a:r>
              <a:rPr lang="es-ES" baseline="0" dirty="0" smtClean="0"/>
              <a:t> </a:t>
            </a:r>
            <a:r>
              <a:rPr lang="es-ES" baseline="0" dirty="0" err="1" smtClean="0"/>
              <a:t>have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some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references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we’ve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taken</a:t>
            </a:r>
            <a:r>
              <a:rPr lang="es-ES" baseline="0" dirty="0" smtClean="0"/>
              <a:t> to </a:t>
            </a:r>
            <a:r>
              <a:rPr lang="es-ES" baseline="0" dirty="0" err="1" smtClean="0"/>
              <a:t>this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study</a:t>
            </a:r>
            <a:r>
              <a:rPr lang="es-ES" baseline="0" dirty="0" smtClean="0"/>
              <a:t>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750A6-06B1-4346-A60C-D77334274F45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46625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 smtClean="0"/>
              <a:t>Thank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all</a:t>
            </a:r>
            <a:r>
              <a:rPr lang="es-ES" baseline="0" dirty="0" smtClean="0"/>
              <a:t> </a:t>
            </a:r>
            <a:r>
              <a:rPr lang="es-ES" baseline="0" dirty="0" err="1" smtClean="0"/>
              <a:t>for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listening</a:t>
            </a:r>
            <a:r>
              <a:rPr lang="es-ES" baseline="0" dirty="0" smtClean="0"/>
              <a:t>. Hope </a:t>
            </a:r>
            <a:r>
              <a:rPr lang="es-ES" baseline="0" dirty="0" err="1" smtClean="0"/>
              <a:t>you</a:t>
            </a:r>
            <a:r>
              <a:rPr lang="es-ES" baseline="0" dirty="0" smtClean="0"/>
              <a:t> </a:t>
            </a:r>
            <a:r>
              <a:rPr lang="es-ES" baseline="0" dirty="0" err="1" smtClean="0"/>
              <a:t>have</a:t>
            </a:r>
            <a:r>
              <a:rPr lang="es-ES" baseline="0" dirty="0" smtClean="0"/>
              <a:t> a </a:t>
            </a:r>
            <a:r>
              <a:rPr lang="es-ES" baseline="0" dirty="0" err="1" smtClean="0"/>
              <a:t>good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trip</a:t>
            </a:r>
            <a:r>
              <a:rPr lang="es-ES" baseline="0" dirty="0" smtClean="0"/>
              <a:t> back home.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750A6-06B1-4346-A60C-D77334274F45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9184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 smtClean="0"/>
              <a:t>First</a:t>
            </a:r>
            <a:r>
              <a:rPr lang="es-ES" dirty="0" smtClean="0"/>
              <a:t> of, </a:t>
            </a:r>
            <a:r>
              <a:rPr lang="es-ES" dirty="0" err="1" smtClean="0"/>
              <a:t>I’m</a:t>
            </a:r>
            <a:r>
              <a:rPr lang="es-ES" dirty="0" smtClean="0"/>
              <a:t> </a:t>
            </a:r>
            <a:r>
              <a:rPr lang="es-ES" dirty="0" err="1" smtClean="0"/>
              <a:t>going</a:t>
            </a:r>
            <a:r>
              <a:rPr lang="es-ES" dirty="0" smtClean="0"/>
              <a:t> to introduce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you</a:t>
            </a:r>
            <a:r>
              <a:rPr lang="es-ES" baseline="0" dirty="0" smtClean="0"/>
              <a:t> to </a:t>
            </a:r>
            <a:r>
              <a:rPr lang="es-ES" baseline="0" dirty="0" err="1" smtClean="0"/>
              <a:t>some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aspects</a:t>
            </a:r>
            <a:r>
              <a:rPr lang="es-ES" baseline="0" dirty="0" smtClean="0"/>
              <a:t> of </a:t>
            </a:r>
            <a:r>
              <a:rPr lang="es-ES" baseline="0" dirty="0" err="1" smtClean="0"/>
              <a:t>qualitative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methodology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on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which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this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study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based</a:t>
            </a:r>
            <a:r>
              <a:rPr lang="es-ES" baseline="0" dirty="0" smtClean="0"/>
              <a:t>.  </a:t>
            </a:r>
          </a:p>
          <a:p>
            <a:r>
              <a:rPr lang="es-ES" baseline="0" dirty="0" err="1" smtClean="0"/>
              <a:t>Secondly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I’m</a:t>
            </a:r>
            <a:r>
              <a:rPr lang="es-ES" baseline="0" dirty="0" smtClean="0"/>
              <a:t> </a:t>
            </a:r>
            <a:r>
              <a:rPr lang="es-ES" baseline="0" dirty="0" err="1" smtClean="0"/>
              <a:t>going</a:t>
            </a:r>
            <a:r>
              <a:rPr lang="es-ES" baseline="0" dirty="0" smtClean="0"/>
              <a:t> to show </a:t>
            </a:r>
            <a:r>
              <a:rPr lang="es-ES" baseline="0" dirty="0" err="1" smtClean="0"/>
              <a:t>you</a:t>
            </a:r>
            <a:r>
              <a:rPr lang="es-ES" baseline="0" dirty="0" smtClean="0"/>
              <a:t> </a:t>
            </a:r>
            <a:r>
              <a:rPr lang="es-ES" baseline="0" dirty="0" err="1" smtClean="0"/>
              <a:t>how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applied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this</a:t>
            </a:r>
            <a:r>
              <a:rPr lang="es-ES" baseline="0" dirty="0" smtClean="0"/>
              <a:t> to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survey</a:t>
            </a:r>
            <a:r>
              <a:rPr lang="es-ES" baseline="0" dirty="0" smtClean="0"/>
              <a:t>; </a:t>
            </a:r>
            <a:r>
              <a:rPr lang="es-ES" baseline="0" dirty="0" err="1" smtClean="0"/>
              <a:t>it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steps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have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taken</a:t>
            </a:r>
            <a:r>
              <a:rPr lang="es-ES" baseline="0" dirty="0" smtClean="0"/>
              <a:t>. </a:t>
            </a:r>
          </a:p>
          <a:p>
            <a:r>
              <a:rPr lang="es-ES" baseline="0" dirty="0" err="1" smtClean="0"/>
              <a:t>Finally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I’ll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talk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about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some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important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results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have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obtained</a:t>
            </a:r>
            <a:r>
              <a:rPr lang="es-ES" baseline="0" dirty="0" smtClean="0"/>
              <a:t> and </a:t>
            </a:r>
            <a:r>
              <a:rPr lang="es-ES" baseline="0" dirty="0" err="1" smtClean="0"/>
              <a:t>that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should</a:t>
            </a:r>
            <a:r>
              <a:rPr lang="es-ES" baseline="0" dirty="0" smtClean="0"/>
              <a:t> be </a:t>
            </a:r>
            <a:r>
              <a:rPr lang="es-ES" baseline="0" dirty="0" err="1" smtClean="0"/>
              <a:t>highlighted</a:t>
            </a:r>
            <a:r>
              <a:rPr lang="es-ES" baseline="0" dirty="0" smtClean="0"/>
              <a:t>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750A6-06B1-4346-A60C-D77334274F45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8008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dirty="0" err="1" smtClean="0"/>
              <a:t>When</a:t>
            </a:r>
            <a:r>
              <a:rPr lang="es-ES" sz="1200" dirty="0" smtClean="0"/>
              <a:t> </a:t>
            </a:r>
            <a:r>
              <a:rPr lang="es-ES" sz="1200" dirty="0" err="1" smtClean="0"/>
              <a:t>optimising</a:t>
            </a:r>
            <a:r>
              <a:rPr lang="es-ES" sz="1200" dirty="0" smtClean="0"/>
              <a:t> </a:t>
            </a:r>
            <a:r>
              <a:rPr lang="es-ES" sz="1200" dirty="0" err="1" smtClean="0"/>
              <a:t>the</a:t>
            </a:r>
            <a:r>
              <a:rPr lang="es-ES" sz="1200" dirty="0" smtClean="0"/>
              <a:t> </a:t>
            </a:r>
            <a:r>
              <a:rPr lang="es-ES" sz="1200" dirty="0" err="1" smtClean="0"/>
              <a:t>quality</a:t>
            </a:r>
            <a:r>
              <a:rPr lang="es-ES" sz="1200" baseline="0" dirty="0" smtClean="0"/>
              <a:t> of a </a:t>
            </a:r>
            <a:r>
              <a:rPr lang="es-ES" sz="1200" baseline="0" dirty="0" err="1" smtClean="0"/>
              <a:t>questionnaire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it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is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common</a:t>
            </a:r>
            <a:r>
              <a:rPr lang="es-ES" sz="1200" baseline="0" dirty="0" smtClean="0"/>
              <a:t> to </a:t>
            </a:r>
            <a:r>
              <a:rPr lang="es-ES" sz="1200" baseline="0" dirty="0" err="1" smtClean="0"/>
              <a:t>study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the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cognitive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process</a:t>
            </a:r>
            <a:r>
              <a:rPr lang="es-ES" sz="1200" baseline="0" dirty="0" smtClean="0"/>
              <a:t> of a </a:t>
            </a:r>
            <a:r>
              <a:rPr lang="es-ES" sz="1200" baseline="0" dirty="0" err="1" smtClean="0"/>
              <a:t>respondant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giving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information</a:t>
            </a:r>
            <a:r>
              <a:rPr lang="es-ES" sz="1200" baseline="0" dirty="0" smtClean="0"/>
              <a:t>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aseline="0" dirty="0" err="1" smtClean="0"/>
              <a:t>This</a:t>
            </a:r>
            <a:r>
              <a:rPr lang="es-ES" sz="1200" baseline="0" dirty="0" smtClean="0"/>
              <a:t> can be </a:t>
            </a:r>
            <a:r>
              <a:rPr lang="es-ES" sz="1200" baseline="0" dirty="0" err="1" smtClean="0"/>
              <a:t>explained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via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the</a:t>
            </a:r>
            <a:r>
              <a:rPr lang="es-ES" sz="1200" baseline="0" dirty="0" smtClean="0"/>
              <a:t> Q-R </a:t>
            </a:r>
            <a:r>
              <a:rPr lang="es-ES" sz="1200" baseline="0" dirty="0" err="1" smtClean="0"/>
              <a:t>model</a:t>
            </a:r>
            <a:r>
              <a:rPr lang="es-ES" sz="1200" baseline="0" dirty="0" smtClean="0"/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aseline="0" dirty="0" smtClean="0"/>
              <a:t>I </a:t>
            </a:r>
            <a:r>
              <a:rPr lang="es-ES" sz="1200" baseline="0" dirty="0" err="1" smtClean="0"/>
              <a:t>don’t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want</a:t>
            </a:r>
            <a:r>
              <a:rPr lang="es-ES" sz="1200" baseline="0" dirty="0" smtClean="0"/>
              <a:t> to </a:t>
            </a:r>
            <a:r>
              <a:rPr lang="es-ES" sz="1200" baseline="0" dirty="0" err="1" smtClean="0"/>
              <a:t>go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into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detail</a:t>
            </a:r>
            <a:r>
              <a:rPr lang="es-ES" sz="1200" baseline="0" dirty="0" smtClean="0"/>
              <a:t> as </a:t>
            </a:r>
            <a:r>
              <a:rPr lang="es-ES" sz="1200" baseline="0" dirty="0" err="1" smtClean="0"/>
              <a:t>many</a:t>
            </a:r>
            <a:r>
              <a:rPr lang="es-ES" sz="1200" baseline="0" dirty="0" smtClean="0"/>
              <a:t> of </a:t>
            </a:r>
            <a:r>
              <a:rPr lang="es-ES" sz="1200" baseline="0" dirty="0" err="1" smtClean="0"/>
              <a:t>you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may</a:t>
            </a:r>
            <a:r>
              <a:rPr lang="es-ES" sz="1200" baseline="0" dirty="0" smtClean="0"/>
              <a:t> be familiar </a:t>
            </a:r>
            <a:r>
              <a:rPr lang="es-ES" sz="1200" baseline="0" dirty="0" err="1" smtClean="0"/>
              <a:t>with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this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model</a:t>
            </a:r>
            <a:r>
              <a:rPr lang="es-ES" sz="1200" baseline="0" dirty="0" smtClean="0"/>
              <a:t> and </a:t>
            </a:r>
            <a:r>
              <a:rPr lang="es-ES" sz="1200" baseline="0" dirty="0" err="1" smtClean="0"/>
              <a:t>its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four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phases</a:t>
            </a:r>
            <a:r>
              <a:rPr lang="es-ES" sz="1200" baseline="0" dirty="0" smtClean="0"/>
              <a:t> (</a:t>
            </a:r>
            <a:r>
              <a:rPr lang="es-ES" sz="1200" baseline="0" dirty="0" err="1" smtClean="0"/>
              <a:t>comprehension</a:t>
            </a:r>
            <a:r>
              <a:rPr lang="es-ES" sz="1200" baseline="0" dirty="0" smtClean="0"/>
              <a:t>, </a:t>
            </a:r>
            <a:r>
              <a:rPr lang="es-ES" sz="1200" baseline="0" dirty="0" err="1" smtClean="0"/>
              <a:t>retrieval</a:t>
            </a:r>
            <a:r>
              <a:rPr lang="es-ES" sz="1200" baseline="0" dirty="0" smtClean="0"/>
              <a:t>, </a:t>
            </a:r>
            <a:r>
              <a:rPr lang="es-ES" sz="1200" baseline="0" dirty="0" err="1" smtClean="0"/>
              <a:t>judgement</a:t>
            </a:r>
            <a:r>
              <a:rPr lang="es-ES" sz="1200" baseline="0" dirty="0" smtClean="0"/>
              <a:t> and response) </a:t>
            </a:r>
            <a:r>
              <a:rPr lang="es-ES" sz="1200" baseline="0" dirty="0" err="1" smtClean="0"/>
              <a:t>but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one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important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thing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we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have</a:t>
            </a:r>
            <a:r>
              <a:rPr lang="es-ES" sz="1200" baseline="0" dirty="0" smtClean="0"/>
              <a:t> to </a:t>
            </a:r>
            <a:r>
              <a:rPr lang="es-ES" sz="1200" baseline="0" dirty="0" err="1" smtClean="0"/>
              <a:t>take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into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account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is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that</a:t>
            </a:r>
            <a:r>
              <a:rPr lang="es-ES" sz="1200" baseline="0" dirty="0" smtClean="0"/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aseline="0" dirty="0" err="1" smtClean="0"/>
              <a:t>This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model</a:t>
            </a:r>
            <a:r>
              <a:rPr lang="es-ES" sz="1200" baseline="0" dirty="0" smtClean="0"/>
              <a:t> MAY BE AFFECTED BY </a:t>
            </a:r>
            <a:r>
              <a:rPr lang="es-ES" sz="1200" baseline="0" dirty="0" err="1" smtClean="0"/>
              <a:t>measurements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errors</a:t>
            </a:r>
            <a:r>
              <a:rPr lang="es-ES" sz="1200" baseline="0" dirty="0" smtClean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aseline="0" dirty="0" err="1" smtClean="0"/>
              <a:t>that</a:t>
            </a:r>
            <a:r>
              <a:rPr lang="es-ES" sz="1200" baseline="0" dirty="0" smtClean="0"/>
              <a:t> CAN BE DETECTED THROUGH </a:t>
            </a:r>
            <a:r>
              <a:rPr lang="es-ES" sz="1200" baseline="0" dirty="0" err="1" smtClean="0"/>
              <a:t>the</a:t>
            </a:r>
            <a:r>
              <a:rPr lang="es-ES" sz="1200" baseline="0" dirty="0" smtClean="0"/>
              <a:t> so-</a:t>
            </a:r>
            <a:r>
              <a:rPr lang="es-ES" sz="1200" baseline="0" dirty="0" err="1" smtClean="0"/>
              <a:t>called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Cognitive</a:t>
            </a:r>
            <a:r>
              <a:rPr lang="es-ES" sz="1200" baseline="0" dirty="0" smtClean="0"/>
              <a:t> Pretest.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aseline="0" dirty="0" err="1" smtClean="0"/>
              <a:t>It</a:t>
            </a:r>
            <a:r>
              <a:rPr lang="es-ES" sz="1200" baseline="0" dirty="0" smtClean="0"/>
              <a:t> GATHERS a set of </a:t>
            </a:r>
            <a:r>
              <a:rPr lang="es-ES" sz="1200" baseline="0" dirty="0" err="1" smtClean="0"/>
              <a:t>techniques</a:t>
            </a:r>
            <a:r>
              <a:rPr lang="es-ES" sz="1200" baseline="0" dirty="0" smtClean="0"/>
              <a:t>:  </a:t>
            </a:r>
            <a:endParaRPr lang="es-ES" sz="120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aseline="0" dirty="0" smtClean="0"/>
              <a:t>I </a:t>
            </a:r>
            <a:r>
              <a:rPr lang="es-ES" sz="1200" baseline="0" dirty="0" err="1" smtClean="0"/>
              <a:t>will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focus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on</a:t>
            </a:r>
            <a:r>
              <a:rPr lang="es-ES" sz="1200" baseline="0" dirty="0" smtClean="0"/>
              <a:t> C.I </a:t>
            </a:r>
            <a:r>
              <a:rPr lang="es-ES" sz="1200" baseline="0" dirty="0" err="1" smtClean="0"/>
              <a:t>that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consists</a:t>
            </a:r>
            <a:r>
              <a:rPr lang="es-ES" sz="1200" baseline="0" dirty="0" smtClean="0"/>
              <a:t> of </a:t>
            </a:r>
            <a:r>
              <a:rPr lang="es-ES" sz="1200" baseline="0" dirty="0" err="1" smtClean="0"/>
              <a:t>administering</a:t>
            </a:r>
            <a:r>
              <a:rPr lang="es-ES" sz="1200" baseline="0" dirty="0" smtClean="0"/>
              <a:t> a </a:t>
            </a:r>
            <a:r>
              <a:rPr lang="es-ES" sz="1200" baseline="0" dirty="0" err="1" smtClean="0"/>
              <a:t>draft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questionnaire</a:t>
            </a:r>
            <a:r>
              <a:rPr lang="es-ES" sz="1200" baseline="0" dirty="0" smtClean="0"/>
              <a:t> to </a:t>
            </a:r>
            <a:r>
              <a:rPr lang="es-ES" sz="1200" baseline="0" dirty="0" err="1" smtClean="0"/>
              <a:t>see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the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difficulties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the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respondants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have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when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completing</a:t>
            </a:r>
            <a:r>
              <a:rPr lang="es-ES" sz="1200" baseline="0" dirty="0" smtClean="0"/>
              <a:t> a </a:t>
            </a:r>
            <a:r>
              <a:rPr lang="es-ES" sz="1200" baseline="0" dirty="0" err="1" smtClean="0"/>
              <a:t>questionnaire</a:t>
            </a:r>
            <a:r>
              <a:rPr lang="es-ES" sz="1200" baseline="0" dirty="0" smtClean="0"/>
              <a:t> (</a:t>
            </a:r>
            <a:r>
              <a:rPr lang="es-ES" sz="1200" baseline="0" dirty="0" err="1" smtClean="0"/>
              <a:t>for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example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with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wording</a:t>
            </a:r>
            <a:r>
              <a:rPr lang="es-ES" sz="1200" baseline="0" dirty="0" smtClean="0"/>
              <a:t>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aseline="0" dirty="0" err="1" smtClean="0"/>
              <a:t>technical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terms</a:t>
            </a:r>
            <a:r>
              <a:rPr lang="es-ES" sz="1200" baseline="0" dirty="0" smtClean="0"/>
              <a:t>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aseline="0" dirty="0" smtClean="0"/>
              <a:t>time </a:t>
            </a:r>
            <a:r>
              <a:rPr lang="es-ES" sz="1200" baseline="0" dirty="0" err="1" smtClean="0"/>
              <a:t>references</a:t>
            </a:r>
            <a:r>
              <a:rPr lang="es-ES" sz="1200" baseline="0" dirty="0" smtClean="0"/>
              <a:t>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aseline="0" dirty="0" err="1" smtClean="0"/>
              <a:t>missing</a:t>
            </a:r>
            <a:r>
              <a:rPr lang="es-ES" sz="1200" baseline="0" dirty="0" smtClean="0"/>
              <a:t> </a:t>
            </a:r>
            <a:r>
              <a:rPr lang="es-ES" sz="1200" baseline="0" dirty="0" err="1" smtClean="0"/>
              <a:t>information</a:t>
            </a:r>
            <a:r>
              <a:rPr lang="es-ES" sz="1200" baseline="0" dirty="0" smtClean="0"/>
              <a:t>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aseline="0" dirty="0" smtClean="0"/>
              <a:t>and so </a:t>
            </a:r>
            <a:r>
              <a:rPr lang="es-ES" sz="1200" baseline="0" dirty="0" err="1" smtClean="0"/>
              <a:t>on</a:t>
            </a:r>
            <a:r>
              <a:rPr lang="es-ES" sz="1200" baseline="0" dirty="0" smtClean="0"/>
              <a:t>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dirty="0" smtClean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750A6-06B1-4346-A60C-D77334274F45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7835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 smtClean="0"/>
              <a:t>Now</a:t>
            </a:r>
            <a:r>
              <a:rPr lang="es-ES" dirty="0" smtClean="0"/>
              <a:t>,</a:t>
            </a:r>
            <a:r>
              <a:rPr lang="es-ES" baseline="0" dirty="0" smtClean="0"/>
              <a:t> </a:t>
            </a:r>
            <a:r>
              <a:rPr lang="es-ES" baseline="0" dirty="0" err="1" smtClean="0"/>
              <a:t>let’s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consider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specific</a:t>
            </a:r>
            <a:r>
              <a:rPr lang="es-ES" baseline="0" dirty="0" smtClean="0"/>
              <a:t> case of </a:t>
            </a:r>
            <a:r>
              <a:rPr lang="es-ES" baseline="0" dirty="0" err="1" smtClean="0"/>
              <a:t>our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survey</a:t>
            </a:r>
            <a:r>
              <a:rPr lang="es-ES" baseline="0" dirty="0" smtClean="0"/>
              <a:t>. </a:t>
            </a:r>
          </a:p>
          <a:p>
            <a:r>
              <a:rPr lang="es-ES" baseline="0" dirty="0" err="1" smtClean="0"/>
              <a:t>It’s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being</a:t>
            </a:r>
            <a:r>
              <a:rPr lang="es-ES" baseline="0" dirty="0" smtClean="0"/>
              <a:t> </a:t>
            </a:r>
            <a:r>
              <a:rPr lang="es-ES" baseline="0" dirty="0" err="1" smtClean="0"/>
              <a:t>carried</a:t>
            </a:r>
            <a:r>
              <a:rPr lang="es-ES" baseline="0" dirty="0" smtClean="0"/>
              <a:t> </a:t>
            </a:r>
            <a:r>
              <a:rPr lang="es-ES" baseline="0" dirty="0" err="1" smtClean="0"/>
              <a:t>out</a:t>
            </a:r>
            <a:r>
              <a:rPr lang="es-ES" baseline="0" dirty="0" smtClean="0"/>
              <a:t> in 2 </a:t>
            </a:r>
            <a:r>
              <a:rPr lang="es-ES" baseline="0" dirty="0" err="1" smtClean="0"/>
              <a:t>phases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with</a:t>
            </a:r>
            <a:r>
              <a:rPr lang="es-ES" baseline="0" dirty="0" smtClean="0"/>
              <a:t> a </a:t>
            </a:r>
            <a:r>
              <a:rPr lang="es-ES" baseline="0" dirty="0" err="1" smtClean="0"/>
              <a:t>questionnaire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with</a:t>
            </a:r>
            <a:r>
              <a:rPr lang="es-ES" baseline="0" dirty="0" smtClean="0"/>
              <a:t> 4 blocks. </a:t>
            </a:r>
          </a:p>
          <a:p>
            <a:r>
              <a:rPr lang="es-ES" baseline="0" dirty="0" err="1" smtClean="0"/>
              <a:t>I’m</a:t>
            </a:r>
            <a:r>
              <a:rPr lang="es-ES" baseline="0" dirty="0" smtClean="0"/>
              <a:t> more </a:t>
            </a:r>
            <a:r>
              <a:rPr lang="es-ES" baseline="0" dirty="0" err="1" smtClean="0"/>
              <a:t>interested</a:t>
            </a:r>
            <a:r>
              <a:rPr lang="es-ES" baseline="0" dirty="0" smtClean="0"/>
              <a:t> in blocks C and D </a:t>
            </a:r>
            <a:r>
              <a:rPr lang="es-ES" baseline="0" dirty="0" err="1" smtClean="0"/>
              <a:t>because</a:t>
            </a:r>
            <a:r>
              <a:rPr lang="es-ES" baseline="0" dirty="0" smtClean="0"/>
              <a:t> CI </a:t>
            </a:r>
            <a:r>
              <a:rPr lang="es-ES" baseline="0" dirty="0" err="1" smtClean="0"/>
              <a:t>was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applied</a:t>
            </a:r>
            <a:r>
              <a:rPr lang="es-ES" baseline="0" dirty="0" smtClean="0"/>
              <a:t> </a:t>
            </a:r>
            <a:r>
              <a:rPr lang="es-ES" baseline="0" dirty="0" err="1" smtClean="0"/>
              <a:t>mainly</a:t>
            </a:r>
            <a:r>
              <a:rPr lang="es-ES" baseline="0" dirty="0" smtClean="0"/>
              <a:t> in </a:t>
            </a:r>
            <a:r>
              <a:rPr lang="es-ES" baseline="0" dirty="0" err="1" smtClean="0"/>
              <a:t>this</a:t>
            </a:r>
            <a:r>
              <a:rPr lang="es-ES" baseline="0" dirty="0" smtClean="0"/>
              <a:t> blocks in </a:t>
            </a:r>
            <a:r>
              <a:rPr lang="es-ES" baseline="0" dirty="0" err="1" smtClean="0"/>
              <a:t>phase</a:t>
            </a:r>
            <a:r>
              <a:rPr lang="es-ES" baseline="0" dirty="0" smtClean="0"/>
              <a:t> </a:t>
            </a:r>
            <a:r>
              <a:rPr lang="es-ES" baseline="0" dirty="0" smtClean="0"/>
              <a:t>1.</a:t>
            </a:r>
          </a:p>
          <a:p>
            <a:r>
              <a:rPr lang="es-ES" baseline="0" dirty="0" smtClean="0"/>
              <a:t>Block C </a:t>
            </a:r>
            <a:r>
              <a:rPr lang="es-ES" baseline="0" dirty="0" err="1" smtClean="0"/>
              <a:t>contains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well</a:t>
            </a:r>
            <a:r>
              <a:rPr lang="es-ES" baseline="0" dirty="0" smtClean="0"/>
              <a:t> </a:t>
            </a:r>
            <a:r>
              <a:rPr lang="es-ES" baseline="0" dirty="0" err="1" smtClean="0"/>
              <a:t>known</a:t>
            </a:r>
            <a:r>
              <a:rPr lang="es-ES" baseline="0" dirty="0" smtClean="0"/>
              <a:t> GALI </a:t>
            </a:r>
            <a:r>
              <a:rPr lang="es-ES" baseline="0" dirty="0" err="1" smtClean="0"/>
              <a:t>question</a:t>
            </a:r>
            <a:r>
              <a:rPr lang="es-ES" baseline="0" dirty="0" smtClean="0"/>
              <a:t> </a:t>
            </a:r>
          </a:p>
          <a:p>
            <a:r>
              <a:rPr lang="es-ES" baseline="0" dirty="0" smtClean="0"/>
              <a:t>Block D </a:t>
            </a:r>
            <a:r>
              <a:rPr lang="es-ES" baseline="0" dirty="0" err="1" smtClean="0"/>
              <a:t>contains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questions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about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disabilites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themselves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that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what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called</a:t>
            </a:r>
            <a:r>
              <a:rPr lang="es-ES" baseline="0" dirty="0" smtClean="0"/>
              <a:t> </a:t>
            </a:r>
            <a:r>
              <a:rPr lang="es-ES" baseline="0" dirty="0" err="1" smtClean="0"/>
              <a:t>filter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questions</a:t>
            </a:r>
            <a:r>
              <a:rPr lang="es-ES" baseline="0" dirty="0" smtClean="0"/>
              <a:t>.</a:t>
            </a:r>
          </a:p>
          <a:p>
            <a:endParaRPr lang="es-ES" baseline="0" dirty="0" smtClean="0"/>
          </a:p>
          <a:p>
            <a:r>
              <a:rPr lang="es-ES" baseline="0" dirty="0" smtClean="0"/>
              <a:t>In </a:t>
            </a:r>
            <a:r>
              <a:rPr lang="es-ES" baseline="0" dirty="0" smtClean="0"/>
              <a:t>CI </a:t>
            </a:r>
            <a:r>
              <a:rPr lang="es-ES" baseline="0" dirty="0" err="1" smtClean="0"/>
              <a:t>we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had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three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models</a:t>
            </a:r>
            <a:r>
              <a:rPr lang="es-ES" baseline="0" dirty="0" smtClean="0"/>
              <a:t> to test: M1R2, M2R1, M2R2  </a:t>
            </a:r>
            <a:r>
              <a:rPr lang="es-ES" baseline="0" dirty="0" err="1" smtClean="0"/>
              <a:t>where</a:t>
            </a:r>
            <a:r>
              <a:rPr lang="es-ES" baseline="0" dirty="0" smtClean="0"/>
              <a:t> …. </a:t>
            </a:r>
          </a:p>
          <a:p>
            <a:r>
              <a:rPr lang="es-ES" baseline="0" dirty="0" err="1" smtClean="0"/>
              <a:t>During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interviews </a:t>
            </a:r>
            <a:r>
              <a:rPr lang="es-ES" baseline="0" dirty="0" err="1" smtClean="0"/>
              <a:t>respondants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were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asked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about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their</a:t>
            </a:r>
            <a:r>
              <a:rPr lang="es-ES" baseline="0" dirty="0" smtClean="0"/>
              <a:t> </a:t>
            </a:r>
          </a:p>
          <a:p>
            <a:r>
              <a:rPr lang="es-ES" baseline="0" dirty="0" smtClean="0"/>
              <a:t>- </a:t>
            </a:r>
            <a:r>
              <a:rPr lang="es-ES" baseline="0" dirty="0" err="1" smtClean="0"/>
              <a:t>disability</a:t>
            </a:r>
            <a:r>
              <a:rPr lang="es-ES" baseline="0" dirty="0" smtClean="0"/>
              <a:t> </a:t>
            </a:r>
            <a:r>
              <a:rPr lang="es-ES" baseline="0" dirty="0" err="1" smtClean="0"/>
              <a:t>certificate</a:t>
            </a:r>
            <a:r>
              <a:rPr lang="es-ES" baseline="0" dirty="0" smtClean="0"/>
              <a:t>, </a:t>
            </a:r>
          </a:p>
          <a:p>
            <a:r>
              <a:rPr lang="es-ES" baseline="0" dirty="0" smtClean="0"/>
              <a:t>- </a:t>
            </a:r>
            <a:r>
              <a:rPr lang="es-ES" baseline="0" dirty="0" err="1" smtClean="0"/>
              <a:t>specific</a:t>
            </a:r>
            <a:r>
              <a:rPr lang="es-ES" baseline="0" dirty="0" smtClean="0"/>
              <a:t> </a:t>
            </a:r>
            <a:r>
              <a:rPr lang="es-ES" baseline="0" dirty="0" err="1" smtClean="0"/>
              <a:t>disabilities</a:t>
            </a:r>
            <a:r>
              <a:rPr lang="es-ES" baseline="0" dirty="0" smtClean="0"/>
              <a:t>, </a:t>
            </a:r>
          </a:p>
          <a:p>
            <a:r>
              <a:rPr lang="es-ES" baseline="0" dirty="0" smtClean="0"/>
              <a:t>- </a:t>
            </a:r>
            <a:r>
              <a:rPr lang="es-ES" baseline="0" dirty="0" err="1" smtClean="0"/>
              <a:t>preference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between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dichotomous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or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politomous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type</a:t>
            </a:r>
            <a:r>
              <a:rPr lang="es-ES" baseline="0" dirty="0" smtClean="0"/>
              <a:t> of </a:t>
            </a:r>
            <a:r>
              <a:rPr lang="es-ES" baseline="0" dirty="0" err="1" smtClean="0"/>
              <a:t>answers</a:t>
            </a:r>
            <a:r>
              <a:rPr lang="es-ES" baseline="0" dirty="0" smtClean="0"/>
              <a:t>, </a:t>
            </a:r>
          </a:p>
          <a:p>
            <a:r>
              <a:rPr lang="es-ES" baseline="0" dirty="0" err="1" smtClean="0"/>
              <a:t>among</a:t>
            </a:r>
            <a:r>
              <a:rPr lang="es-ES" baseline="0" dirty="0" smtClean="0"/>
              <a:t> </a:t>
            </a:r>
            <a:r>
              <a:rPr lang="es-ES" baseline="0" dirty="0" err="1" smtClean="0"/>
              <a:t>other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things</a:t>
            </a:r>
            <a:r>
              <a:rPr lang="es-ES" baseline="0" dirty="0" smtClean="0"/>
              <a:t>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750A6-06B1-4346-A60C-D77334274F45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674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sample</a:t>
            </a:r>
            <a:r>
              <a:rPr lang="es-ES" baseline="0" dirty="0" smtClean="0"/>
              <a:t> of </a:t>
            </a:r>
            <a:r>
              <a:rPr lang="es-ES" baseline="0" dirty="0" err="1" smtClean="0"/>
              <a:t>people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that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participated</a:t>
            </a:r>
            <a:r>
              <a:rPr lang="es-ES" baseline="0" dirty="0" smtClean="0"/>
              <a:t> </a:t>
            </a:r>
            <a:r>
              <a:rPr lang="es-ES" baseline="0" dirty="0" err="1" smtClean="0"/>
              <a:t>followed</a:t>
            </a:r>
            <a:r>
              <a:rPr lang="es-ES" baseline="0" dirty="0" smtClean="0"/>
              <a:t> a </a:t>
            </a:r>
            <a:r>
              <a:rPr lang="es-ES" baseline="0" dirty="0" err="1" smtClean="0"/>
              <a:t>structural</a:t>
            </a:r>
            <a:r>
              <a:rPr lang="es-ES" baseline="0" dirty="0" smtClean="0"/>
              <a:t> </a:t>
            </a:r>
            <a:r>
              <a:rPr lang="es-ES" baseline="0" dirty="0" err="1" smtClean="0"/>
              <a:t>criterion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based</a:t>
            </a:r>
            <a:r>
              <a:rPr lang="es-ES" baseline="0" dirty="0" smtClean="0"/>
              <a:t> </a:t>
            </a:r>
            <a:r>
              <a:rPr lang="es-ES" baseline="0" dirty="0" err="1" smtClean="0"/>
              <a:t>on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age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gender</a:t>
            </a:r>
            <a:r>
              <a:rPr lang="es-ES" baseline="0" dirty="0" smtClean="0"/>
              <a:t> and </a:t>
            </a:r>
            <a:r>
              <a:rPr lang="es-ES" baseline="0" dirty="0" err="1" smtClean="0"/>
              <a:t>education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level</a:t>
            </a:r>
            <a:endParaRPr lang="es-ES" baseline="0" dirty="0" smtClean="0"/>
          </a:p>
          <a:p>
            <a:r>
              <a:rPr lang="es-ES" baseline="0" dirty="0" err="1" smtClean="0"/>
              <a:t>because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wanted</a:t>
            </a:r>
            <a:r>
              <a:rPr lang="es-ES" baseline="0" dirty="0" smtClean="0"/>
              <a:t> to </a:t>
            </a:r>
            <a:r>
              <a:rPr lang="es-ES" baseline="0" dirty="0" err="1" smtClean="0"/>
              <a:t>identify</a:t>
            </a:r>
            <a:r>
              <a:rPr lang="es-ES" baseline="0" dirty="0" smtClean="0"/>
              <a:t> </a:t>
            </a:r>
            <a:r>
              <a:rPr lang="es-ES" baseline="0" dirty="0" err="1" smtClean="0"/>
              <a:t>profiles</a:t>
            </a:r>
            <a:r>
              <a:rPr lang="es-ES" baseline="0" dirty="0" smtClean="0"/>
              <a:t> of </a:t>
            </a:r>
            <a:r>
              <a:rPr lang="es-ES" baseline="0" dirty="0" err="1" smtClean="0"/>
              <a:t>people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whose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characteristics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may</a:t>
            </a:r>
            <a:r>
              <a:rPr lang="es-ES" baseline="0" dirty="0" smtClean="0"/>
              <a:t> </a:t>
            </a:r>
            <a:r>
              <a:rPr lang="es-ES" baseline="0" dirty="0" err="1" smtClean="0"/>
              <a:t>had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impact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on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mainly</a:t>
            </a:r>
            <a:r>
              <a:rPr lang="es-ES" baseline="0" dirty="0" smtClean="0"/>
              <a:t> 2 </a:t>
            </a:r>
            <a:r>
              <a:rPr lang="es-ES" baseline="0" dirty="0" err="1" smtClean="0"/>
              <a:t>things</a:t>
            </a:r>
            <a:r>
              <a:rPr lang="es-ES" baseline="0" dirty="0" smtClean="0"/>
              <a:t>: </a:t>
            </a:r>
          </a:p>
          <a:p>
            <a:pPr marL="171450" indent="-171450">
              <a:buFontTx/>
              <a:buChar char="-"/>
            </a:pPr>
            <a:r>
              <a:rPr lang="es-ES" baseline="0" dirty="0" err="1" smtClean="0"/>
              <a:t>On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their</a:t>
            </a:r>
            <a:r>
              <a:rPr lang="es-ES" baseline="0" dirty="0" smtClean="0"/>
              <a:t> ATTITUDE in </a:t>
            </a:r>
            <a:r>
              <a:rPr lang="es-ES" baseline="0" dirty="0" err="1" smtClean="0"/>
              <a:t>completing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questionnaire</a:t>
            </a:r>
            <a:r>
              <a:rPr lang="es-ES" baseline="0" dirty="0" smtClean="0"/>
              <a:t> and</a:t>
            </a:r>
          </a:p>
          <a:p>
            <a:pPr marL="171450" indent="-171450">
              <a:buFontTx/>
              <a:buChar char="-"/>
            </a:pPr>
            <a:r>
              <a:rPr lang="es-ES" baseline="0" dirty="0" err="1" smtClean="0"/>
              <a:t>On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their</a:t>
            </a:r>
            <a:r>
              <a:rPr lang="es-ES" baseline="0" dirty="0" smtClean="0"/>
              <a:t> VIEW of </a:t>
            </a:r>
            <a:r>
              <a:rPr lang="es-ES" baseline="0" dirty="0" err="1" smtClean="0"/>
              <a:t>disability</a:t>
            </a:r>
            <a:r>
              <a:rPr lang="es-ES" baseline="0" dirty="0" smtClean="0"/>
              <a:t> and </a:t>
            </a:r>
            <a:r>
              <a:rPr lang="es-ES" baseline="0" dirty="0" err="1" smtClean="0"/>
              <a:t>dependency</a:t>
            </a:r>
            <a:endParaRPr lang="es-ES" baseline="0" dirty="0" smtClean="0"/>
          </a:p>
          <a:p>
            <a:pPr marL="0" indent="0">
              <a:buFontTx/>
              <a:buNone/>
            </a:pPr>
            <a:r>
              <a:rPr lang="es-ES" baseline="0" dirty="0" err="1" smtClean="0"/>
              <a:t>They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were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phoned</a:t>
            </a:r>
            <a:r>
              <a:rPr lang="es-ES" baseline="0" dirty="0" smtClean="0"/>
              <a:t> </a:t>
            </a:r>
            <a:r>
              <a:rPr lang="es-ES" baseline="0" dirty="0" smtClean="0"/>
              <a:t>to </a:t>
            </a:r>
            <a:r>
              <a:rPr lang="es-ES" baseline="0" dirty="0" err="1" smtClean="0"/>
              <a:t>participate</a:t>
            </a:r>
            <a:r>
              <a:rPr lang="es-ES" baseline="0" dirty="0" smtClean="0"/>
              <a:t> in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study</a:t>
            </a:r>
            <a:r>
              <a:rPr lang="es-ES" baseline="0" dirty="0" smtClean="0"/>
              <a:t>; </a:t>
            </a:r>
          </a:p>
          <a:p>
            <a:pPr marL="0" indent="0">
              <a:buFontTx/>
              <a:buNone/>
            </a:pPr>
            <a:r>
              <a:rPr lang="es-ES" baseline="0" dirty="0" smtClean="0"/>
              <a:t>at </a:t>
            </a:r>
            <a:r>
              <a:rPr lang="es-ES" baseline="0" dirty="0" err="1" smtClean="0"/>
              <a:t>that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moment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they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were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not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given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any</a:t>
            </a:r>
            <a:r>
              <a:rPr lang="es-ES" baseline="0" dirty="0" smtClean="0"/>
              <a:t> </a:t>
            </a:r>
            <a:r>
              <a:rPr lang="es-ES" baseline="0" dirty="0" err="1" smtClean="0"/>
              <a:t>clue</a:t>
            </a:r>
            <a:r>
              <a:rPr lang="es-ES" baseline="0" dirty="0" smtClean="0"/>
              <a:t> of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subject</a:t>
            </a:r>
            <a:r>
              <a:rPr lang="es-ES" baseline="0" dirty="0" smtClean="0"/>
              <a:t> so as </a:t>
            </a:r>
            <a:r>
              <a:rPr lang="es-ES" baseline="0" dirty="0" err="1" smtClean="0"/>
              <a:t>not</a:t>
            </a:r>
            <a:r>
              <a:rPr lang="es-ES" baseline="0" dirty="0" smtClean="0"/>
              <a:t> to </a:t>
            </a:r>
            <a:r>
              <a:rPr lang="es-ES" baseline="0" dirty="0" err="1" smtClean="0"/>
              <a:t>influence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them</a:t>
            </a:r>
            <a:r>
              <a:rPr lang="es-ES" baseline="0" dirty="0" smtClean="0"/>
              <a:t> </a:t>
            </a:r>
            <a:r>
              <a:rPr lang="es-ES" baseline="0" dirty="0" err="1" smtClean="0"/>
              <a:t>beforehand</a:t>
            </a:r>
            <a:endParaRPr lang="es-ES" baseline="0" dirty="0" smtClean="0"/>
          </a:p>
          <a:p>
            <a:pPr marL="0" indent="0">
              <a:buFontTx/>
              <a:buNone/>
            </a:pPr>
            <a:r>
              <a:rPr lang="es-ES" baseline="0" dirty="0" smtClean="0"/>
              <a:t>And </a:t>
            </a:r>
            <a:r>
              <a:rPr lang="es-ES" baseline="0" dirty="0" err="1" smtClean="0"/>
              <a:t>were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informed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about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Statistical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Secret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regarding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confidentiality</a:t>
            </a:r>
            <a:r>
              <a:rPr lang="es-ES" baseline="0" dirty="0" smtClean="0"/>
              <a:t> of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study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750A6-06B1-4346-A60C-D77334274F45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0754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execution</a:t>
            </a:r>
            <a:r>
              <a:rPr lang="es-ES" baseline="0" dirty="0" smtClean="0"/>
              <a:t> of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interviews </a:t>
            </a:r>
            <a:r>
              <a:rPr lang="es-ES" baseline="0" dirty="0" err="1" smtClean="0"/>
              <a:t>took</a:t>
            </a:r>
            <a:r>
              <a:rPr lang="es-ES" baseline="0" dirty="0" smtClean="0"/>
              <a:t> </a:t>
            </a:r>
            <a:r>
              <a:rPr lang="es-ES" baseline="0" dirty="0" err="1" smtClean="0"/>
              <a:t>us</a:t>
            </a:r>
            <a:r>
              <a:rPr lang="es-ES" baseline="0" dirty="0" smtClean="0"/>
              <a:t> more </a:t>
            </a:r>
            <a:r>
              <a:rPr lang="es-ES" baseline="0" dirty="0" err="1" smtClean="0"/>
              <a:t>or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less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two</a:t>
            </a:r>
            <a:r>
              <a:rPr lang="es-ES" baseline="0" dirty="0" smtClean="0"/>
              <a:t> </a:t>
            </a:r>
            <a:r>
              <a:rPr lang="es-ES" baseline="0" dirty="0" err="1" smtClean="0"/>
              <a:t>months</a:t>
            </a:r>
            <a:r>
              <a:rPr lang="es-ES" baseline="0" dirty="0" smtClean="0"/>
              <a:t> </a:t>
            </a:r>
          </a:p>
          <a:p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nature</a:t>
            </a:r>
            <a:r>
              <a:rPr lang="es-ES" baseline="0" dirty="0" smtClean="0"/>
              <a:t> of </a:t>
            </a:r>
            <a:r>
              <a:rPr lang="es-ES" baseline="0" dirty="0" err="1" smtClean="0"/>
              <a:t>these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was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retrospective</a:t>
            </a:r>
            <a:r>
              <a:rPr lang="es-ES" baseline="0" dirty="0" smtClean="0"/>
              <a:t>. </a:t>
            </a:r>
            <a:r>
              <a:rPr lang="es-ES" baseline="0" dirty="0" err="1" smtClean="0"/>
              <a:t>It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is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inquiry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was</a:t>
            </a:r>
            <a:r>
              <a:rPr lang="es-ES" baseline="0" dirty="0" smtClean="0"/>
              <a:t> done </a:t>
            </a:r>
            <a:r>
              <a:rPr lang="es-ES" baseline="0" dirty="0" err="1" smtClean="0"/>
              <a:t>after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administration</a:t>
            </a:r>
            <a:r>
              <a:rPr lang="es-ES" baseline="0" dirty="0" smtClean="0"/>
              <a:t> of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questionnaire</a:t>
            </a:r>
            <a:r>
              <a:rPr lang="es-ES" baseline="0" dirty="0" smtClean="0"/>
              <a:t>.</a:t>
            </a:r>
            <a:r>
              <a:rPr lang="es-ES" baseline="0" dirty="0"/>
              <a:t> </a:t>
            </a:r>
            <a:endParaRPr lang="es-ES" baseline="0" dirty="0" smtClean="0"/>
          </a:p>
          <a:p>
            <a:endParaRPr lang="es-ES" baseline="0" dirty="0" smtClean="0"/>
          </a:p>
          <a:p>
            <a:r>
              <a:rPr lang="es-ES" baseline="0" dirty="0" err="1" smtClean="0"/>
              <a:t>For</a:t>
            </a:r>
            <a:r>
              <a:rPr lang="es-ES" baseline="0" dirty="0" smtClean="0"/>
              <a:t> CAWI interviews: </a:t>
            </a:r>
          </a:p>
          <a:p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respondant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made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questionnaire</a:t>
            </a:r>
            <a:r>
              <a:rPr lang="es-ES" baseline="0" dirty="0" smtClean="0"/>
              <a:t> in a </a:t>
            </a:r>
            <a:r>
              <a:rPr lang="es-ES" baseline="0" dirty="0" err="1" smtClean="0"/>
              <a:t>computer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room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with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access</a:t>
            </a:r>
            <a:r>
              <a:rPr lang="es-ES" baseline="0" dirty="0" smtClean="0"/>
              <a:t> to Internet and </a:t>
            </a:r>
            <a:r>
              <a:rPr lang="es-ES" baseline="0" dirty="0" err="1" smtClean="0"/>
              <a:t>meanwhile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our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team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was</a:t>
            </a:r>
            <a:r>
              <a:rPr lang="es-ES" baseline="0" dirty="0" smtClean="0"/>
              <a:t> in </a:t>
            </a:r>
            <a:r>
              <a:rPr lang="es-ES" baseline="0" dirty="0" err="1" smtClean="0"/>
              <a:t>an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adjacent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room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watching</a:t>
            </a:r>
            <a:r>
              <a:rPr lang="es-ES" baseline="0" dirty="0" smtClean="0"/>
              <a:t> </a:t>
            </a:r>
            <a:r>
              <a:rPr lang="es-ES" baseline="0" dirty="0" err="1" smtClean="0"/>
              <a:t>him</a:t>
            </a:r>
            <a:r>
              <a:rPr lang="es-ES" baseline="0" dirty="0" smtClean="0"/>
              <a:t> </a:t>
            </a:r>
            <a:r>
              <a:rPr lang="es-ES" baseline="0" dirty="0" err="1" smtClean="0"/>
              <a:t>using</a:t>
            </a:r>
            <a:r>
              <a:rPr lang="es-ES" baseline="0" dirty="0" smtClean="0"/>
              <a:t> video </a:t>
            </a:r>
            <a:r>
              <a:rPr lang="es-ES" baseline="0" dirty="0" err="1" smtClean="0"/>
              <a:t>conference</a:t>
            </a:r>
            <a:r>
              <a:rPr lang="es-ES" baseline="0" dirty="0" smtClean="0"/>
              <a:t> software. At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end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one</a:t>
            </a:r>
            <a:r>
              <a:rPr lang="es-ES" baseline="0" dirty="0" smtClean="0"/>
              <a:t> of </a:t>
            </a:r>
            <a:r>
              <a:rPr lang="es-ES" baseline="0" dirty="0" err="1" smtClean="0"/>
              <a:t>us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asked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respondant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about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feelings</a:t>
            </a:r>
            <a:r>
              <a:rPr lang="es-ES" baseline="0" dirty="0" smtClean="0"/>
              <a:t> and </a:t>
            </a:r>
            <a:r>
              <a:rPr lang="es-ES" baseline="0" dirty="0" err="1" smtClean="0"/>
              <a:t>difficulties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experienced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while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responding</a:t>
            </a:r>
            <a:r>
              <a:rPr lang="es-ES" baseline="0" dirty="0" smtClean="0"/>
              <a:t>.</a:t>
            </a:r>
          </a:p>
          <a:p>
            <a:endParaRPr lang="es-ES" baseline="0" dirty="0" smtClean="0"/>
          </a:p>
          <a:p>
            <a:r>
              <a:rPr lang="es-ES" baseline="0" dirty="0" err="1" smtClean="0"/>
              <a:t>This</a:t>
            </a:r>
            <a:r>
              <a:rPr lang="es-ES" baseline="0" dirty="0" smtClean="0"/>
              <a:t> personal interview </a:t>
            </a:r>
            <a:r>
              <a:rPr lang="es-ES" baseline="0" dirty="0" err="1" smtClean="0"/>
              <a:t>was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carried</a:t>
            </a:r>
            <a:r>
              <a:rPr lang="es-ES" baseline="0" dirty="0" smtClean="0"/>
              <a:t> </a:t>
            </a:r>
            <a:r>
              <a:rPr lang="es-ES" baseline="0" dirty="0" err="1" smtClean="0"/>
              <a:t>out</a:t>
            </a:r>
            <a:r>
              <a:rPr lang="es-ES" baseline="0" dirty="0" smtClean="0"/>
              <a:t>  in </a:t>
            </a:r>
            <a:r>
              <a:rPr lang="es-ES" baseline="0" dirty="0" err="1" smtClean="0"/>
              <a:t>cati</a:t>
            </a:r>
            <a:r>
              <a:rPr lang="es-ES" baseline="0" dirty="0" smtClean="0"/>
              <a:t> interviews as </a:t>
            </a:r>
            <a:r>
              <a:rPr lang="es-ES" baseline="0" dirty="0" err="1" smtClean="0"/>
              <a:t>well</a:t>
            </a:r>
            <a:r>
              <a:rPr lang="es-ES" baseline="0" dirty="0" smtClean="0"/>
              <a:t>, in INE </a:t>
            </a:r>
            <a:r>
              <a:rPr lang="es-ES" baseline="0" dirty="0" err="1" smtClean="0"/>
              <a:t>headquaters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same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day</a:t>
            </a:r>
            <a:r>
              <a:rPr lang="es-ES" baseline="0" dirty="0" smtClean="0"/>
              <a:t> </a:t>
            </a:r>
            <a:r>
              <a:rPr lang="es-ES" baseline="0" dirty="0" err="1" smtClean="0"/>
              <a:t>or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day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after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telephone</a:t>
            </a:r>
            <a:r>
              <a:rPr lang="es-ES" baseline="0" dirty="0" smtClean="0"/>
              <a:t> interview.</a:t>
            </a:r>
          </a:p>
          <a:p>
            <a:endParaRPr lang="es-ES" baseline="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750A6-06B1-4346-A60C-D77334274F45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5155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 smtClean="0"/>
              <a:t>Here</a:t>
            </a:r>
            <a:r>
              <a:rPr lang="es-ES" baseline="0" dirty="0" smtClean="0"/>
              <a:t> I show </a:t>
            </a:r>
            <a:r>
              <a:rPr lang="es-ES" baseline="0" dirty="0" err="1" smtClean="0"/>
              <a:t>you</a:t>
            </a:r>
            <a:r>
              <a:rPr lang="es-ES" baseline="0" dirty="0" smtClean="0"/>
              <a:t> a </a:t>
            </a:r>
            <a:r>
              <a:rPr lang="es-ES" baseline="0" dirty="0" err="1" smtClean="0"/>
              <a:t>screenshot</a:t>
            </a:r>
            <a:r>
              <a:rPr lang="es-ES" baseline="0" dirty="0" smtClean="0"/>
              <a:t> of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video </a:t>
            </a:r>
            <a:r>
              <a:rPr lang="es-ES" baseline="0" dirty="0" err="1" smtClean="0"/>
              <a:t>conference</a:t>
            </a:r>
            <a:r>
              <a:rPr lang="es-ES" baseline="0" dirty="0" smtClean="0"/>
              <a:t> software </a:t>
            </a:r>
            <a:r>
              <a:rPr lang="es-ES" baseline="0" dirty="0" err="1" smtClean="0"/>
              <a:t>we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used</a:t>
            </a:r>
            <a:r>
              <a:rPr lang="es-ES" baseline="0" dirty="0" smtClean="0"/>
              <a:t> to </a:t>
            </a:r>
            <a:r>
              <a:rPr lang="es-ES" baseline="0" dirty="0" err="1" smtClean="0"/>
              <a:t>monitorized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respondant</a:t>
            </a:r>
            <a:r>
              <a:rPr lang="es-ES" baseline="0" dirty="0" smtClean="0"/>
              <a:t>, and </a:t>
            </a:r>
            <a:r>
              <a:rPr lang="es-ES" baseline="0" dirty="0" err="1" smtClean="0"/>
              <a:t>see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what</a:t>
            </a:r>
            <a:r>
              <a:rPr lang="es-ES" baseline="0" dirty="0" smtClean="0"/>
              <a:t> he </a:t>
            </a:r>
            <a:r>
              <a:rPr lang="es-ES" baseline="0" dirty="0" err="1" smtClean="0"/>
              <a:t>or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was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answering</a:t>
            </a:r>
            <a:r>
              <a:rPr lang="es-ES" baseline="0" dirty="0" smtClean="0"/>
              <a:t> at </a:t>
            </a:r>
            <a:r>
              <a:rPr lang="es-ES" baseline="0" dirty="0" err="1" smtClean="0"/>
              <a:t>any</a:t>
            </a:r>
            <a:r>
              <a:rPr lang="es-ES" baseline="0" dirty="0" smtClean="0"/>
              <a:t> </a:t>
            </a:r>
            <a:r>
              <a:rPr lang="es-ES" baseline="0" dirty="0" err="1" smtClean="0"/>
              <a:t>given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moment</a:t>
            </a:r>
            <a:r>
              <a:rPr lang="es-ES" baseline="0" dirty="0" smtClean="0"/>
              <a:t>. </a:t>
            </a:r>
          </a:p>
          <a:p>
            <a:r>
              <a:rPr lang="es-ES" baseline="0" dirty="0" err="1" smtClean="0"/>
              <a:t>Above</a:t>
            </a:r>
            <a:r>
              <a:rPr lang="es-ES" baseline="0" dirty="0" smtClean="0"/>
              <a:t>: a </a:t>
            </a:r>
            <a:r>
              <a:rPr lang="es-ES" baseline="0" dirty="0" err="1" smtClean="0"/>
              <a:t>screen</a:t>
            </a:r>
            <a:r>
              <a:rPr lang="es-ES" baseline="0" dirty="0" smtClean="0"/>
              <a:t> of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web </a:t>
            </a:r>
            <a:r>
              <a:rPr lang="es-ES" baseline="0" dirty="0" err="1" smtClean="0"/>
              <a:t>questionnaire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where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respondant</a:t>
            </a:r>
            <a:r>
              <a:rPr lang="es-ES" baseline="0" dirty="0" smtClean="0"/>
              <a:t> (</a:t>
            </a:r>
            <a:r>
              <a:rPr lang="es-ES" baseline="0" dirty="0" err="1" smtClean="0"/>
              <a:t>below</a:t>
            </a:r>
            <a:r>
              <a:rPr lang="es-ES" baseline="0" dirty="0" smtClean="0"/>
              <a:t>) </a:t>
            </a:r>
            <a:r>
              <a:rPr lang="es-ES" baseline="0" dirty="0" err="1" smtClean="0"/>
              <a:t>had</a:t>
            </a:r>
            <a:r>
              <a:rPr lang="es-ES" baseline="0" dirty="0" smtClean="0"/>
              <a:t> to </a:t>
            </a:r>
            <a:r>
              <a:rPr lang="es-ES" baseline="0" dirty="0" err="1" smtClean="0"/>
              <a:t>indicate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gender</a:t>
            </a:r>
            <a:r>
              <a:rPr lang="es-ES" baseline="0" dirty="0" smtClean="0"/>
              <a:t> and </a:t>
            </a:r>
            <a:r>
              <a:rPr lang="es-ES" baseline="0" dirty="0" err="1" smtClean="0"/>
              <a:t>age</a:t>
            </a:r>
            <a:r>
              <a:rPr lang="es-ES" baseline="0" dirty="0" smtClean="0"/>
              <a:t>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750A6-06B1-4346-A60C-D77334274F45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99720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baseline="0" dirty="0" smtClean="0"/>
              <a:t> personal interviews </a:t>
            </a:r>
            <a:r>
              <a:rPr lang="es-ES" baseline="0" dirty="0" err="1" smtClean="0"/>
              <a:t>were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recorded</a:t>
            </a:r>
            <a:r>
              <a:rPr lang="es-ES" baseline="0" dirty="0" smtClean="0"/>
              <a:t> as </a:t>
            </a:r>
            <a:r>
              <a:rPr lang="es-ES" baseline="0" dirty="0" err="1" smtClean="0"/>
              <a:t>well</a:t>
            </a:r>
            <a:r>
              <a:rPr lang="es-ES" baseline="0" dirty="0" smtClean="0"/>
              <a:t>. </a:t>
            </a:r>
            <a:r>
              <a:rPr lang="es-ES" baseline="0" dirty="0" err="1" smtClean="0"/>
              <a:t>Here</a:t>
            </a:r>
            <a:r>
              <a:rPr lang="es-ES" baseline="0" dirty="0" smtClean="0"/>
              <a:t> a </a:t>
            </a:r>
            <a:r>
              <a:rPr lang="es-ES" baseline="0" dirty="0" err="1" smtClean="0"/>
              <a:t>shot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from</a:t>
            </a:r>
            <a:r>
              <a:rPr lang="es-ES" baseline="0" dirty="0" smtClean="0"/>
              <a:t> a video </a:t>
            </a:r>
            <a:r>
              <a:rPr lang="es-ES" baseline="0" dirty="0" err="1" smtClean="0"/>
              <a:t>where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you</a:t>
            </a:r>
            <a:r>
              <a:rPr lang="es-ES" baseline="0" dirty="0" smtClean="0"/>
              <a:t> can </a:t>
            </a:r>
            <a:r>
              <a:rPr lang="es-ES" baseline="0" dirty="0" err="1" smtClean="0"/>
              <a:t>see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respondant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on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right</a:t>
            </a:r>
            <a:r>
              <a:rPr lang="es-ES" baseline="0" dirty="0" smtClean="0"/>
              <a:t> and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interviewer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on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left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both</a:t>
            </a:r>
            <a:r>
              <a:rPr lang="es-ES" baseline="0" dirty="0" smtClean="0"/>
              <a:t> in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computer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room</a:t>
            </a:r>
            <a:r>
              <a:rPr lang="es-ES" baseline="0" dirty="0" smtClean="0"/>
              <a:t>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750A6-06B1-4346-A60C-D77334274F45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29020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 smtClean="0"/>
              <a:t>Here</a:t>
            </a:r>
            <a:r>
              <a:rPr lang="es-ES" dirty="0" smtClean="0"/>
              <a:t> </a:t>
            </a:r>
            <a:r>
              <a:rPr lang="es-ES" dirty="0" err="1" smtClean="0"/>
              <a:t>some</a:t>
            </a:r>
            <a:r>
              <a:rPr lang="es-ES" dirty="0" smtClean="0"/>
              <a:t> </a:t>
            </a:r>
            <a:r>
              <a:rPr lang="es-ES" dirty="0" err="1" smtClean="0"/>
              <a:t>additional</a:t>
            </a:r>
            <a:r>
              <a:rPr lang="es-ES" dirty="0" smtClean="0"/>
              <a:t> </a:t>
            </a:r>
            <a:r>
              <a:rPr lang="es-ES" dirty="0" err="1" smtClean="0"/>
              <a:t>facts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execution</a:t>
            </a:r>
            <a:r>
              <a:rPr lang="es-ES" dirty="0" smtClean="0"/>
              <a:t>:</a:t>
            </a:r>
          </a:p>
          <a:p>
            <a:r>
              <a:rPr lang="es-ES" dirty="0" err="1" smtClean="0"/>
              <a:t>Ther</a:t>
            </a:r>
            <a:r>
              <a:rPr lang="es-ES" baseline="0" dirty="0" err="1" smtClean="0"/>
              <a:t>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were</a:t>
            </a:r>
            <a:r>
              <a:rPr lang="es-ES" baseline="0" dirty="0" smtClean="0"/>
              <a:t> 22 </a:t>
            </a:r>
            <a:r>
              <a:rPr lang="es-ES" baseline="0" dirty="0" err="1" smtClean="0"/>
              <a:t>informants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attending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apointments</a:t>
            </a:r>
            <a:r>
              <a:rPr lang="es-ES" baseline="0" dirty="0" smtClean="0"/>
              <a:t>.</a:t>
            </a:r>
          </a:p>
          <a:p>
            <a:r>
              <a:rPr lang="es-ES" baseline="0" dirty="0" err="1" smtClean="0"/>
              <a:t>The</a:t>
            </a:r>
            <a:r>
              <a:rPr lang="es-ES" baseline="0" dirty="0" smtClean="0"/>
              <a:t> modal </a:t>
            </a:r>
            <a:r>
              <a:rPr lang="es-ES" baseline="0" dirty="0" err="1" smtClean="0"/>
              <a:t>informant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was</a:t>
            </a:r>
            <a:r>
              <a:rPr lang="es-ES" baseline="0" dirty="0" smtClean="0"/>
              <a:t> 48 </a:t>
            </a:r>
            <a:r>
              <a:rPr lang="es-ES" baseline="0" dirty="0" err="1" smtClean="0"/>
              <a:t>years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old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was</a:t>
            </a:r>
            <a:r>
              <a:rPr lang="es-ES" baseline="0" dirty="0" smtClean="0"/>
              <a:t> living in a </a:t>
            </a:r>
            <a:r>
              <a:rPr lang="es-ES" baseline="0" dirty="0" err="1" smtClean="0"/>
              <a:t>three-people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household</a:t>
            </a:r>
            <a:r>
              <a:rPr lang="es-ES" baseline="0" dirty="0" smtClean="0"/>
              <a:t> and </a:t>
            </a:r>
            <a:r>
              <a:rPr lang="es-ES" baseline="0" dirty="0" err="1" smtClean="0"/>
              <a:t>had</a:t>
            </a:r>
            <a:r>
              <a:rPr lang="es-ES" baseline="0" dirty="0" smtClean="0"/>
              <a:t> </a:t>
            </a:r>
            <a:r>
              <a:rPr lang="es-ES" baseline="0" dirty="0" err="1" smtClean="0"/>
              <a:t>higher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education</a:t>
            </a:r>
            <a:endParaRPr lang="es-ES" baseline="0" dirty="0" smtClean="0"/>
          </a:p>
          <a:p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average</a:t>
            </a:r>
            <a:r>
              <a:rPr lang="es-ES" baseline="0" dirty="0" smtClean="0"/>
              <a:t> time to complete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questionnaire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was</a:t>
            </a:r>
            <a:r>
              <a:rPr lang="es-ES" baseline="0" dirty="0" smtClean="0"/>
              <a:t> quite similar in </a:t>
            </a:r>
            <a:r>
              <a:rPr lang="es-ES" baseline="0" dirty="0" err="1" smtClean="0"/>
              <a:t>cati</a:t>
            </a:r>
            <a:r>
              <a:rPr lang="es-ES" baseline="0" dirty="0" smtClean="0"/>
              <a:t> and </a:t>
            </a:r>
            <a:r>
              <a:rPr lang="es-ES" baseline="0" dirty="0" err="1" smtClean="0"/>
              <a:t>cawi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aproximately</a:t>
            </a:r>
            <a:r>
              <a:rPr lang="es-ES" baseline="0" dirty="0" smtClean="0"/>
              <a:t> 20 minutes.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750A6-06B1-4346-A60C-D77334274F45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16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50312"/>
            <a:ext cx="7886700" cy="707499"/>
          </a:xfrm>
        </p:spPr>
        <p:txBody>
          <a:bodyPr>
            <a:normAutofit/>
          </a:bodyPr>
          <a:lstStyle>
            <a:lvl1pPr marL="0" indent="0" algn="just">
              <a:buNone/>
              <a:defRPr sz="1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John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pl-PL" dirty="0" smtClean="0"/>
          </a:p>
          <a:p>
            <a:r>
              <a:rPr lang="pl-PL" dirty="0" err="1" smtClean="0"/>
              <a:t>Jane</a:t>
            </a:r>
            <a:r>
              <a:rPr lang="pl-PL" dirty="0" smtClean="0"/>
              <a:t>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en-US" dirty="0"/>
          </a:p>
        </p:txBody>
      </p:sp>
      <p:sp>
        <p:nvSpPr>
          <p:cNvPr id="11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2659592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560483"/>
            <a:ext cx="1913467" cy="484722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Date</a:t>
            </a:r>
            <a:endParaRPr lang="pl-PL" dirty="0"/>
          </a:p>
        </p:txBody>
      </p:sp>
      <p:sp>
        <p:nvSpPr>
          <p:cNvPr id="27" name="Symbol zastępczy tekstu 26"/>
          <p:cNvSpPr>
            <a:spLocks noGrp="1"/>
          </p:cNvSpPr>
          <p:nvPr>
            <p:ph type="body" sz="quarter" idx="11" hasCustomPrompt="1"/>
          </p:nvPr>
        </p:nvSpPr>
        <p:spPr>
          <a:xfrm>
            <a:off x="6392334" y="5560483"/>
            <a:ext cx="2180166" cy="48472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 smtClean="0"/>
              <a:t>Number</a:t>
            </a:r>
            <a:r>
              <a:rPr lang="pl-PL" dirty="0" smtClean="0"/>
              <a:t> of </a:t>
            </a:r>
            <a:r>
              <a:rPr lang="pl-PL" dirty="0" err="1" smtClean="0"/>
              <a:t>session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7078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79"/>
          <a:stretch/>
        </p:blipFill>
        <p:spPr>
          <a:xfrm>
            <a:off x="8216044" y="365127"/>
            <a:ext cx="299306" cy="57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456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79"/>
          <a:stretch/>
        </p:blipFill>
        <p:spPr>
          <a:xfrm>
            <a:off x="8216044" y="365127"/>
            <a:ext cx="299306" cy="57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371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7886700" cy="871006"/>
          </a:xfrm>
        </p:spPr>
        <p:txBody>
          <a:bodyPr>
            <a:normAutofit/>
          </a:bodyPr>
          <a:lstStyle>
            <a:lvl1pPr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Slide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515533"/>
            <a:ext cx="7886700" cy="4542892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 smtClean="0"/>
              <a:t>Contents</a:t>
            </a:r>
            <a:r>
              <a:rPr lang="pl-PL" dirty="0" smtClean="0"/>
              <a:t> 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139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79"/>
          <a:stretch/>
        </p:blipFill>
        <p:spPr>
          <a:xfrm>
            <a:off x="8216044" y="365127"/>
            <a:ext cx="299306" cy="57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743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79"/>
          <a:stretch/>
        </p:blipFill>
        <p:spPr>
          <a:xfrm>
            <a:off x="8216044" y="365127"/>
            <a:ext cx="299306" cy="57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530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79"/>
          <a:stretch/>
        </p:blipFill>
        <p:spPr>
          <a:xfrm>
            <a:off x="8216044" y="365127"/>
            <a:ext cx="299306" cy="57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50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559853"/>
            <a:ext cx="7886700" cy="109960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16441"/>
            <a:ext cx="7886700" cy="1020759"/>
          </a:xfrm>
        </p:spPr>
        <p:txBody>
          <a:bodyPr>
            <a:normAutofit/>
          </a:bodyPr>
          <a:lstStyle>
            <a:lvl1pPr marL="0" indent="0" algn="just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John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pl-PL" dirty="0" smtClean="0"/>
          </a:p>
          <a:p>
            <a:r>
              <a:rPr lang="pl-PL" dirty="0" err="1" smtClean="0"/>
              <a:t>Jane</a:t>
            </a:r>
            <a:r>
              <a:rPr lang="pl-PL" dirty="0" smtClean="0"/>
              <a:t>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en-US" dirty="0"/>
          </a:p>
        </p:txBody>
      </p:sp>
      <p:sp>
        <p:nvSpPr>
          <p:cNvPr id="11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622545"/>
            <a:ext cx="7886700" cy="1085853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Thanks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6165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79"/>
          <a:stretch/>
        </p:blipFill>
        <p:spPr>
          <a:xfrm>
            <a:off x="8216044" y="365127"/>
            <a:ext cx="299306" cy="57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904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79"/>
          <a:stretch/>
        </p:blipFill>
        <p:spPr>
          <a:xfrm>
            <a:off x="8216044" y="365127"/>
            <a:ext cx="299306" cy="57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828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79"/>
          <a:stretch/>
        </p:blipFill>
        <p:spPr>
          <a:xfrm>
            <a:off x="8216044" y="365127"/>
            <a:ext cx="299306" cy="57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618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DB976-3ADC-43D2-8EDD-B92081B1DE66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659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ogelio.pujol.rodriguez@ine.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angeles.lora.tamayo@ine.es" TargetMode="Externa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rogelio.pujol.rodriguez@ine.e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g"/><Relationship Id="rId4" Type="http://schemas.openxmlformats.org/officeDocument/2006/relationships/hyperlink" Target="mailto:angeles.lora.tamayo@ine.e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685800" y="4528276"/>
            <a:ext cx="3489593" cy="852961"/>
          </a:xfrm>
        </p:spPr>
        <p:txBody>
          <a:bodyPr>
            <a:normAutofit lnSpcReduction="10000"/>
          </a:bodyPr>
          <a:lstStyle/>
          <a:p>
            <a:r>
              <a:rPr lang="es-ES" b="1" dirty="0" smtClean="0"/>
              <a:t>Rogelio Pujol </a:t>
            </a:r>
            <a:r>
              <a:rPr lang="es-ES" b="1" dirty="0" err="1" smtClean="0"/>
              <a:t>Rodriguez</a:t>
            </a:r>
            <a:endParaRPr lang="es-ES" dirty="0"/>
          </a:p>
          <a:p>
            <a:r>
              <a:rPr lang="en-US" dirty="0"/>
              <a:t>National Statistics Institute of Spain (INE</a:t>
            </a:r>
            <a:r>
              <a:rPr lang="en-US" dirty="0" smtClean="0"/>
              <a:t>)</a:t>
            </a:r>
            <a:r>
              <a:rPr lang="es-ES" dirty="0" smtClean="0"/>
              <a:t>   </a:t>
            </a:r>
          </a:p>
          <a:p>
            <a:r>
              <a:rPr lang="es-ES" sz="1200" dirty="0" smtClean="0"/>
              <a:t>E-mail: </a:t>
            </a:r>
            <a:r>
              <a:rPr lang="es-ES" sz="1200" dirty="0" smtClean="0">
                <a:solidFill>
                  <a:schemeClr val="tx1"/>
                </a:solidFill>
                <a:hlinkClick r:id="rId3"/>
              </a:rPr>
              <a:t>rogelio.pujol.rodriguez@ine.es</a:t>
            </a:r>
            <a:endParaRPr lang="es-ES" sz="1200" dirty="0" smtClean="0">
              <a:solidFill>
                <a:schemeClr val="tx1"/>
              </a:solidFill>
            </a:endParaRPr>
          </a:p>
          <a:p>
            <a:endParaRPr lang="pl-PL" sz="1200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i="1" dirty="0"/>
              <a:t>Cognitive interviewing in the Disability Pilot Survey in Spain</a:t>
            </a:r>
            <a:endParaRPr lang="pl-PL" sz="3600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>
          <a:xfrm>
            <a:off x="685800" y="5560483"/>
            <a:ext cx="2389909" cy="484722"/>
          </a:xfrm>
        </p:spPr>
        <p:txBody>
          <a:bodyPr/>
          <a:lstStyle/>
          <a:p>
            <a:r>
              <a:rPr lang="es-ES" dirty="0" smtClean="0"/>
              <a:t>June, 29th 2018</a:t>
            </a:r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>
          <a:xfrm>
            <a:off x="6392334" y="5560483"/>
            <a:ext cx="2481502" cy="484722"/>
          </a:xfrm>
        </p:spPr>
        <p:txBody>
          <a:bodyPr/>
          <a:lstStyle/>
          <a:p>
            <a:r>
              <a:rPr lang="es-ES" dirty="0" err="1" smtClean="0"/>
              <a:t>Session</a:t>
            </a:r>
            <a:r>
              <a:rPr lang="es-ES" dirty="0" smtClean="0"/>
              <a:t> 10, </a:t>
            </a:r>
            <a:r>
              <a:rPr lang="es-ES" dirty="0" err="1"/>
              <a:t>l</a:t>
            </a:r>
            <a:r>
              <a:rPr lang="es-ES" dirty="0" err="1" smtClean="0"/>
              <a:t>ecture</a:t>
            </a:r>
            <a:r>
              <a:rPr lang="es-ES" dirty="0" smtClean="0"/>
              <a:t> </a:t>
            </a:r>
            <a:r>
              <a:rPr lang="es-ES" dirty="0" err="1" smtClean="0"/>
              <a:t>room</a:t>
            </a:r>
            <a:r>
              <a:rPr lang="es-ES" dirty="0" smtClean="0"/>
              <a:t> 2</a:t>
            </a:r>
            <a:endParaRPr lang="pl-PL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79"/>
          <a:stretch/>
        </p:blipFill>
        <p:spPr>
          <a:xfrm>
            <a:off x="8724183" y="6202415"/>
            <a:ext cx="299306" cy="576229"/>
          </a:xfrm>
          <a:prstGeom prst="rect">
            <a:avLst/>
          </a:prstGeom>
        </p:spPr>
      </p:pic>
      <p:sp>
        <p:nvSpPr>
          <p:cNvPr id="9" name="Podtytuł 4"/>
          <p:cNvSpPr txBox="1">
            <a:spLocks/>
          </p:cNvSpPr>
          <p:nvPr/>
        </p:nvSpPr>
        <p:spPr>
          <a:xfrm>
            <a:off x="5082907" y="4528277"/>
            <a:ext cx="3489593" cy="85296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b="1" dirty="0" err="1" smtClean="0"/>
              <a:t>Angeles</a:t>
            </a:r>
            <a:r>
              <a:rPr lang="es-ES" b="1" dirty="0" smtClean="0"/>
              <a:t> Lora-Tamayo </a:t>
            </a:r>
            <a:r>
              <a:rPr lang="es-ES" b="1" dirty="0" err="1" smtClean="0"/>
              <a:t>D’Ocon</a:t>
            </a:r>
            <a:endParaRPr lang="es-ES" dirty="0" smtClean="0"/>
          </a:p>
          <a:p>
            <a:r>
              <a:rPr lang="en-US" dirty="0" smtClean="0"/>
              <a:t>National Statistics Institute of Spain (INE)</a:t>
            </a:r>
            <a:r>
              <a:rPr lang="es-ES" dirty="0" smtClean="0"/>
              <a:t>   </a:t>
            </a:r>
          </a:p>
          <a:p>
            <a:r>
              <a:rPr lang="es-ES" sz="1200" dirty="0" smtClean="0"/>
              <a:t>E-mail: </a:t>
            </a:r>
            <a:r>
              <a:rPr lang="en-GB" sz="1200" dirty="0" smtClean="0">
                <a:hlinkClick r:id="rId5"/>
              </a:rPr>
              <a:t>angeles.lora.tamayo@ine.es</a:t>
            </a:r>
            <a:endParaRPr lang="en-GB" sz="1200" dirty="0" smtClean="0"/>
          </a:p>
          <a:p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250254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756" y="555859"/>
            <a:ext cx="8465025" cy="871006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err="1"/>
              <a:t>Cognitive</a:t>
            </a:r>
            <a:r>
              <a:rPr lang="es-ES" b="1" dirty="0"/>
              <a:t> </a:t>
            </a:r>
            <a:r>
              <a:rPr lang="es-ES" b="1" dirty="0" err="1"/>
              <a:t>interviewing</a:t>
            </a:r>
            <a:r>
              <a:rPr lang="es-ES" b="1" dirty="0"/>
              <a:t> in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 smtClean="0"/>
              <a:t>Disability</a:t>
            </a:r>
            <a:r>
              <a:rPr lang="es-ES" b="1" dirty="0" smtClean="0"/>
              <a:t> </a:t>
            </a:r>
            <a:r>
              <a:rPr lang="es-ES" b="1" dirty="0" err="1"/>
              <a:t>Pilot</a:t>
            </a:r>
            <a:r>
              <a:rPr lang="es-ES" b="1" dirty="0"/>
              <a:t> </a:t>
            </a:r>
            <a:r>
              <a:rPr lang="es-ES" b="1" dirty="0" err="1" smtClean="0"/>
              <a:t>Survey</a:t>
            </a:r>
            <a:r>
              <a:rPr lang="es-ES" b="1" dirty="0" smtClean="0"/>
              <a:t> </a:t>
            </a:r>
            <a:r>
              <a:rPr lang="es-ES" sz="2200" b="1" i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s-ES" sz="2200" b="1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ES" sz="2200" b="1" i="1" dirty="0" err="1" smtClean="0">
                <a:solidFill>
                  <a:schemeClr val="accent2">
                    <a:lumMod val="75000"/>
                  </a:schemeClr>
                </a:solidFill>
              </a:rPr>
              <a:t>Results</a:t>
            </a:r>
            <a:r>
              <a:rPr lang="es-ES" sz="2400" b="1" i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ES" sz="2400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ES" i="1" dirty="0"/>
              <a:t/>
            </a:r>
            <a:br>
              <a:rPr lang="es-ES" i="1" dirty="0"/>
            </a:b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4738" y="1340043"/>
            <a:ext cx="8222655" cy="45974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b="1" u="sng" dirty="0" err="1" smtClean="0">
                <a:sym typeface="Wingdings" panose="05000000000000000000" pitchFamily="2" charset="2"/>
              </a:rPr>
              <a:t>Understanding</a:t>
            </a:r>
            <a:r>
              <a:rPr lang="es-ES" b="1" u="sng" dirty="0" smtClean="0">
                <a:sym typeface="Wingdings" panose="05000000000000000000" pitchFamily="2" charset="2"/>
              </a:rPr>
              <a:t> and </a:t>
            </a:r>
            <a:r>
              <a:rPr lang="es-ES" b="1" u="sng" dirty="0" err="1" smtClean="0">
                <a:sym typeface="Wingdings" panose="05000000000000000000" pitchFamily="2" charset="2"/>
              </a:rPr>
              <a:t>quality</a:t>
            </a:r>
            <a:r>
              <a:rPr lang="es-ES" b="1" u="sng" dirty="0" smtClean="0">
                <a:sym typeface="Wingdings" panose="05000000000000000000" pitchFamily="2" charset="2"/>
              </a:rPr>
              <a:t> of </a:t>
            </a:r>
            <a:r>
              <a:rPr lang="es-ES" b="1" u="sng" dirty="0" err="1" smtClean="0">
                <a:sym typeface="Wingdings" panose="05000000000000000000" pitchFamily="2" charset="2"/>
              </a:rPr>
              <a:t>questions</a:t>
            </a:r>
            <a:endParaRPr lang="es-ES" b="1" u="sng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The </a:t>
            </a:r>
            <a:r>
              <a:rPr lang="en-US" dirty="0">
                <a:sym typeface="Wingdings" panose="05000000000000000000" pitchFamily="2" charset="2"/>
              </a:rPr>
              <a:t>multiple-response model (</a:t>
            </a:r>
            <a:r>
              <a:rPr lang="en-US" dirty="0" smtClean="0">
                <a:sym typeface="Wingdings" panose="05000000000000000000" pitchFamily="2" charset="2"/>
              </a:rPr>
              <a:t>R2) was preferred.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b="1" dirty="0" smtClean="0">
                <a:sym typeface="Wingdings" panose="05000000000000000000" pitchFamily="2" charset="2"/>
              </a:rPr>
              <a:t>Learning</a:t>
            </a:r>
            <a:r>
              <a:rPr lang="en-US" dirty="0" smtClean="0">
                <a:sym typeface="Wingdings" panose="05000000000000000000" pitchFamily="2" charset="2"/>
              </a:rPr>
              <a:t>: ‘</a:t>
            </a:r>
            <a:r>
              <a:rPr lang="en-US" i="1" dirty="0" smtClean="0">
                <a:sym typeface="Wingdings" panose="05000000000000000000" pitchFamily="2" charset="2"/>
              </a:rPr>
              <a:t>Does </a:t>
            </a:r>
            <a:r>
              <a:rPr lang="en-US" i="1" dirty="0">
                <a:sym typeface="Wingdings" panose="05000000000000000000" pitchFamily="2" charset="2"/>
              </a:rPr>
              <a:t>anyone in the household have difficulty in learning or developing tasks, without help or supervision? For example, </a:t>
            </a:r>
            <a:r>
              <a:rPr lang="en-US" b="1" i="1" dirty="0" smtClean="0">
                <a:sym typeface="Wingdings" panose="05000000000000000000" pitchFamily="2" charset="2"/>
              </a:rPr>
              <a:t>handling </a:t>
            </a:r>
            <a:r>
              <a:rPr lang="en-US" b="1" i="1" dirty="0" smtClean="0">
                <a:sym typeface="Wingdings" panose="05000000000000000000" pitchFamily="2" charset="2"/>
              </a:rPr>
              <a:t>utensils</a:t>
            </a:r>
            <a:r>
              <a:rPr lang="en-US" i="1" dirty="0" smtClean="0">
                <a:sym typeface="Wingdings" panose="05000000000000000000" pitchFamily="2" charset="2"/>
              </a:rPr>
              <a:t>, paying attention,…</a:t>
            </a:r>
            <a:r>
              <a:rPr lang="en-US" dirty="0" smtClean="0">
                <a:sym typeface="Wingdings" panose="05000000000000000000" pitchFamily="2" charset="2"/>
              </a:rPr>
              <a:t>’  </a:t>
            </a:r>
            <a:r>
              <a:rPr lang="en-US" b="1" dirty="0" smtClean="0">
                <a:sym typeface="Wingdings" panose="05000000000000000000" pitchFamily="2" charset="2"/>
              </a:rPr>
              <a:t>Mobility</a:t>
            </a:r>
            <a:r>
              <a:rPr lang="en-US" dirty="0" smtClean="0">
                <a:sym typeface="Wingdings" panose="05000000000000000000" pitchFamily="2" charset="2"/>
              </a:rPr>
              <a:t>?  </a:t>
            </a:r>
            <a:r>
              <a:rPr lang="en-US" i="1" dirty="0" smtClean="0">
                <a:sym typeface="Wingdings" panose="05000000000000000000" pitchFamily="2" charset="2"/>
              </a:rPr>
              <a:t>For example, </a:t>
            </a:r>
            <a:r>
              <a:rPr lang="en-US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in learning to handle utensils </a:t>
            </a:r>
            <a:r>
              <a:rPr lang="en-US" dirty="0" smtClean="0">
                <a:sym typeface="Wingdings" panose="05000000000000000000" pitchFamily="2" charset="2"/>
              </a:rPr>
              <a:t>…</a:t>
            </a: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b="1" dirty="0" smtClean="0"/>
              <a:t>Vision</a:t>
            </a:r>
            <a:r>
              <a:rPr lang="en-US" dirty="0" smtClean="0"/>
              <a:t>: newspaper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newspaper </a:t>
            </a:r>
            <a:r>
              <a:rPr lang="en-US" dirty="0"/>
              <a:t>on </a:t>
            </a:r>
            <a:r>
              <a:rPr lang="en-US" dirty="0" smtClean="0"/>
              <a:t>paper.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Importance </a:t>
            </a:r>
            <a:r>
              <a:rPr lang="en-US" dirty="0"/>
              <a:t>of giving some examples after a question has been </a:t>
            </a:r>
            <a:r>
              <a:rPr lang="en-US" dirty="0" smtClean="0"/>
              <a:t>noted.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Proxies</a:t>
            </a:r>
            <a:r>
              <a:rPr lang="en-US" dirty="0">
                <a:sym typeface="Wingdings" panose="05000000000000000000" pitchFamily="2" charset="2"/>
              </a:rPr>
              <a:t>, and especially parents, play down their child's </a:t>
            </a:r>
            <a:r>
              <a:rPr lang="en-US" dirty="0" smtClean="0">
                <a:sym typeface="Wingdings" panose="05000000000000000000" pitchFamily="2" charset="2"/>
              </a:rPr>
              <a:t>disability.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Usability and navigation aspects were improved.</a:t>
            </a:r>
            <a:endParaRPr lang="es-E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s-ES" sz="1600" b="1" dirty="0" smtClean="0">
              <a:sym typeface="Wingdings" panose="05000000000000000000" pitchFamily="2" charset="2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79"/>
          <a:stretch/>
        </p:blipFill>
        <p:spPr>
          <a:xfrm>
            <a:off x="8553748" y="224401"/>
            <a:ext cx="299306" cy="57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21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756" y="555859"/>
            <a:ext cx="8465025" cy="871006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err="1"/>
              <a:t>Cognitive</a:t>
            </a:r>
            <a:r>
              <a:rPr lang="es-ES" b="1" dirty="0"/>
              <a:t> </a:t>
            </a:r>
            <a:r>
              <a:rPr lang="es-ES" b="1" dirty="0" err="1"/>
              <a:t>interviewing</a:t>
            </a:r>
            <a:r>
              <a:rPr lang="es-ES" b="1" dirty="0"/>
              <a:t> in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 smtClean="0"/>
              <a:t>Disability</a:t>
            </a:r>
            <a:r>
              <a:rPr lang="es-ES" b="1" dirty="0" smtClean="0"/>
              <a:t> </a:t>
            </a:r>
            <a:r>
              <a:rPr lang="es-ES" b="1" dirty="0" err="1"/>
              <a:t>Pilot</a:t>
            </a:r>
            <a:r>
              <a:rPr lang="es-ES" b="1" dirty="0"/>
              <a:t> </a:t>
            </a:r>
            <a:r>
              <a:rPr lang="es-ES" b="1" dirty="0" err="1" smtClean="0"/>
              <a:t>Survey</a:t>
            </a:r>
            <a:r>
              <a:rPr lang="es-ES" b="1" dirty="0" smtClean="0"/>
              <a:t> </a:t>
            </a:r>
            <a:r>
              <a:rPr lang="es-ES" sz="2200" b="1" i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s-ES" sz="2200" b="1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ES" sz="2200" b="1" i="1" dirty="0" err="1" smtClean="0">
                <a:solidFill>
                  <a:schemeClr val="accent2">
                    <a:lumMod val="75000"/>
                  </a:schemeClr>
                </a:solidFill>
              </a:rPr>
              <a:t>Results</a:t>
            </a:r>
            <a:r>
              <a:rPr lang="es-ES" sz="2400" b="1" i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ES" sz="2400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ES" i="1" dirty="0"/>
              <a:t/>
            </a:r>
            <a:br>
              <a:rPr lang="es-ES" i="1" dirty="0"/>
            </a:b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4738" y="1340043"/>
            <a:ext cx="8222655" cy="459740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sz="2000" b="1" u="sng" dirty="0" err="1" smtClean="0">
                <a:sym typeface="Wingdings" panose="05000000000000000000" pitchFamily="2" charset="2"/>
              </a:rPr>
              <a:t>Changes</a:t>
            </a:r>
            <a:r>
              <a:rPr lang="es-ES" sz="2000" b="1" u="sng" dirty="0" smtClean="0">
                <a:sym typeface="Wingdings" panose="05000000000000000000" pitchFamily="2" charset="2"/>
              </a:rPr>
              <a:t> </a:t>
            </a:r>
            <a:r>
              <a:rPr lang="es-ES" sz="2000" b="1" u="sng" dirty="0" err="1" smtClean="0">
                <a:sym typeface="Wingdings" panose="05000000000000000000" pitchFamily="2" charset="2"/>
              </a:rPr>
              <a:t>made</a:t>
            </a:r>
            <a:r>
              <a:rPr lang="es-ES" sz="2000" b="1" u="sng" dirty="0" smtClean="0">
                <a:sym typeface="Wingdings" panose="05000000000000000000" pitchFamily="2" charset="2"/>
              </a:rPr>
              <a:t> </a:t>
            </a:r>
            <a:r>
              <a:rPr lang="es-ES" sz="2000" b="1" u="sng" dirty="0" err="1" smtClean="0">
                <a:sym typeface="Wingdings" panose="05000000000000000000" pitchFamily="2" charset="2"/>
              </a:rPr>
              <a:t>during</a:t>
            </a:r>
            <a:r>
              <a:rPr lang="es-ES" sz="2000" b="1" u="sng" dirty="0" smtClean="0">
                <a:sym typeface="Wingdings" panose="05000000000000000000" pitchFamily="2" charset="2"/>
              </a:rPr>
              <a:t> </a:t>
            </a:r>
            <a:r>
              <a:rPr lang="es-ES" sz="2000" b="1" u="sng" dirty="0" err="1" smtClean="0">
                <a:sym typeface="Wingdings" panose="05000000000000000000" pitchFamily="2" charset="2"/>
              </a:rPr>
              <a:t>the</a:t>
            </a:r>
            <a:r>
              <a:rPr lang="es-ES" sz="2000" b="1" u="sng" dirty="0" smtClean="0">
                <a:sym typeface="Wingdings" panose="05000000000000000000" pitchFamily="2" charset="2"/>
              </a:rPr>
              <a:t> pretest</a:t>
            </a:r>
          </a:p>
          <a:p>
            <a:pPr marL="0" indent="0">
              <a:buNone/>
            </a:pPr>
            <a:endParaRPr lang="en-US" sz="2000" b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900" b="1" dirty="0" smtClean="0">
                <a:sym typeface="Wingdings" panose="05000000000000000000" pitchFamily="2" charset="2"/>
              </a:rPr>
              <a:t>GALI Question</a:t>
            </a:r>
            <a:endParaRPr lang="en-US" sz="1900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- Previous: </a:t>
            </a:r>
            <a:r>
              <a:rPr lang="en-US" i="1" dirty="0">
                <a:sym typeface="Wingdings" panose="05000000000000000000" pitchFamily="2" charset="2"/>
              </a:rPr>
              <a:t>'Due to a health problem or disability, has anyone in the household been </a:t>
            </a:r>
            <a:r>
              <a:rPr lang="en-US" i="1" dirty="0" smtClean="0">
                <a:sym typeface="Wingdings" panose="05000000000000000000" pitchFamily="2" charset="2"/>
              </a:rPr>
              <a:t>limited </a:t>
            </a:r>
            <a:r>
              <a:rPr lang="en-US" b="1" i="1" dirty="0">
                <a:sym typeface="Wingdings" panose="05000000000000000000" pitchFamily="2" charset="2"/>
              </a:rPr>
              <a:t>for a period of 6 or more months</a:t>
            </a:r>
            <a:r>
              <a:rPr lang="en-US" i="1" dirty="0">
                <a:sym typeface="Wingdings" panose="05000000000000000000" pitchFamily="2" charset="2"/>
              </a:rPr>
              <a:t> to perform the activities that people usually do</a:t>
            </a:r>
            <a:r>
              <a:rPr lang="en-US" i="1" dirty="0" smtClean="0">
                <a:sym typeface="Wingdings" panose="05000000000000000000" pitchFamily="2" charset="2"/>
              </a:rPr>
              <a:t>?’</a:t>
            </a:r>
            <a:endParaRPr lang="en-US" i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- New: </a:t>
            </a:r>
            <a:r>
              <a:rPr lang="en-US" i="1" dirty="0" smtClean="0">
                <a:sym typeface="Wingdings" panose="05000000000000000000" pitchFamily="2" charset="2"/>
              </a:rPr>
              <a:t>‘</a:t>
            </a:r>
            <a:r>
              <a:rPr lang="en-US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For </a:t>
            </a:r>
            <a:r>
              <a:rPr lang="en-US" b="1" i="1" dirty="0">
                <a:solidFill>
                  <a:srgbClr val="FF0000"/>
                </a:solidFill>
                <a:sym typeface="Wingdings" panose="05000000000000000000" pitchFamily="2" charset="2"/>
              </a:rPr>
              <a:t>at least the last 6 months</a:t>
            </a:r>
            <a:r>
              <a:rPr lang="en-US" i="1" dirty="0">
                <a:sym typeface="Wingdings" panose="05000000000000000000" pitchFamily="2" charset="2"/>
              </a:rPr>
              <a:t>, has anyone in the household been limited in activities people usually do because of a health problem</a:t>
            </a:r>
            <a:r>
              <a:rPr lang="en-US" i="1" dirty="0" smtClean="0">
                <a:sym typeface="Wingdings" panose="05000000000000000000" pitchFamily="2" charset="2"/>
              </a:rPr>
              <a:t>?’</a:t>
            </a:r>
          </a:p>
          <a:p>
            <a:pPr marL="0" indent="0">
              <a:buNone/>
            </a:pPr>
            <a:endParaRPr lang="en-US" sz="19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900" b="1" dirty="0">
                <a:sym typeface="Wingdings" panose="05000000000000000000" pitchFamily="2" charset="2"/>
              </a:rPr>
              <a:t>Model M1, Block D, </a:t>
            </a:r>
            <a:r>
              <a:rPr lang="en-US" sz="1900" b="1" dirty="0" smtClean="0">
                <a:sym typeface="Wingdings" panose="05000000000000000000" pitchFamily="2" charset="2"/>
              </a:rPr>
              <a:t>Question </a:t>
            </a:r>
            <a:r>
              <a:rPr lang="en-US" sz="1900" b="1" dirty="0">
                <a:sym typeface="Wingdings" panose="05000000000000000000" pitchFamily="2" charset="2"/>
              </a:rPr>
              <a:t>D2 </a:t>
            </a:r>
            <a:r>
              <a:rPr lang="en-US" sz="1900" b="1" dirty="0" smtClean="0">
                <a:sym typeface="Wingdings" panose="05000000000000000000" pitchFamily="2" charset="2"/>
              </a:rPr>
              <a:t>(HEARING)</a:t>
            </a:r>
            <a:endParaRPr lang="en-US" sz="1900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- Previous: '......</a:t>
            </a:r>
            <a:r>
              <a:rPr lang="en-US" i="1" dirty="0" smtClean="0">
                <a:sym typeface="Wingdings" panose="05000000000000000000" pitchFamily="2" charset="2"/>
              </a:rPr>
              <a:t> </a:t>
            </a:r>
            <a:r>
              <a:rPr lang="en-US" i="1" dirty="0">
                <a:sym typeface="Wingdings" panose="05000000000000000000" pitchFamily="2" charset="2"/>
              </a:rPr>
              <a:t>to </a:t>
            </a:r>
            <a:r>
              <a:rPr lang="en-US" b="1" i="1" dirty="0">
                <a:sym typeface="Wingdings" panose="05000000000000000000" pitchFamily="2" charset="2"/>
              </a:rPr>
              <a:t>understand</a:t>
            </a:r>
            <a:r>
              <a:rPr lang="en-US" i="1" dirty="0">
                <a:sym typeface="Wingdings" panose="05000000000000000000" pitchFamily="2" charset="2"/>
              </a:rPr>
              <a:t> what is said in a conversation between several people or to hear alarms or sirens</a:t>
            </a:r>
            <a:r>
              <a:rPr lang="en-US" dirty="0" smtClean="0">
                <a:sym typeface="Wingdings" panose="05000000000000000000" pitchFamily="2" charset="2"/>
              </a:rPr>
              <a:t>'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- New: </a:t>
            </a:r>
            <a:r>
              <a:rPr lang="en-US" dirty="0">
                <a:sym typeface="Wingdings" panose="05000000000000000000" pitchFamily="2" charset="2"/>
              </a:rPr>
              <a:t>'... </a:t>
            </a:r>
            <a:r>
              <a:rPr lang="en-US" i="1" dirty="0">
                <a:sym typeface="Wingdings" panose="05000000000000000000" pitchFamily="2" charset="2"/>
              </a:rPr>
              <a:t>to </a:t>
            </a:r>
            <a:r>
              <a:rPr lang="en-US" b="1" i="1" dirty="0" smtClean="0">
                <a:sym typeface="Wingdings" panose="05000000000000000000" pitchFamily="2" charset="2"/>
              </a:rPr>
              <a:t>listen</a:t>
            </a:r>
            <a:r>
              <a:rPr lang="en-US" i="1" dirty="0" smtClean="0">
                <a:sym typeface="Wingdings" panose="05000000000000000000" pitchFamily="2" charset="2"/>
              </a:rPr>
              <a:t> </a:t>
            </a:r>
            <a:r>
              <a:rPr lang="en-US" b="1" i="1" dirty="0">
                <a:sym typeface="Wingdings" panose="05000000000000000000" pitchFamily="2" charset="2"/>
              </a:rPr>
              <a:t>to</a:t>
            </a:r>
            <a:r>
              <a:rPr lang="en-US" i="1" dirty="0">
                <a:sym typeface="Wingdings" panose="05000000000000000000" pitchFamily="2" charset="2"/>
              </a:rPr>
              <a:t> what is said in a conversation between several people </a:t>
            </a:r>
            <a:r>
              <a:rPr lang="en-US" i="1" dirty="0" smtClean="0">
                <a:sym typeface="Wingdings" panose="05000000000000000000" pitchFamily="2" charset="2"/>
              </a:rPr>
              <a:t>.</a:t>
            </a:r>
            <a:r>
              <a:rPr lang="en-US" dirty="0" smtClean="0">
                <a:sym typeface="Wingdings" panose="05000000000000000000" pitchFamily="2" charset="2"/>
              </a:rPr>
              <a:t>..'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900" b="1" dirty="0">
                <a:sym typeface="Wingdings" panose="05000000000000000000" pitchFamily="2" charset="2"/>
              </a:rPr>
              <a:t>Model M2, Block D, Question D4 </a:t>
            </a:r>
            <a:r>
              <a:rPr lang="en-US" sz="1900" b="1" dirty="0" smtClean="0">
                <a:sym typeface="Wingdings" panose="05000000000000000000" pitchFamily="2" charset="2"/>
              </a:rPr>
              <a:t>(HEARING)</a:t>
            </a:r>
            <a:endParaRPr lang="en-US" sz="1900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- Previous: </a:t>
            </a:r>
            <a:r>
              <a:rPr lang="en-US" dirty="0">
                <a:sym typeface="Wingdings" panose="05000000000000000000" pitchFamily="2" charset="2"/>
              </a:rPr>
              <a:t>'... </a:t>
            </a:r>
            <a:r>
              <a:rPr lang="en-US" i="1" dirty="0">
                <a:sym typeface="Wingdings" panose="05000000000000000000" pitchFamily="2" charset="2"/>
              </a:rPr>
              <a:t>to </a:t>
            </a:r>
            <a:r>
              <a:rPr lang="en-US" b="1" i="1" dirty="0">
                <a:sym typeface="Wingdings" panose="05000000000000000000" pitchFamily="2" charset="2"/>
              </a:rPr>
              <a:t>hear and understand </a:t>
            </a:r>
            <a:r>
              <a:rPr lang="en-US" i="1" dirty="0">
                <a:sym typeface="Wingdings" panose="05000000000000000000" pitchFamily="2" charset="2"/>
              </a:rPr>
              <a:t>what is said in a conversation between several people</a:t>
            </a:r>
            <a:r>
              <a:rPr lang="en-US" dirty="0" smtClean="0">
                <a:sym typeface="Wingdings" panose="05000000000000000000" pitchFamily="2" charset="2"/>
              </a:rPr>
              <a:t>...'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- New: </a:t>
            </a:r>
            <a:r>
              <a:rPr lang="en-US" dirty="0">
                <a:sym typeface="Wingdings" panose="05000000000000000000" pitchFamily="2" charset="2"/>
              </a:rPr>
              <a:t>'... </a:t>
            </a:r>
            <a:r>
              <a:rPr lang="en-US" i="1" dirty="0">
                <a:sym typeface="Wingdings" panose="05000000000000000000" pitchFamily="2" charset="2"/>
              </a:rPr>
              <a:t>to </a:t>
            </a:r>
            <a:r>
              <a:rPr lang="en-US" b="1" i="1" dirty="0">
                <a:sym typeface="Wingdings" panose="05000000000000000000" pitchFamily="2" charset="2"/>
              </a:rPr>
              <a:t>listen</a:t>
            </a:r>
            <a:r>
              <a:rPr lang="en-US" i="1" dirty="0">
                <a:sym typeface="Wingdings" panose="05000000000000000000" pitchFamily="2" charset="2"/>
              </a:rPr>
              <a:t> </a:t>
            </a:r>
            <a:r>
              <a:rPr lang="en-US" b="1" i="1" dirty="0">
                <a:sym typeface="Wingdings" panose="05000000000000000000" pitchFamily="2" charset="2"/>
              </a:rPr>
              <a:t>to</a:t>
            </a:r>
            <a:r>
              <a:rPr lang="en-US" i="1" dirty="0">
                <a:sym typeface="Wingdings" panose="05000000000000000000" pitchFamily="2" charset="2"/>
              </a:rPr>
              <a:t> </a:t>
            </a:r>
            <a:r>
              <a:rPr lang="en-US" i="1" dirty="0" smtClean="0">
                <a:sym typeface="Wingdings" panose="05000000000000000000" pitchFamily="2" charset="2"/>
              </a:rPr>
              <a:t>what </a:t>
            </a:r>
            <a:r>
              <a:rPr lang="en-US" i="1" dirty="0">
                <a:sym typeface="Wingdings" panose="05000000000000000000" pitchFamily="2" charset="2"/>
              </a:rPr>
              <a:t>is said in a conversation between several people</a:t>
            </a:r>
            <a:r>
              <a:rPr lang="en-US" dirty="0" smtClean="0">
                <a:sym typeface="Wingdings" panose="05000000000000000000" pitchFamily="2" charset="2"/>
              </a:rPr>
              <a:t>...'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s-ES" dirty="0" smtClean="0">
              <a:sym typeface="Wingdings" panose="05000000000000000000" pitchFamily="2" charset="2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79"/>
          <a:stretch/>
        </p:blipFill>
        <p:spPr>
          <a:xfrm>
            <a:off x="8553748" y="224401"/>
            <a:ext cx="299306" cy="57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05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756" y="555859"/>
            <a:ext cx="8465025" cy="871006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err="1" smtClean="0"/>
              <a:t>References</a:t>
            </a:r>
            <a:r>
              <a:rPr lang="es-ES" sz="2200" b="1" i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s-ES" sz="2200" b="1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ES" sz="2400" b="1" i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ES" sz="2400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ES" i="1" dirty="0"/>
              <a:t/>
            </a:r>
            <a:br>
              <a:rPr lang="es-ES" i="1" dirty="0"/>
            </a:b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4738" y="1340043"/>
            <a:ext cx="8222655" cy="4597401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GB" sz="1600" dirty="0"/>
              <a:t>Conrad, F.G. and Blair, J. (2009). Sources of error in cognitive interviews. Public Opinion Quarterly, 77, 32-55.</a:t>
            </a:r>
            <a:endParaRPr lang="es-ES" sz="1600" dirty="0"/>
          </a:p>
          <a:p>
            <a:pPr marL="0" indent="0">
              <a:spcBef>
                <a:spcPts val="1800"/>
              </a:spcBef>
              <a:buNone/>
            </a:pPr>
            <a:r>
              <a:rPr lang="en-GB" sz="1600" dirty="0"/>
              <a:t>Eurostat. (2015). Global Activity Limitation Indicator (GALI) as a core variable. Directorate F: Social Statistics. Luxembourg: European Commission. DSS/2015/Sept/04.3, 42</a:t>
            </a:r>
            <a:endParaRPr lang="es-ES" sz="1600" dirty="0"/>
          </a:p>
          <a:p>
            <a:pPr marL="0" indent="0">
              <a:spcBef>
                <a:spcPts val="1800"/>
              </a:spcBef>
              <a:buNone/>
            </a:pPr>
            <a:r>
              <a:rPr lang="en-GB" sz="1600" dirty="0" err="1"/>
              <a:t>Foddy</a:t>
            </a:r>
            <a:r>
              <a:rPr lang="en-GB" sz="1600" dirty="0"/>
              <a:t>, W.H. (1992). Constructing Questions for Interviews and Questionnaires. Melbourne: Cambridge University Press.</a:t>
            </a:r>
            <a:endParaRPr lang="es-ES" sz="1600" dirty="0"/>
          </a:p>
          <a:p>
            <a:pPr marL="0" indent="0">
              <a:spcBef>
                <a:spcPts val="1800"/>
              </a:spcBef>
              <a:buNone/>
            </a:pPr>
            <a:r>
              <a:rPr lang="en-GB" sz="1600" dirty="0"/>
              <a:t>Groves, R. M. (1989), Survey errors and survey costs. New York: Wiley.</a:t>
            </a:r>
            <a:endParaRPr lang="es-ES" sz="1600" dirty="0"/>
          </a:p>
          <a:p>
            <a:pPr marL="0" indent="0">
              <a:spcBef>
                <a:spcPts val="1800"/>
              </a:spcBef>
              <a:buNone/>
            </a:pPr>
            <a:r>
              <a:rPr lang="en-GB" sz="1600" dirty="0" err="1"/>
              <a:t>Napoles</a:t>
            </a:r>
            <a:r>
              <a:rPr lang="en-GB" sz="1600" dirty="0"/>
              <a:t>-Springer, A.M., </a:t>
            </a:r>
            <a:r>
              <a:rPr lang="en-GB" sz="1600" dirty="0" err="1"/>
              <a:t>Santoyo</a:t>
            </a:r>
            <a:r>
              <a:rPr lang="en-GB" sz="1600" dirty="0"/>
              <a:t>-Olsson, J</a:t>
            </a:r>
            <a:r>
              <a:rPr lang="en-GB" sz="1600" dirty="0" smtClean="0"/>
              <a:t>., O’Brien</a:t>
            </a:r>
            <a:r>
              <a:rPr lang="en-GB" sz="1600" dirty="0"/>
              <a:t>, H. and Stewart, A.L. (2006), Using cognitive interviews to develop surveys in diverse populations. Medical Care, 44, 21-30.</a:t>
            </a:r>
            <a:endParaRPr lang="es-ES" sz="1600" dirty="0"/>
          </a:p>
          <a:p>
            <a:pPr marL="0" indent="0">
              <a:spcBef>
                <a:spcPts val="1800"/>
              </a:spcBef>
              <a:buNone/>
            </a:pPr>
            <a:r>
              <a:rPr lang="en-GB" sz="1600" dirty="0"/>
              <a:t>Willis, G. B. (2005), Cognitive interviewing: a tool for improving questionnaire design, Thousand Oaks, Calif.: Sage Publications.</a:t>
            </a:r>
            <a:endParaRPr lang="es-ES" sz="1600" dirty="0"/>
          </a:p>
          <a:p>
            <a:pPr marL="0" indent="0">
              <a:spcBef>
                <a:spcPts val="1800"/>
              </a:spcBef>
              <a:buNone/>
            </a:pPr>
            <a:r>
              <a:rPr lang="en-GB" sz="1600" dirty="0"/>
              <a:t>World Health Organization. (2001). International classification of functioning, disability and health: ICF. Geneva, Switzerland: Author.</a:t>
            </a:r>
            <a:endParaRPr lang="es-ES" sz="16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79"/>
          <a:stretch/>
        </p:blipFill>
        <p:spPr>
          <a:xfrm>
            <a:off x="8553748" y="224401"/>
            <a:ext cx="299306" cy="57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72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Cognitive interviewing in the Disability Pilot Survey in Spain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 dirty="0" err="1" smtClean="0"/>
              <a:t>Thank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attention</a:t>
            </a:r>
            <a:endParaRPr lang="pl-PL" dirty="0"/>
          </a:p>
        </p:txBody>
      </p:sp>
      <p:sp>
        <p:nvSpPr>
          <p:cNvPr id="7" name="Podtytuł 4"/>
          <p:cNvSpPr txBox="1">
            <a:spLocks/>
          </p:cNvSpPr>
          <p:nvPr/>
        </p:nvSpPr>
        <p:spPr>
          <a:xfrm>
            <a:off x="685800" y="4759631"/>
            <a:ext cx="3848100" cy="100616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b="1" dirty="0" smtClean="0"/>
              <a:t>Rogelio Pujol </a:t>
            </a:r>
            <a:r>
              <a:rPr lang="es-ES" b="1" dirty="0" err="1" smtClean="0"/>
              <a:t>Rodriguez</a:t>
            </a:r>
            <a:endParaRPr lang="es-ES" dirty="0" smtClean="0"/>
          </a:p>
          <a:p>
            <a:r>
              <a:rPr lang="en-US" dirty="0" smtClean="0"/>
              <a:t>National Statistics Institute of Spain (INE)</a:t>
            </a:r>
            <a:r>
              <a:rPr lang="es-ES" dirty="0" smtClean="0"/>
              <a:t>   </a:t>
            </a:r>
          </a:p>
          <a:p>
            <a:r>
              <a:rPr lang="es-ES" dirty="0" smtClean="0"/>
              <a:t>E-mail: </a:t>
            </a:r>
            <a:r>
              <a:rPr lang="es-ES" dirty="0" smtClean="0">
                <a:hlinkClick r:id="rId3"/>
              </a:rPr>
              <a:t>rogelio.pujol.rodriguez@ine.es</a:t>
            </a:r>
            <a:endParaRPr lang="es-ES" dirty="0" smtClean="0"/>
          </a:p>
          <a:p>
            <a:endParaRPr lang="pl-PL" sz="1200" dirty="0"/>
          </a:p>
        </p:txBody>
      </p:sp>
      <p:sp>
        <p:nvSpPr>
          <p:cNvPr id="8" name="Podtytuł 4"/>
          <p:cNvSpPr txBox="1">
            <a:spLocks/>
          </p:cNvSpPr>
          <p:nvPr/>
        </p:nvSpPr>
        <p:spPr>
          <a:xfrm>
            <a:off x="4876801" y="4671481"/>
            <a:ext cx="3695700" cy="1094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500" b="1" dirty="0" err="1" smtClean="0">
                <a:solidFill>
                  <a:schemeClr val="tx1"/>
                </a:solidFill>
              </a:rPr>
              <a:t>Angeles</a:t>
            </a:r>
            <a:r>
              <a:rPr lang="es-ES" sz="1500" b="1" dirty="0" smtClean="0">
                <a:solidFill>
                  <a:schemeClr val="tx1"/>
                </a:solidFill>
              </a:rPr>
              <a:t> Lora-Tamayo </a:t>
            </a:r>
            <a:r>
              <a:rPr lang="es-ES" sz="1500" b="1" dirty="0" err="1" smtClean="0">
                <a:solidFill>
                  <a:schemeClr val="tx1"/>
                </a:solidFill>
              </a:rPr>
              <a:t>D’Ocon</a:t>
            </a:r>
            <a:endParaRPr lang="es-ES" sz="1500" dirty="0" smtClean="0">
              <a:solidFill>
                <a:schemeClr val="tx1"/>
              </a:solidFill>
            </a:endParaRPr>
          </a:p>
          <a:p>
            <a:r>
              <a:rPr lang="en-US" sz="1500" dirty="0" smtClean="0">
                <a:solidFill>
                  <a:schemeClr val="tx1"/>
                </a:solidFill>
              </a:rPr>
              <a:t>National Statistics Institute of Spain (INE)</a:t>
            </a:r>
            <a:r>
              <a:rPr lang="es-ES" sz="1500" dirty="0" smtClean="0">
                <a:solidFill>
                  <a:schemeClr val="tx1"/>
                </a:solidFill>
              </a:rPr>
              <a:t>   </a:t>
            </a:r>
          </a:p>
          <a:p>
            <a:r>
              <a:rPr lang="es-ES" sz="1500" dirty="0" smtClean="0">
                <a:solidFill>
                  <a:schemeClr val="tx1"/>
                </a:solidFill>
              </a:rPr>
              <a:t>E-mail: </a:t>
            </a:r>
            <a:r>
              <a:rPr lang="en-GB" sz="1500" dirty="0" smtClean="0">
                <a:hlinkClick r:id="rId4"/>
              </a:rPr>
              <a:t>angeles.lora.tamayo@ine.es</a:t>
            </a:r>
            <a:endParaRPr lang="en-GB" sz="1500" dirty="0" smtClean="0"/>
          </a:p>
          <a:p>
            <a:endParaRPr lang="pl-PL" sz="1200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79"/>
          <a:stretch/>
        </p:blipFill>
        <p:spPr>
          <a:xfrm>
            <a:off x="8553748" y="224401"/>
            <a:ext cx="299306" cy="57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95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24740" y="365127"/>
            <a:ext cx="7886700" cy="871006"/>
          </a:xfrm>
        </p:spPr>
        <p:txBody>
          <a:bodyPr/>
          <a:lstStyle/>
          <a:p>
            <a:r>
              <a:rPr lang="es-ES" b="1" dirty="0" err="1" smtClean="0"/>
              <a:t>Contents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4740" y="1236133"/>
            <a:ext cx="8328314" cy="4597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dirty="0" err="1" smtClean="0"/>
              <a:t>Qualitative</a:t>
            </a:r>
            <a:r>
              <a:rPr lang="es-ES" sz="2400" dirty="0" smtClean="0"/>
              <a:t> </a:t>
            </a:r>
            <a:r>
              <a:rPr lang="es-ES" sz="2400" dirty="0" err="1" smtClean="0"/>
              <a:t>methodology</a:t>
            </a:r>
            <a:r>
              <a:rPr lang="es-ES" sz="2400" dirty="0" smtClean="0"/>
              <a:t>: </a:t>
            </a:r>
          </a:p>
          <a:p>
            <a:pPr marL="0" indent="0">
              <a:buNone/>
            </a:pPr>
            <a:r>
              <a:rPr lang="es-ES" sz="2000" i="1" dirty="0" err="1" smtClean="0">
                <a:solidFill>
                  <a:schemeClr val="accent2">
                    <a:lumMod val="75000"/>
                  </a:schemeClr>
                </a:solidFill>
              </a:rPr>
              <a:t>Cognitive</a:t>
            </a:r>
            <a:r>
              <a:rPr lang="es-ES" sz="2000" i="1" dirty="0" smtClean="0">
                <a:solidFill>
                  <a:schemeClr val="accent2">
                    <a:lumMod val="75000"/>
                  </a:schemeClr>
                </a:solidFill>
              </a:rPr>
              <a:t> pretest and </a:t>
            </a:r>
            <a:r>
              <a:rPr lang="es-ES" sz="2000" i="1" dirty="0" err="1" smtClean="0">
                <a:solidFill>
                  <a:schemeClr val="accent2">
                    <a:lumMod val="75000"/>
                  </a:schemeClr>
                </a:solidFill>
              </a:rPr>
              <a:t>cognitive</a:t>
            </a:r>
            <a:r>
              <a:rPr lang="es-ES" sz="2000" i="1" dirty="0" smtClean="0">
                <a:solidFill>
                  <a:schemeClr val="accent2">
                    <a:lumMod val="75000"/>
                  </a:schemeClr>
                </a:solidFill>
              </a:rPr>
              <a:t> interviews</a:t>
            </a:r>
          </a:p>
          <a:p>
            <a:pPr marL="0" indent="0">
              <a:buNone/>
            </a:pPr>
            <a:endParaRPr lang="es-ES" sz="2400" dirty="0" smtClean="0"/>
          </a:p>
          <a:p>
            <a:pPr marL="0" indent="0">
              <a:buNone/>
            </a:pPr>
            <a:r>
              <a:rPr lang="es-ES" sz="2400" dirty="0" err="1" smtClean="0"/>
              <a:t>Cognitive</a:t>
            </a:r>
            <a:r>
              <a:rPr lang="es-ES" sz="2400" dirty="0" smtClean="0"/>
              <a:t> </a:t>
            </a:r>
            <a:r>
              <a:rPr lang="es-ES" sz="2400" dirty="0" err="1" smtClean="0"/>
              <a:t>interviewing</a:t>
            </a:r>
            <a:r>
              <a:rPr lang="es-ES" sz="2400" dirty="0" smtClean="0"/>
              <a:t> in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Disability</a:t>
            </a:r>
            <a:r>
              <a:rPr lang="es-ES" sz="2400" dirty="0" smtClean="0"/>
              <a:t> </a:t>
            </a:r>
            <a:r>
              <a:rPr lang="es-ES" sz="2400" dirty="0" err="1" smtClean="0"/>
              <a:t>Pilot</a:t>
            </a:r>
            <a:r>
              <a:rPr lang="es-ES" sz="2400" dirty="0" smtClean="0"/>
              <a:t> </a:t>
            </a:r>
            <a:r>
              <a:rPr lang="es-ES" sz="2400" dirty="0" err="1" smtClean="0"/>
              <a:t>Survey</a:t>
            </a:r>
            <a:r>
              <a:rPr lang="es-ES" sz="2400" dirty="0" smtClean="0"/>
              <a:t>:</a:t>
            </a:r>
          </a:p>
          <a:p>
            <a:pPr marL="0" indent="0">
              <a:buNone/>
            </a:pPr>
            <a:r>
              <a:rPr lang="es-ES" sz="2000" i="1" dirty="0" err="1" smtClean="0">
                <a:solidFill>
                  <a:schemeClr val="accent2">
                    <a:lumMod val="75000"/>
                  </a:schemeClr>
                </a:solidFill>
              </a:rPr>
              <a:t>Objective</a:t>
            </a:r>
            <a:endParaRPr lang="es-ES" sz="20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ES" sz="2000" i="1" dirty="0" err="1" smtClean="0">
                <a:solidFill>
                  <a:schemeClr val="accent2">
                    <a:lumMod val="75000"/>
                  </a:schemeClr>
                </a:solidFill>
              </a:rPr>
              <a:t>Planning</a:t>
            </a:r>
            <a:endParaRPr lang="es-ES" sz="20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ES" sz="2000" i="1" dirty="0" err="1" smtClean="0">
                <a:solidFill>
                  <a:schemeClr val="accent2">
                    <a:lumMod val="75000"/>
                  </a:schemeClr>
                </a:solidFill>
              </a:rPr>
              <a:t>Execution</a:t>
            </a:r>
            <a:endParaRPr lang="es-ES" sz="20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s-ES" sz="2000" i="1" dirty="0" err="1" smtClean="0">
                <a:solidFill>
                  <a:schemeClr val="accent2">
                    <a:lumMod val="75000"/>
                  </a:schemeClr>
                </a:solidFill>
              </a:rPr>
              <a:t>Results</a:t>
            </a:r>
            <a:endParaRPr lang="es-ES" sz="20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es-ES" sz="2400" dirty="0" smtClean="0"/>
          </a:p>
          <a:p>
            <a:pPr marL="0" indent="0">
              <a:buNone/>
            </a:pPr>
            <a:r>
              <a:rPr lang="es-ES" sz="2400" dirty="0" err="1" smtClean="0"/>
              <a:t>References</a:t>
            </a:r>
            <a:endParaRPr lang="pl-PL" sz="2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79"/>
          <a:stretch/>
        </p:blipFill>
        <p:spPr>
          <a:xfrm>
            <a:off x="8553748" y="224401"/>
            <a:ext cx="299306" cy="57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5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24740" y="365127"/>
            <a:ext cx="7886700" cy="871006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err="1" smtClean="0"/>
              <a:t>Qualitative</a:t>
            </a:r>
            <a:r>
              <a:rPr lang="es-ES" b="1" dirty="0" smtClean="0"/>
              <a:t> </a:t>
            </a:r>
            <a:r>
              <a:rPr lang="es-ES" b="1" dirty="0" err="1" smtClean="0"/>
              <a:t>methodology</a:t>
            </a:r>
            <a:r>
              <a:rPr lang="es-ES" b="1" dirty="0" smtClean="0"/>
              <a:t>:</a:t>
            </a:r>
            <a:br>
              <a:rPr lang="es-ES" b="1" dirty="0" smtClean="0"/>
            </a:br>
            <a:r>
              <a:rPr lang="es-ES" sz="2200" b="1" i="1" dirty="0" err="1" smtClean="0">
                <a:solidFill>
                  <a:schemeClr val="accent2">
                    <a:lumMod val="75000"/>
                  </a:schemeClr>
                </a:solidFill>
              </a:rPr>
              <a:t>Cognitive</a:t>
            </a:r>
            <a:r>
              <a:rPr lang="es-ES" sz="2200" b="1" i="1" dirty="0" smtClean="0">
                <a:solidFill>
                  <a:schemeClr val="accent2">
                    <a:lumMod val="75000"/>
                  </a:schemeClr>
                </a:solidFill>
              </a:rPr>
              <a:t> pretest and </a:t>
            </a:r>
            <a:r>
              <a:rPr lang="es-ES" sz="2200" b="1" i="1" dirty="0" err="1" smtClean="0">
                <a:solidFill>
                  <a:schemeClr val="accent2">
                    <a:lumMod val="75000"/>
                  </a:schemeClr>
                </a:solidFill>
              </a:rPr>
              <a:t>cognitive</a:t>
            </a:r>
            <a:r>
              <a:rPr lang="es-ES" sz="2200" b="1" i="1" dirty="0" smtClean="0">
                <a:solidFill>
                  <a:schemeClr val="accent2">
                    <a:lumMod val="75000"/>
                  </a:schemeClr>
                </a:solidFill>
              </a:rPr>
              <a:t> interviews</a:t>
            </a:r>
            <a:r>
              <a:rPr lang="es-ES" b="1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s-ES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pl-PL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14570" y="1340043"/>
            <a:ext cx="8328314" cy="45974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ES" sz="2000" b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s-ES" sz="2000" b="1" dirty="0">
                <a:sym typeface="Wingdings" panose="05000000000000000000" pitchFamily="2" charset="2"/>
              </a:rPr>
              <a:t> </a:t>
            </a:r>
            <a:r>
              <a:rPr lang="es-ES" sz="2000" b="1" dirty="0" smtClean="0">
                <a:sym typeface="Wingdings" panose="05000000000000000000" pitchFamily="2" charset="2"/>
              </a:rPr>
              <a:t>      </a:t>
            </a:r>
            <a:r>
              <a:rPr lang="es-ES" b="1" dirty="0" err="1" smtClean="0">
                <a:sym typeface="Wingdings" panose="05000000000000000000" pitchFamily="2" charset="2"/>
              </a:rPr>
              <a:t>Question</a:t>
            </a:r>
            <a:r>
              <a:rPr lang="es-ES" b="1" dirty="0" smtClean="0">
                <a:sym typeface="Wingdings" panose="05000000000000000000" pitchFamily="2" charset="2"/>
              </a:rPr>
              <a:t>-Response </a:t>
            </a:r>
            <a:r>
              <a:rPr lang="es-ES" b="1" dirty="0" err="1" smtClean="0">
                <a:sym typeface="Wingdings" panose="05000000000000000000" pitchFamily="2" charset="2"/>
              </a:rPr>
              <a:t>Model</a:t>
            </a:r>
            <a:endParaRPr lang="pl-PL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937" y="2205202"/>
            <a:ext cx="4102180" cy="2972725"/>
          </a:xfrm>
          <a:prstGeom prst="rect">
            <a:avLst/>
          </a:prstGeom>
        </p:spPr>
      </p:pic>
      <p:grpSp>
        <p:nvGrpSpPr>
          <p:cNvPr id="7" name="Grupo 6"/>
          <p:cNvGrpSpPr/>
          <p:nvPr/>
        </p:nvGrpSpPr>
        <p:grpSpPr>
          <a:xfrm>
            <a:off x="4940247" y="4366690"/>
            <a:ext cx="3636506" cy="811237"/>
            <a:chOff x="0" y="2471610"/>
            <a:chExt cx="3636506" cy="811237"/>
          </a:xfrm>
        </p:grpSpPr>
        <p:sp>
          <p:nvSpPr>
            <p:cNvPr id="24" name="Rectángulo 23"/>
            <p:cNvSpPr/>
            <p:nvPr/>
          </p:nvSpPr>
          <p:spPr>
            <a:xfrm>
              <a:off x="0" y="2471610"/>
              <a:ext cx="3636506" cy="811237"/>
            </a:xfrm>
            <a:prstGeom prst="rect">
              <a:avLst/>
            </a:prstGeom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Rectángulo 24"/>
            <p:cNvSpPr/>
            <p:nvPr/>
          </p:nvSpPr>
          <p:spPr>
            <a:xfrm>
              <a:off x="0" y="2471610"/>
              <a:ext cx="3636506" cy="8112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800" b="1" kern="12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Question</a:t>
              </a:r>
              <a:r>
                <a:rPr lang="es-ES" sz="1800" b="1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-Response </a:t>
              </a:r>
              <a:r>
                <a:rPr lang="es-ES" sz="1800" b="1" kern="12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Model</a:t>
              </a:r>
              <a:endParaRPr lang="es-ES" sz="1800" b="1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4940247" y="3131175"/>
            <a:ext cx="3636506" cy="1247683"/>
            <a:chOff x="0" y="1236095"/>
            <a:chExt cx="3636506" cy="1247683"/>
          </a:xfrm>
        </p:grpSpPr>
        <p:sp>
          <p:nvSpPr>
            <p:cNvPr id="22" name="Llamada de flecha hacia arriba 21"/>
            <p:cNvSpPr/>
            <p:nvPr/>
          </p:nvSpPr>
          <p:spPr>
            <a:xfrm rot="10800000">
              <a:off x="0" y="1236095"/>
              <a:ext cx="3636506" cy="1247683"/>
            </a:xfrm>
            <a:prstGeom prst="upArrowCallout">
              <a:avLst/>
            </a:prstGeom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Llamada de flecha hacia arriba 6"/>
            <p:cNvSpPr/>
            <p:nvPr/>
          </p:nvSpPr>
          <p:spPr>
            <a:xfrm rot="21600000">
              <a:off x="0" y="1236095"/>
              <a:ext cx="3636506" cy="8107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800" b="1" kern="12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Measurement</a:t>
              </a:r>
              <a:r>
                <a:rPr lang="es-ES" sz="1800" b="1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sz="1800" b="1" kern="12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errors</a:t>
              </a:r>
              <a:endParaRPr lang="es-ES" sz="1800" b="1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" name="Grupo 5"/>
          <p:cNvGrpSpPr/>
          <p:nvPr/>
        </p:nvGrpSpPr>
        <p:grpSpPr>
          <a:xfrm>
            <a:off x="4940247" y="1895660"/>
            <a:ext cx="3636506" cy="1247683"/>
            <a:chOff x="4940247" y="1895660"/>
            <a:chExt cx="3636506" cy="1247683"/>
          </a:xfrm>
        </p:grpSpPr>
        <p:grpSp>
          <p:nvGrpSpPr>
            <p:cNvPr id="9" name="Grupo 8"/>
            <p:cNvGrpSpPr/>
            <p:nvPr/>
          </p:nvGrpSpPr>
          <p:grpSpPr>
            <a:xfrm>
              <a:off x="4940247" y="1895660"/>
              <a:ext cx="3636506" cy="1247683"/>
              <a:chOff x="0" y="580"/>
              <a:chExt cx="3636506" cy="1247683"/>
            </a:xfrm>
          </p:grpSpPr>
          <p:sp>
            <p:nvSpPr>
              <p:cNvPr id="20" name="Llamada de flecha hacia arriba 19"/>
              <p:cNvSpPr/>
              <p:nvPr/>
            </p:nvSpPr>
            <p:spPr>
              <a:xfrm rot="10800000">
                <a:off x="0" y="580"/>
                <a:ext cx="3636506" cy="1247683"/>
              </a:xfrm>
              <a:prstGeom prst="upArrowCallout">
                <a:avLst/>
              </a:prstGeom>
            </p:spPr>
            <p:style>
              <a:lnRef idx="0">
                <a:schemeClr val="accent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1" name="Llamada de flecha hacia arriba 8"/>
              <p:cNvSpPr/>
              <p:nvPr/>
            </p:nvSpPr>
            <p:spPr>
              <a:xfrm>
                <a:off x="0" y="580"/>
                <a:ext cx="3636506" cy="43793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8016" tIns="128016" rIns="128016" bIns="128016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800" b="1" kern="1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Cognitive</a:t>
                </a:r>
                <a:r>
                  <a:rPr lang="es-ES" sz="1800" b="1" kern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Pre-test</a:t>
                </a:r>
                <a:endParaRPr lang="es-ES" sz="1800" b="1" kern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0" name="Grupo 9"/>
            <p:cNvGrpSpPr/>
            <p:nvPr/>
          </p:nvGrpSpPr>
          <p:grpSpPr>
            <a:xfrm>
              <a:off x="4940247" y="2332106"/>
              <a:ext cx="1210984" cy="373057"/>
              <a:chOff x="1775" y="438517"/>
              <a:chExt cx="1210984" cy="373057"/>
            </a:xfrm>
          </p:grpSpPr>
          <p:sp>
            <p:nvSpPr>
              <p:cNvPr id="18" name="Rectángulo 17"/>
              <p:cNvSpPr/>
              <p:nvPr/>
            </p:nvSpPr>
            <p:spPr>
              <a:xfrm>
                <a:off x="1775" y="438517"/>
                <a:ext cx="1210984" cy="373057"/>
              </a:xfrm>
              <a:prstGeom prst="rect">
                <a:avLst/>
              </a:prstGeom>
            </p:spPr>
            <p:style>
              <a:lnRef idx="1">
                <a:schemeClr val="accent2">
                  <a:alpha val="9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9" name="Rectángulo 18"/>
              <p:cNvSpPr/>
              <p:nvPr/>
            </p:nvSpPr>
            <p:spPr>
              <a:xfrm>
                <a:off x="1775" y="438517"/>
                <a:ext cx="1210984" cy="37305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15240" rIns="85344" bIns="15240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200" b="1" kern="12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Cognitive</a:t>
                </a:r>
                <a:r>
                  <a:rPr lang="es-ES" sz="1200" b="1" kern="1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Interviews</a:t>
                </a:r>
                <a:endParaRPr lang="es-ES" sz="1200" b="1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2" name="Grupo 11"/>
            <p:cNvGrpSpPr/>
            <p:nvPr/>
          </p:nvGrpSpPr>
          <p:grpSpPr>
            <a:xfrm>
              <a:off x="6151232" y="2332106"/>
              <a:ext cx="1210984" cy="373057"/>
              <a:chOff x="1212760" y="438517"/>
              <a:chExt cx="1210984" cy="373057"/>
            </a:xfrm>
          </p:grpSpPr>
          <p:sp>
            <p:nvSpPr>
              <p:cNvPr id="16" name="Rectángulo 15"/>
              <p:cNvSpPr/>
              <p:nvPr/>
            </p:nvSpPr>
            <p:spPr>
              <a:xfrm>
                <a:off x="1212760" y="438517"/>
                <a:ext cx="1210984" cy="373057"/>
              </a:xfrm>
              <a:prstGeom prst="rect">
                <a:avLst/>
              </a:prstGeom>
            </p:spPr>
            <p:style>
              <a:lnRef idx="1">
                <a:schemeClr val="accent2">
                  <a:alpha val="9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7" name="Rectángulo 16"/>
              <p:cNvSpPr/>
              <p:nvPr/>
            </p:nvSpPr>
            <p:spPr>
              <a:xfrm>
                <a:off x="1212760" y="438517"/>
                <a:ext cx="1210984" cy="37305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15240" rIns="85344" bIns="15240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200" kern="1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Behavioral</a:t>
                </a:r>
                <a:r>
                  <a:rPr lang="es-ES" sz="1200" kern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s-ES" sz="1200" kern="1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Coding</a:t>
                </a:r>
                <a:endParaRPr lang="es-ES" sz="1200" kern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3" name="Grupo 12"/>
            <p:cNvGrpSpPr/>
            <p:nvPr/>
          </p:nvGrpSpPr>
          <p:grpSpPr>
            <a:xfrm>
              <a:off x="7362217" y="2332106"/>
              <a:ext cx="1210984" cy="373057"/>
              <a:chOff x="2423745" y="438517"/>
              <a:chExt cx="1210984" cy="373057"/>
            </a:xfrm>
          </p:grpSpPr>
          <p:sp>
            <p:nvSpPr>
              <p:cNvPr id="14" name="Rectángulo 13"/>
              <p:cNvSpPr/>
              <p:nvPr/>
            </p:nvSpPr>
            <p:spPr>
              <a:xfrm>
                <a:off x="2423745" y="438517"/>
                <a:ext cx="1210984" cy="373057"/>
              </a:xfrm>
              <a:prstGeom prst="rect">
                <a:avLst/>
              </a:prstGeom>
            </p:spPr>
            <p:style>
              <a:lnRef idx="1">
                <a:schemeClr val="accent2">
                  <a:alpha val="9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l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5" name="Rectángulo 14"/>
              <p:cNvSpPr/>
              <p:nvPr/>
            </p:nvSpPr>
            <p:spPr>
              <a:xfrm>
                <a:off x="2423745" y="438517"/>
                <a:ext cx="1210984" cy="37305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15240" rIns="85344" bIns="15240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200" kern="1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Discussion</a:t>
                </a:r>
                <a:r>
                  <a:rPr lang="es-ES" sz="1200" kern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s-ES" sz="1200" kern="1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Groups</a:t>
                </a:r>
                <a:endParaRPr lang="es-ES" sz="1200" kern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pic>
        <p:nvPicPr>
          <p:cNvPr id="26" name="Imagen 2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79"/>
          <a:stretch/>
        </p:blipFill>
        <p:spPr>
          <a:xfrm>
            <a:off x="8553748" y="224401"/>
            <a:ext cx="299306" cy="57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87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756" y="555859"/>
            <a:ext cx="8465025" cy="871006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err="1"/>
              <a:t>Cognitive</a:t>
            </a:r>
            <a:r>
              <a:rPr lang="es-ES" b="1" dirty="0"/>
              <a:t> </a:t>
            </a:r>
            <a:r>
              <a:rPr lang="es-ES" b="1" dirty="0" err="1"/>
              <a:t>interviewing</a:t>
            </a:r>
            <a:r>
              <a:rPr lang="es-ES" b="1" dirty="0"/>
              <a:t> in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 smtClean="0"/>
              <a:t>Disability</a:t>
            </a:r>
            <a:r>
              <a:rPr lang="es-ES" b="1" dirty="0" smtClean="0"/>
              <a:t> </a:t>
            </a:r>
            <a:r>
              <a:rPr lang="es-ES" b="1" dirty="0" err="1"/>
              <a:t>Pilot</a:t>
            </a:r>
            <a:r>
              <a:rPr lang="es-ES" b="1" dirty="0"/>
              <a:t> </a:t>
            </a:r>
            <a:r>
              <a:rPr lang="es-ES" b="1" dirty="0" err="1" smtClean="0"/>
              <a:t>Survey</a:t>
            </a:r>
            <a:r>
              <a:rPr lang="es-ES" b="1" dirty="0" smtClean="0"/>
              <a:t> </a:t>
            </a:r>
            <a:r>
              <a:rPr lang="es-ES" sz="2200" b="1" i="1" dirty="0" err="1" smtClean="0">
                <a:solidFill>
                  <a:schemeClr val="accent2">
                    <a:lumMod val="75000"/>
                  </a:schemeClr>
                </a:solidFill>
              </a:rPr>
              <a:t>Objective</a:t>
            </a:r>
            <a:r>
              <a:rPr lang="es-ES" sz="2400" b="1" i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ES" sz="2400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ES" i="1" dirty="0"/>
              <a:t/>
            </a:r>
            <a:br>
              <a:rPr lang="es-ES" i="1" dirty="0"/>
            </a:b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4738" y="1340043"/>
            <a:ext cx="8465025" cy="45974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ES" sz="1400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s-ES" sz="2000" b="1" dirty="0" smtClean="0">
                <a:sym typeface="Wingdings" panose="05000000000000000000" pitchFamily="2" charset="2"/>
              </a:rPr>
              <a:t>PILOT TEST: </a:t>
            </a:r>
            <a:r>
              <a:rPr lang="es-ES" sz="2000" b="1" dirty="0" err="1" smtClean="0">
                <a:sym typeface="Wingdings" panose="05000000000000000000" pitchFamily="2" charset="2"/>
              </a:rPr>
              <a:t>Phase</a:t>
            </a:r>
            <a:r>
              <a:rPr lang="es-ES" sz="2000" b="1" dirty="0" smtClean="0">
                <a:sym typeface="Wingdings" panose="05000000000000000000" pitchFamily="2" charset="2"/>
              </a:rPr>
              <a:t> </a:t>
            </a:r>
            <a:r>
              <a:rPr lang="es-ES" sz="2000" b="1" dirty="0">
                <a:sym typeface="Wingdings" panose="05000000000000000000" pitchFamily="2" charset="2"/>
              </a:rPr>
              <a:t>1 (CAWI/CATI); </a:t>
            </a:r>
            <a:r>
              <a:rPr lang="es-ES" sz="2000" b="1" dirty="0" err="1">
                <a:sym typeface="Wingdings" panose="05000000000000000000" pitchFamily="2" charset="2"/>
              </a:rPr>
              <a:t>phase</a:t>
            </a:r>
            <a:r>
              <a:rPr lang="es-ES" sz="2000" b="1" dirty="0">
                <a:sym typeface="Wingdings" panose="05000000000000000000" pitchFamily="2" charset="2"/>
              </a:rPr>
              <a:t> 2 (CAPI</a:t>
            </a:r>
            <a:r>
              <a:rPr lang="es-ES" sz="2000" b="1" dirty="0" smtClean="0"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r>
              <a:rPr lang="es-ES" sz="2000" b="1" dirty="0">
                <a:sym typeface="Wingdings" panose="05000000000000000000" pitchFamily="2" charset="2"/>
              </a:rPr>
              <a:t>	</a:t>
            </a:r>
            <a:r>
              <a:rPr lang="es-ES" sz="2000" b="1" dirty="0" err="1" smtClean="0">
                <a:sym typeface="Wingdings" panose="05000000000000000000" pitchFamily="2" charset="2"/>
              </a:rPr>
              <a:t>Questionnaire</a:t>
            </a:r>
            <a:r>
              <a:rPr lang="es-ES" sz="2000" b="1" dirty="0" smtClean="0">
                <a:sym typeface="Wingdings" panose="05000000000000000000" pitchFamily="2" charset="2"/>
              </a:rPr>
              <a:t> </a:t>
            </a:r>
            <a:r>
              <a:rPr lang="es-ES" sz="2000" b="1" dirty="0" err="1" smtClean="0">
                <a:sym typeface="Wingdings" panose="05000000000000000000" pitchFamily="2" charset="2"/>
              </a:rPr>
              <a:t>with</a:t>
            </a:r>
            <a:r>
              <a:rPr lang="es-ES" sz="2000" b="1" dirty="0" smtClean="0">
                <a:sym typeface="Wingdings" panose="05000000000000000000" pitchFamily="2" charset="2"/>
              </a:rPr>
              <a:t> 4 blocks</a:t>
            </a:r>
          </a:p>
          <a:p>
            <a:pPr lvl="3"/>
            <a:r>
              <a:rPr lang="en-US" sz="1400" dirty="0"/>
              <a:t>Block A: Composition of the dwelling</a:t>
            </a:r>
            <a:endParaRPr lang="es-ES" sz="1400" dirty="0"/>
          </a:p>
          <a:p>
            <a:pPr lvl="3"/>
            <a:r>
              <a:rPr lang="en-US" sz="1400" dirty="0"/>
              <a:t>Block B: Socio-demographic data on residents in the dwelling</a:t>
            </a:r>
            <a:endParaRPr lang="es-ES" sz="1400" dirty="0"/>
          </a:p>
          <a:p>
            <a:pPr lvl="3"/>
            <a:r>
              <a:rPr lang="en-US" sz="1400" dirty="0"/>
              <a:t>Block C: </a:t>
            </a:r>
            <a:r>
              <a:rPr lang="en-US" sz="1400" dirty="0" smtClean="0"/>
              <a:t>GALI question and </a:t>
            </a:r>
            <a:r>
              <a:rPr lang="en-US" sz="1400" dirty="0"/>
              <a:t>Certification of Disability</a:t>
            </a:r>
            <a:endParaRPr lang="es-ES" sz="1400" dirty="0"/>
          </a:p>
          <a:p>
            <a:pPr lvl="3"/>
            <a:r>
              <a:rPr lang="en-US" sz="1400" dirty="0"/>
              <a:t>Block D: Questions about disabilities (</a:t>
            </a:r>
            <a:r>
              <a:rPr lang="en-US" sz="1400" b="1" dirty="0"/>
              <a:t>filter </a:t>
            </a:r>
            <a:r>
              <a:rPr lang="en-US" sz="1400" b="1" dirty="0" smtClean="0"/>
              <a:t>questions</a:t>
            </a:r>
            <a:r>
              <a:rPr lang="en-US" sz="1400" dirty="0" smtClean="0"/>
              <a:t>)</a:t>
            </a:r>
          </a:p>
          <a:p>
            <a:pPr lvl="3"/>
            <a:endParaRPr lang="en-US" sz="1400" dirty="0" smtClean="0"/>
          </a:p>
          <a:p>
            <a:pPr marL="0" indent="0">
              <a:buNone/>
            </a:pPr>
            <a:r>
              <a:rPr lang="es-ES" sz="2000" b="1" dirty="0"/>
              <a:t>OBJECTIVE OF FILTER QUESTIONS</a:t>
            </a:r>
          </a:p>
          <a:p>
            <a:pPr marL="0" indent="0">
              <a:buNone/>
            </a:pPr>
            <a:r>
              <a:rPr lang="es-ES" dirty="0"/>
              <a:t>T</a:t>
            </a:r>
            <a:r>
              <a:rPr lang="en-US" dirty="0"/>
              <a:t>o capture the households where people with disabilities live and their </a:t>
            </a:r>
            <a:r>
              <a:rPr lang="en-US" dirty="0" smtClean="0"/>
              <a:t>disabilities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es-ES" sz="2000" b="1" dirty="0" smtClean="0">
                <a:sym typeface="Wingdings" panose="05000000000000000000" pitchFamily="2" charset="2"/>
              </a:rPr>
              <a:t>COGNITIVE PRETEST </a:t>
            </a:r>
            <a:r>
              <a:rPr lang="es-ES" sz="2000" b="1" dirty="0" err="1" smtClean="0">
                <a:sym typeface="Wingdings" panose="05000000000000000000" pitchFamily="2" charset="2"/>
              </a:rPr>
              <a:t>on</a:t>
            </a:r>
            <a:r>
              <a:rPr lang="es-ES" sz="2000" b="1" dirty="0" smtClean="0">
                <a:sym typeface="Wingdings" panose="05000000000000000000" pitchFamily="2" charset="2"/>
              </a:rPr>
              <a:t> </a:t>
            </a:r>
            <a:r>
              <a:rPr lang="es-ES" sz="2000" b="1" dirty="0" err="1" smtClean="0">
                <a:sym typeface="Wingdings" panose="05000000000000000000" pitchFamily="2" charset="2"/>
              </a:rPr>
              <a:t>Phase</a:t>
            </a:r>
            <a:r>
              <a:rPr lang="es-ES" sz="2000" b="1" dirty="0" smtClean="0">
                <a:sym typeface="Wingdings" panose="05000000000000000000" pitchFamily="2" charset="2"/>
              </a:rPr>
              <a:t> 1: </a:t>
            </a:r>
            <a:r>
              <a:rPr lang="es-ES" sz="2000" b="1" dirty="0" err="1" smtClean="0">
                <a:sym typeface="Wingdings" panose="05000000000000000000" pitchFamily="2" charset="2"/>
              </a:rPr>
              <a:t>Before</a:t>
            </a:r>
            <a:r>
              <a:rPr lang="es-ES" sz="2000" b="1" dirty="0" smtClean="0">
                <a:sym typeface="Wingdings" panose="05000000000000000000" pitchFamily="2" charset="2"/>
              </a:rPr>
              <a:t> PILOT TEST </a:t>
            </a:r>
          </a:p>
          <a:p>
            <a:pPr marL="0" indent="0">
              <a:buNone/>
            </a:pPr>
            <a:r>
              <a:rPr lang="es-ES" sz="2000" b="1" dirty="0">
                <a:sym typeface="Wingdings" panose="05000000000000000000" pitchFamily="2" charset="2"/>
              </a:rPr>
              <a:t>	</a:t>
            </a:r>
            <a:r>
              <a:rPr lang="es-ES" sz="2000" b="1" dirty="0" smtClean="0">
                <a:sym typeface="Wingdings" panose="05000000000000000000" pitchFamily="2" charset="2"/>
              </a:rPr>
              <a:t>3 </a:t>
            </a:r>
            <a:r>
              <a:rPr lang="es-ES" sz="2000" b="1" dirty="0" err="1" smtClean="0">
                <a:sym typeface="Wingdings" panose="05000000000000000000" pitchFamily="2" charset="2"/>
              </a:rPr>
              <a:t>models</a:t>
            </a:r>
            <a:r>
              <a:rPr lang="es-ES" sz="2000" b="1" dirty="0" smtClean="0">
                <a:sym typeface="Wingdings" panose="05000000000000000000" pitchFamily="2" charset="2"/>
              </a:rPr>
              <a:t> to </a:t>
            </a:r>
            <a:r>
              <a:rPr lang="es-ES" sz="2000" b="1" dirty="0" smtClean="0">
                <a:sym typeface="Wingdings" panose="05000000000000000000" pitchFamily="2" charset="2"/>
              </a:rPr>
              <a:t>test </a:t>
            </a:r>
            <a:r>
              <a:rPr lang="es-ES" sz="2000" b="1" dirty="0" smtClean="0">
                <a:sym typeface="Wingdings" panose="05000000000000000000" pitchFamily="2" charset="2"/>
              </a:rPr>
              <a:t>M1R2, M2R1, M2R2</a:t>
            </a:r>
          </a:p>
          <a:p>
            <a:pPr lvl="3"/>
            <a:r>
              <a:rPr lang="es-ES" sz="1400" dirty="0" smtClean="0">
                <a:sym typeface="Wingdings" panose="05000000000000000000" pitchFamily="2" charset="2"/>
              </a:rPr>
              <a:t>MX</a:t>
            </a:r>
            <a:r>
              <a:rPr lang="es-ES" sz="1400" b="1" dirty="0" smtClean="0">
                <a:sym typeface="Wingdings" panose="05000000000000000000" pitchFamily="2" charset="2"/>
              </a:rPr>
              <a:t> </a:t>
            </a:r>
            <a:r>
              <a:rPr lang="en-US" sz="1400" dirty="0"/>
              <a:t>differ in the number of questions in Block </a:t>
            </a:r>
            <a:r>
              <a:rPr lang="en-US" sz="1400" dirty="0" smtClean="0"/>
              <a:t>D</a:t>
            </a:r>
          </a:p>
          <a:p>
            <a:pPr lvl="3"/>
            <a:r>
              <a:rPr lang="en-US" sz="1400" dirty="0" smtClean="0">
                <a:sym typeface="Wingdings" panose="05000000000000000000" pitchFamily="2" charset="2"/>
              </a:rPr>
              <a:t>RY </a:t>
            </a:r>
            <a:r>
              <a:rPr lang="en-US" sz="1400" dirty="0"/>
              <a:t>differ in the type of </a:t>
            </a:r>
            <a:r>
              <a:rPr lang="en-US" sz="1400" dirty="0" smtClean="0"/>
              <a:t>answer (Y=1 if dichotomous, Y=2 if </a:t>
            </a:r>
            <a:r>
              <a:rPr lang="en-US" sz="1400" dirty="0" err="1" smtClean="0"/>
              <a:t>politomous</a:t>
            </a:r>
            <a:r>
              <a:rPr lang="en-US" sz="1400" dirty="0" smtClean="0"/>
              <a:t>)</a:t>
            </a:r>
          </a:p>
          <a:p>
            <a:pPr lvl="3"/>
            <a:endParaRPr lang="es-ES" sz="1600" b="1" dirty="0" smtClean="0">
              <a:sym typeface="Wingdings" panose="05000000000000000000" pitchFamily="2" charset="2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79"/>
          <a:stretch/>
        </p:blipFill>
        <p:spPr>
          <a:xfrm>
            <a:off x="8553748" y="224401"/>
            <a:ext cx="299306" cy="57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14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756" y="555859"/>
            <a:ext cx="8465025" cy="871006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err="1"/>
              <a:t>Cognitive</a:t>
            </a:r>
            <a:r>
              <a:rPr lang="es-ES" b="1" dirty="0"/>
              <a:t> </a:t>
            </a:r>
            <a:r>
              <a:rPr lang="es-ES" b="1" dirty="0" err="1"/>
              <a:t>interviewing</a:t>
            </a:r>
            <a:r>
              <a:rPr lang="es-ES" b="1" dirty="0"/>
              <a:t> in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 smtClean="0"/>
              <a:t>Disability</a:t>
            </a:r>
            <a:r>
              <a:rPr lang="es-ES" b="1" dirty="0" smtClean="0"/>
              <a:t> </a:t>
            </a:r>
            <a:r>
              <a:rPr lang="es-ES" b="1" dirty="0" err="1"/>
              <a:t>Pilot</a:t>
            </a:r>
            <a:r>
              <a:rPr lang="es-ES" b="1" dirty="0"/>
              <a:t> </a:t>
            </a:r>
            <a:r>
              <a:rPr lang="es-ES" b="1" dirty="0" err="1" smtClean="0"/>
              <a:t>Survey</a:t>
            </a:r>
            <a:r>
              <a:rPr lang="es-ES" b="1" dirty="0" smtClean="0"/>
              <a:t> </a:t>
            </a:r>
            <a:r>
              <a:rPr lang="es-ES" sz="2200" b="1" i="1" dirty="0" err="1" smtClean="0">
                <a:solidFill>
                  <a:schemeClr val="accent2">
                    <a:lumMod val="75000"/>
                  </a:schemeClr>
                </a:solidFill>
              </a:rPr>
              <a:t>Planning</a:t>
            </a:r>
            <a:r>
              <a:rPr lang="es-ES" sz="2400" b="1" i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ES" sz="2400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ES" i="1" dirty="0"/>
              <a:t/>
            </a:r>
            <a:br>
              <a:rPr lang="es-ES" i="1" dirty="0"/>
            </a:b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4738" y="1340043"/>
            <a:ext cx="8222655" cy="45974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b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s-ES" sz="2000" b="1" dirty="0" err="1" smtClean="0">
                <a:sym typeface="Wingdings" panose="05000000000000000000" pitchFamily="2" charset="2"/>
              </a:rPr>
              <a:t>Sample</a:t>
            </a:r>
            <a:r>
              <a:rPr lang="es-ES" sz="2000" b="1" dirty="0" smtClean="0">
                <a:sym typeface="Wingdings" panose="05000000000000000000" pitchFamily="2" charset="2"/>
              </a:rPr>
              <a:t> of </a:t>
            </a:r>
            <a:r>
              <a:rPr lang="es-ES" sz="2000" b="1" dirty="0" err="1" smtClean="0">
                <a:sym typeface="Wingdings" panose="05000000000000000000" pitchFamily="2" charset="2"/>
              </a:rPr>
              <a:t>people</a:t>
            </a:r>
            <a:r>
              <a:rPr lang="es-ES" sz="2000" b="1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es-ES" dirty="0">
                <a:sym typeface="Wingdings" panose="05000000000000000000" pitchFamily="2" charset="2"/>
              </a:rPr>
              <a:t>	</a:t>
            </a:r>
            <a:r>
              <a:rPr lang="es-ES" dirty="0" smtClean="0">
                <a:sym typeface="Wingdings" panose="05000000000000000000" pitchFamily="2" charset="2"/>
              </a:rPr>
              <a:t> </a:t>
            </a:r>
            <a:r>
              <a:rPr lang="es-ES" dirty="0" err="1" smtClean="0">
                <a:sym typeface="Wingdings" panose="05000000000000000000" pitchFamily="2" charset="2"/>
              </a:rPr>
              <a:t>not</a:t>
            </a:r>
            <a:r>
              <a:rPr lang="es-ES" dirty="0" smtClean="0">
                <a:sym typeface="Wingdings" panose="05000000000000000000" pitchFamily="2" charset="2"/>
              </a:rPr>
              <a:t> to be </a:t>
            </a:r>
            <a:r>
              <a:rPr lang="es-ES" dirty="0" err="1" smtClean="0">
                <a:sym typeface="Wingdings" panose="05000000000000000000" pitchFamily="2" charset="2"/>
              </a:rPr>
              <a:t>statistically</a:t>
            </a:r>
            <a:r>
              <a:rPr lang="es-ES" dirty="0" smtClean="0">
                <a:sym typeface="Wingdings" panose="05000000000000000000" pitchFamily="2" charset="2"/>
              </a:rPr>
              <a:t> </a:t>
            </a:r>
            <a:r>
              <a:rPr lang="es-ES" dirty="0" err="1" smtClean="0">
                <a:sym typeface="Wingdings" panose="05000000000000000000" pitchFamily="2" charset="2"/>
              </a:rPr>
              <a:t>representative</a:t>
            </a:r>
            <a:r>
              <a:rPr lang="es-ES" dirty="0" smtClean="0">
                <a:sym typeface="Wingdings" panose="05000000000000000000" pitchFamily="2" charset="2"/>
              </a:rPr>
              <a:t> </a:t>
            </a:r>
            <a:r>
              <a:rPr lang="es-ES" dirty="0" err="1" smtClean="0">
                <a:sym typeface="Wingdings" panose="05000000000000000000" pitchFamily="2" charset="2"/>
              </a:rPr>
              <a:t>but</a:t>
            </a:r>
            <a:r>
              <a:rPr lang="es-ES" dirty="0" smtClean="0">
                <a:sym typeface="Wingdings" panose="05000000000000000000" pitchFamily="2" charset="2"/>
              </a:rPr>
              <a:t> to </a:t>
            </a:r>
            <a:r>
              <a:rPr lang="es-ES" dirty="0" err="1" smtClean="0">
                <a:sym typeface="Wingdings" panose="05000000000000000000" pitchFamily="2" charset="2"/>
              </a:rPr>
              <a:t>follow</a:t>
            </a:r>
            <a:r>
              <a:rPr lang="es-ES" dirty="0" smtClean="0">
                <a:sym typeface="Wingdings" panose="05000000000000000000" pitchFamily="2" charset="2"/>
              </a:rPr>
              <a:t> </a:t>
            </a:r>
            <a:r>
              <a:rPr lang="es-ES" dirty="0" err="1" smtClean="0">
                <a:sym typeface="Wingdings" panose="05000000000000000000" pitchFamily="2" charset="2"/>
              </a:rPr>
              <a:t>structural</a:t>
            </a:r>
            <a:r>
              <a:rPr lang="es-ES" dirty="0" smtClean="0">
                <a:sym typeface="Wingdings" panose="05000000000000000000" pitchFamily="2" charset="2"/>
              </a:rPr>
              <a:t> </a:t>
            </a:r>
            <a:r>
              <a:rPr lang="es-ES" dirty="0" err="1" smtClean="0">
                <a:sym typeface="Wingdings" panose="05000000000000000000" pitchFamily="2" charset="2"/>
              </a:rPr>
              <a:t>criterion</a:t>
            </a:r>
            <a:endParaRPr lang="es-ES" dirty="0" smtClean="0">
              <a:sym typeface="Wingdings" panose="05000000000000000000" pitchFamily="2" charset="2"/>
            </a:endParaRPr>
          </a:p>
          <a:p>
            <a:pPr lvl="2">
              <a:buFont typeface="Wingdings" panose="05000000000000000000" pitchFamily="2" charset="2"/>
              <a:buChar char="à"/>
            </a:pPr>
            <a:r>
              <a:rPr lang="es-ES" dirty="0" smtClean="0">
                <a:sym typeface="Wingdings" panose="05000000000000000000" pitchFamily="2" charset="2"/>
              </a:rPr>
              <a:t> </a:t>
            </a:r>
            <a:r>
              <a:rPr lang="es-ES" dirty="0" err="1" smtClean="0">
                <a:sym typeface="Wingdings" panose="05000000000000000000" pitchFamily="2" charset="2"/>
              </a:rPr>
              <a:t>age</a:t>
            </a:r>
            <a:r>
              <a:rPr lang="es-ES" dirty="0" smtClean="0">
                <a:sym typeface="Wingdings" panose="05000000000000000000" pitchFamily="2" charset="2"/>
              </a:rPr>
              <a:t>, </a:t>
            </a:r>
            <a:r>
              <a:rPr lang="es-ES" dirty="0" err="1" smtClean="0">
                <a:sym typeface="Wingdings" panose="05000000000000000000" pitchFamily="2" charset="2"/>
              </a:rPr>
              <a:t>gender</a:t>
            </a:r>
            <a:r>
              <a:rPr lang="es-ES" dirty="0">
                <a:sym typeface="Wingdings" panose="05000000000000000000" pitchFamily="2" charset="2"/>
              </a:rPr>
              <a:t> </a:t>
            </a:r>
            <a:r>
              <a:rPr lang="es-ES" dirty="0" smtClean="0">
                <a:sym typeface="Wingdings" panose="05000000000000000000" pitchFamily="2" charset="2"/>
              </a:rPr>
              <a:t>and </a:t>
            </a:r>
            <a:r>
              <a:rPr lang="es-ES" dirty="0" err="1" smtClean="0">
                <a:sym typeface="Wingdings" panose="05000000000000000000" pitchFamily="2" charset="2"/>
              </a:rPr>
              <a:t>education</a:t>
            </a:r>
            <a:r>
              <a:rPr lang="es-ES" dirty="0" smtClean="0">
                <a:sym typeface="Wingdings" panose="05000000000000000000" pitchFamily="2" charset="2"/>
              </a:rPr>
              <a:t> </a:t>
            </a:r>
            <a:r>
              <a:rPr lang="es-ES" dirty="0" err="1" smtClean="0">
                <a:sym typeface="Wingdings" panose="05000000000000000000" pitchFamily="2" charset="2"/>
              </a:rPr>
              <a:t>level</a:t>
            </a:r>
            <a:endParaRPr lang="es-ES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endParaRPr lang="es-ES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s-ES" sz="2000" b="1" dirty="0" err="1" smtClean="0">
                <a:sym typeface="Wingdings" panose="05000000000000000000" pitchFamily="2" charset="2"/>
              </a:rPr>
              <a:t>Telephoned</a:t>
            </a:r>
            <a:r>
              <a:rPr lang="es-ES" sz="2000" b="1" dirty="0" smtClean="0">
                <a:sym typeface="Wingdings" panose="05000000000000000000" pitchFamily="2" charset="2"/>
              </a:rPr>
              <a:t> to </a:t>
            </a:r>
            <a:r>
              <a:rPr lang="es-ES" sz="2000" b="1" dirty="0" err="1" smtClean="0">
                <a:sym typeface="Wingdings" panose="05000000000000000000" pitchFamily="2" charset="2"/>
              </a:rPr>
              <a:t>participate</a:t>
            </a:r>
            <a:r>
              <a:rPr lang="es-ES" sz="2000" b="1" dirty="0" smtClean="0">
                <a:sym typeface="Wingdings" panose="05000000000000000000" pitchFamily="2" charset="2"/>
              </a:rPr>
              <a:t> in </a:t>
            </a:r>
            <a:r>
              <a:rPr lang="es-ES" sz="2000" b="1" dirty="0" err="1" smtClean="0">
                <a:sym typeface="Wingdings" panose="05000000000000000000" pitchFamily="2" charset="2"/>
              </a:rPr>
              <a:t>the</a:t>
            </a:r>
            <a:r>
              <a:rPr lang="es-ES" sz="2000" b="1" dirty="0" smtClean="0">
                <a:sym typeface="Wingdings" panose="05000000000000000000" pitchFamily="2" charset="2"/>
              </a:rPr>
              <a:t> </a:t>
            </a:r>
            <a:r>
              <a:rPr lang="es-ES" sz="2000" b="1" dirty="0" err="1" smtClean="0">
                <a:sym typeface="Wingdings" panose="05000000000000000000" pitchFamily="2" charset="2"/>
              </a:rPr>
              <a:t>study</a:t>
            </a:r>
            <a:endParaRPr lang="es-ES" sz="2000" b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s-ES" dirty="0">
                <a:sym typeface="Wingdings" panose="05000000000000000000" pitchFamily="2" charset="2"/>
              </a:rPr>
              <a:t>	</a:t>
            </a:r>
            <a:r>
              <a:rPr lang="es-ES" dirty="0" smtClean="0">
                <a:sym typeface="Wingdings" panose="05000000000000000000" pitchFamily="2" charset="2"/>
              </a:rPr>
              <a:t> </a:t>
            </a:r>
            <a:r>
              <a:rPr lang="es-ES" dirty="0" err="1" smtClean="0">
                <a:sym typeface="Wingdings" panose="05000000000000000000" pitchFamily="2" charset="2"/>
              </a:rPr>
              <a:t>with</a:t>
            </a:r>
            <a:r>
              <a:rPr lang="es-ES" dirty="0" smtClean="0">
                <a:sym typeface="Wingdings" panose="05000000000000000000" pitchFamily="2" charset="2"/>
              </a:rPr>
              <a:t> no </a:t>
            </a:r>
            <a:r>
              <a:rPr lang="es-ES" dirty="0" err="1" smtClean="0">
                <a:sym typeface="Wingdings" panose="05000000000000000000" pitchFamily="2" charset="2"/>
              </a:rPr>
              <a:t>indication</a:t>
            </a:r>
            <a:r>
              <a:rPr lang="es-ES" dirty="0" smtClean="0">
                <a:sym typeface="Wingdings" panose="05000000000000000000" pitchFamily="2" charset="2"/>
              </a:rPr>
              <a:t> of </a:t>
            </a:r>
            <a:r>
              <a:rPr lang="es-ES" dirty="0" err="1" smtClean="0">
                <a:sym typeface="Wingdings" panose="05000000000000000000" pitchFamily="2" charset="2"/>
              </a:rPr>
              <a:t>the</a:t>
            </a:r>
            <a:r>
              <a:rPr lang="es-ES" dirty="0" smtClean="0">
                <a:sym typeface="Wingdings" panose="05000000000000000000" pitchFamily="2" charset="2"/>
              </a:rPr>
              <a:t> </a:t>
            </a:r>
            <a:r>
              <a:rPr lang="es-ES" dirty="0" err="1" smtClean="0">
                <a:sym typeface="Wingdings" panose="05000000000000000000" pitchFamily="2" charset="2"/>
              </a:rPr>
              <a:t>subject</a:t>
            </a:r>
            <a:r>
              <a:rPr lang="es-ES" dirty="0" smtClean="0">
                <a:sym typeface="Wingdings" panose="05000000000000000000" pitchFamily="2" charset="2"/>
              </a:rPr>
              <a:t> </a:t>
            </a:r>
            <a:r>
              <a:rPr lang="es-ES" dirty="0" err="1" smtClean="0">
                <a:sym typeface="Wingdings" panose="05000000000000000000" pitchFamily="2" charset="2"/>
              </a:rPr>
              <a:t>matter</a:t>
            </a:r>
            <a:r>
              <a:rPr lang="es-ES" dirty="0" smtClean="0">
                <a:sym typeface="Wingdings" panose="05000000000000000000" pitchFamily="2" charset="2"/>
              </a:rPr>
              <a:t> of </a:t>
            </a:r>
            <a:r>
              <a:rPr lang="es-ES" dirty="0" err="1" smtClean="0">
                <a:sym typeface="Wingdings" panose="05000000000000000000" pitchFamily="2" charset="2"/>
              </a:rPr>
              <a:t>the</a:t>
            </a:r>
            <a:r>
              <a:rPr lang="es-ES" dirty="0" smtClean="0">
                <a:sym typeface="Wingdings" panose="05000000000000000000" pitchFamily="2" charset="2"/>
              </a:rPr>
              <a:t> </a:t>
            </a:r>
            <a:r>
              <a:rPr lang="es-ES" dirty="0" err="1" smtClean="0">
                <a:sym typeface="Wingdings" panose="05000000000000000000" pitchFamily="2" charset="2"/>
              </a:rPr>
              <a:t>questionnaire</a:t>
            </a:r>
            <a:endParaRPr lang="es-E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s-ES" dirty="0" smtClean="0">
                <a:sym typeface="Wingdings" panose="05000000000000000000" pitchFamily="2" charset="2"/>
              </a:rPr>
              <a:t>	 </a:t>
            </a:r>
            <a:r>
              <a:rPr lang="es-ES" dirty="0" err="1" smtClean="0">
                <a:sym typeface="Wingdings" panose="05000000000000000000" pitchFamily="2" charset="2"/>
              </a:rPr>
              <a:t>were</a:t>
            </a:r>
            <a:r>
              <a:rPr lang="es-ES" dirty="0" smtClean="0">
                <a:sym typeface="Wingdings" panose="05000000000000000000" pitchFamily="2" charset="2"/>
              </a:rPr>
              <a:t> </a:t>
            </a:r>
            <a:r>
              <a:rPr lang="es-ES" dirty="0" err="1" smtClean="0">
                <a:sym typeface="Wingdings" panose="05000000000000000000" pitchFamily="2" charset="2"/>
              </a:rPr>
              <a:t>asked</a:t>
            </a:r>
            <a:r>
              <a:rPr lang="es-ES" dirty="0" smtClean="0">
                <a:sym typeface="Wingdings" panose="05000000000000000000" pitchFamily="2" charset="2"/>
              </a:rPr>
              <a:t> to </a:t>
            </a:r>
            <a:r>
              <a:rPr lang="es-ES" dirty="0" err="1" smtClean="0">
                <a:sym typeface="Wingdings" panose="05000000000000000000" pitchFamily="2" charset="2"/>
              </a:rPr>
              <a:t>go</a:t>
            </a:r>
            <a:r>
              <a:rPr lang="es-ES" dirty="0" smtClean="0">
                <a:sym typeface="Wingdings" panose="05000000000000000000" pitchFamily="2" charset="2"/>
              </a:rPr>
              <a:t> to INE </a:t>
            </a:r>
            <a:r>
              <a:rPr lang="en-US" dirty="0">
                <a:sym typeface="Wingdings" panose="05000000000000000000" pitchFamily="2" charset="2"/>
              </a:rPr>
              <a:t>headquarters to continue the </a:t>
            </a:r>
            <a:r>
              <a:rPr lang="en-US" dirty="0" smtClean="0">
                <a:sym typeface="Wingdings" panose="05000000000000000000" pitchFamily="2" charset="2"/>
              </a:rPr>
              <a:t>	interview if CATI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 were informed about the confidentiality of the procedure </a:t>
            </a:r>
            <a:r>
              <a:rPr lang="en-US" dirty="0" smtClean="0">
                <a:sym typeface="Wingdings" panose="05000000000000000000" pitchFamily="2" charset="2"/>
              </a:rPr>
              <a:t>	guaranteed </a:t>
            </a:r>
            <a:r>
              <a:rPr lang="en-US" dirty="0">
                <a:sym typeface="Wingdings" panose="05000000000000000000" pitchFamily="2" charset="2"/>
              </a:rPr>
              <a:t>by the </a:t>
            </a:r>
            <a:r>
              <a:rPr lang="en-US" dirty="0" smtClean="0">
                <a:sym typeface="Wingdings" panose="05000000000000000000" pitchFamily="2" charset="2"/>
              </a:rPr>
              <a:t>Statistical </a:t>
            </a:r>
            <a:r>
              <a:rPr lang="en-US" dirty="0">
                <a:sym typeface="Wingdings" panose="05000000000000000000" pitchFamily="2" charset="2"/>
              </a:rPr>
              <a:t>Secret</a:t>
            </a:r>
            <a:endParaRPr lang="es-ES" dirty="0" smtClean="0">
              <a:sym typeface="Wingdings" panose="05000000000000000000" pitchFamily="2" charset="2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79"/>
          <a:stretch/>
        </p:blipFill>
        <p:spPr>
          <a:xfrm>
            <a:off x="8553748" y="224401"/>
            <a:ext cx="299306" cy="57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30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756" y="555859"/>
            <a:ext cx="8465025" cy="871006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err="1"/>
              <a:t>Cognitive</a:t>
            </a:r>
            <a:r>
              <a:rPr lang="es-ES" b="1" dirty="0"/>
              <a:t> </a:t>
            </a:r>
            <a:r>
              <a:rPr lang="es-ES" b="1" dirty="0" err="1"/>
              <a:t>interviewing</a:t>
            </a:r>
            <a:r>
              <a:rPr lang="es-ES" b="1" dirty="0"/>
              <a:t> in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 smtClean="0"/>
              <a:t>Disability</a:t>
            </a:r>
            <a:r>
              <a:rPr lang="es-ES" b="1" dirty="0" smtClean="0"/>
              <a:t> </a:t>
            </a:r>
            <a:r>
              <a:rPr lang="es-ES" b="1" dirty="0" err="1"/>
              <a:t>Pilot</a:t>
            </a:r>
            <a:r>
              <a:rPr lang="es-ES" b="1" dirty="0"/>
              <a:t> </a:t>
            </a:r>
            <a:r>
              <a:rPr lang="es-ES" b="1" dirty="0" err="1" smtClean="0"/>
              <a:t>Survey</a:t>
            </a:r>
            <a:r>
              <a:rPr lang="es-ES" b="1" dirty="0" smtClean="0"/>
              <a:t> </a:t>
            </a:r>
            <a:r>
              <a:rPr lang="es-ES" sz="2200" b="1" i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s-ES" sz="2200" b="1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ES" sz="2200" b="1" i="1" dirty="0" err="1" smtClean="0">
                <a:solidFill>
                  <a:schemeClr val="accent2">
                    <a:lumMod val="75000"/>
                  </a:schemeClr>
                </a:solidFill>
              </a:rPr>
              <a:t>Execution</a:t>
            </a:r>
            <a:r>
              <a:rPr lang="es-ES" sz="2400" b="1" i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ES" sz="2400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ES" i="1" dirty="0"/>
              <a:t/>
            </a:r>
            <a:br>
              <a:rPr lang="es-ES" i="1" dirty="0"/>
            </a:b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4738" y="1340043"/>
            <a:ext cx="8222655" cy="4597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 smtClean="0">
                <a:sym typeface="Wingdings" panose="05000000000000000000" pitchFamily="2" charset="2"/>
              </a:rPr>
              <a:t>28 </a:t>
            </a:r>
            <a:r>
              <a:rPr lang="es-ES" b="1" dirty="0" err="1" smtClean="0">
                <a:sym typeface="Wingdings" panose="05000000000000000000" pitchFamily="2" charset="2"/>
              </a:rPr>
              <a:t>April</a:t>
            </a:r>
            <a:r>
              <a:rPr lang="es-ES" b="1" dirty="0" smtClean="0">
                <a:sym typeface="Wingdings" panose="05000000000000000000" pitchFamily="2" charset="2"/>
              </a:rPr>
              <a:t> 2017 – 25 June 2017</a:t>
            </a:r>
          </a:p>
          <a:p>
            <a:pPr marL="0" indent="0">
              <a:buNone/>
            </a:pPr>
            <a:r>
              <a:rPr lang="es-ES" b="1" dirty="0" smtClean="0">
                <a:sym typeface="Wingdings" panose="05000000000000000000" pitchFamily="2" charset="2"/>
              </a:rPr>
              <a:t>Interviews: mix of </a:t>
            </a:r>
            <a:r>
              <a:rPr lang="es-ES" b="1" dirty="0" err="1" smtClean="0">
                <a:sym typeface="Wingdings" panose="05000000000000000000" pitchFamily="2" charset="2"/>
              </a:rPr>
              <a:t>probing-based</a:t>
            </a:r>
            <a:r>
              <a:rPr lang="es-ES" b="1" dirty="0" smtClean="0">
                <a:sym typeface="Wingdings" panose="05000000000000000000" pitchFamily="2" charset="2"/>
              </a:rPr>
              <a:t> and </a:t>
            </a:r>
            <a:r>
              <a:rPr lang="es-ES" b="1" dirty="0" err="1" smtClean="0">
                <a:sym typeface="Wingdings" panose="05000000000000000000" pitchFamily="2" charset="2"/>
              </a:rPr>
              <a:t>coding</a:t>
            </a:r>
            <a:r>
              <a:rPr lang="es-ES" b="1" dirty="0" smtClean="0">
                <a:sym typeface="Wingdings" panose="05000000000000000000" pitchFamily="2" charset="2"/>
              </a:rPr>
              <a:t> </a:t>
            </a:r>
            <a:r>
              <a:rPr lang="es-ES" b="1" dirty="0" err="1" smtClean="0">
                <a:sym typeface="Wingdings" panose="05000000000000000000" pitchFamily="2" charset="2"/>
              </a:rPr>
              <a:t>schemes</a:t>
            </a:r>
            <a:r>
              <a:rPr lang="es-ES" b="1" dirty="0" smtClean="0">
                <a:sym typeface="Wingdings" panose="05000000000000000000" pitchFamily="2" charset="2"/>
              </a:rPr>
              <a:t>; </a:t>
            </a:r>
            <a:r>
              <a:rPr lang="es-ES" b="1" dirty="0" err="1" smtClean="0">
                <a:sym typeface="Wingdings" panose="05000000000000000000" pitchFamily="2" charset="2"/>
              </a:rPr>
              <a:t>retrospective</a:t>
            </a:r>
            <a:endParaRPr lang="es-ES" b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s-ES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s-ES" b="1" dirty="0" smtClean="0">
                <a:sym typeface="Wingdings" panose="05000000000000000000" pitchFamily="2" charset="2"/>
              </a:rPr>
              <a:t>CAWI interviews</a:t>
            </a:r>
          </a:p>
          <a:p>
            <a:pPr>
              <a:buFontTx/>
              <a:buChar char="-"/>
            </a:pPr>
            <a:r>
              <a:rPr lang="es-ES" sz="1600" dirty="0" smtClean="0">
                <a:sym typeface="Wingdings" panose="05000000000000000000" pitchFamily="2" charset="2"/>
              </a:rPr>
              <a:t>INE </a:t>
            </a:r>
            <a:r>
              <a:rPr lang="es-ES" sz="1600" dirty="0" err="1" smtClean="0">
                <a:sym typeface="Wingdings" panose="05000000000000000000" pitchFamily="2" charset="2"/>
              </a:rPr>
              <a:t>headquarters</a:t>
            </a:r>
            <a:r>
              <a:rPr lang="es-ES" sz="1600" dirty="0" smtClean="0">
                <a:sym typeface="Wingdings" panose="05000000000000000000" pitchFamily="2" charset="2"/>
              </a:rPr>
              <a:t>; </a:t>
            </a:r>
            <a:r>
              <a:rPr lang="es-ES" sz="1600" dirty="0" err="1" smtClean="0">
                <a:sym typeface="Wingdings" panose="05000000000000000000" pitchFamily="2" charset="2"/>
              </a:rPr>
              <a:t>Room</a:t>
            </a:r>
            <a:r>
              <a:rPr lang="es-ES" sz="1600" dirty="0" smtClean="0">
                <a:sym typeface="Wingdings" panose="05000000000000000000" pitchFamily="2" charset="2"/>
              </a:rPr>
              <a:t> </a:t>
            </a:r>
            <a:r>
              <a:rPr lang="es-ES" sz="1600" dirty="0" err="1" smtClean="0">
                <a:sym typeface="Wingdings" panose="05000000000000000000" pitchFamily="2" charset="2"/>
              </a:rPr>
              <a:t>with</a:t>
            </a:r>
            <a:r>
              <a:rPr lang="es-ES" sz="1600" dirty="0" smtClean="0">
                <a:sym typeface="Wingdings" panose="05000000000000000000" pitchFamily="2" charset="2"/>
              </a:rPr>
              <a:t> a </a:t>
            </a:r>
            <a:r>
              <a:rPr lang="es-ES" sz="1600" dirty="0" err="1" smtClean="0">
                <a:sym typeface="Wingdings" panose="05000000000000000000" pitchFamily="2" charset="2"/>
              </a:rPr>
              <a:t>computer</a:t>
            </a:r>
            <a:r>
              <a:rPr lang="es-ES" sz="1600" dirty="0" smtClean="0">
                <a:sym typeface="Wingdings" panose="05000000000000000000" pitchFamily="2" charset="2"/>
              </a:rPr>
              <a:t> </a:t>
            </a:r>
            <a:r>
              <a:rPr lang="es-ES" sz="1600" dirty="0" err="1" smtClean="0">
                <a:sym typeface="Wingdings" panose="05000000000000000000" pitchFamily="2" charset="2"/>
              </a:rPr>
              <a:t>with</a:t>
            </a:r>
            <a:r>
              <a:rPr lang="es-ES" sz="1600" dirty="0" smtClean="0">
                <a:sym typeface="Wingdings" panose="05000000000000000000" pitchFamily="2" charset="2"/>
              </a:rPr>
              <a:t> </a:t>
            </a:r>
            <a:r>
              <a:rPr lang="es-ES" sz="1600" dirty="0" err="1" smtClean="0">
                <a:sym typeface="Wingdings" panose="05000000000000000000" pitchFamily="2" charset="2"/>
              </a:rPr>
              <a:t>access</a:t>
            </a:r>
            <a:r>
              <a:rPr lang="es-ES" sz="1600" dirty="0" smtClean="0">
                <a:sym typeface="Wingdings" panose="05000000000000000000" pitchFamily="2" charset="2"/>
              </a:rPr>
              <a:t> to </a:t>
            </a:r>
            <a:r>
              <a:rPr lang="es-ES" sz="1600" dirty="0" err="1" smtClean="0">
                <a:sym typeface="Wingdings" panose="05000000000000000000" pitchFamily="2" charset="2"/>
              </a:rPr>
              <a:t>the</a:t>
            </a:r>
            <a:r>
              <a:rPr lang="es-ES" sz="1600" dirty="0" smtClean="0">
                <a:sym typeface="Wingdings" panose="05000000000000000000" pitchFamily="2" charset="2"/>
              </a:rPr>
              <a:t> Internet.</a:t>
            </a:r>
          </a:p>
          <a:p>
            <a:pPr>
              <a:buFontTx/>
              <a:buChar char="-"/>
            </a:pPr>
            <a:r>
              <a:rPr lang="es-ES" sz="1600" dirty="0" err="1" smtClean="0">
                <a:sym typeface="Wingdings" panose="05000000000000000000" pitchFamily="2" charset="2"/>
              </a:rPr>
              <a:t>The</a:t>
            </a:r>
            <a:r>
              <a:rPr lang="es-ES" sz="1600" dirty="0" smtClean="0">
                <a:sym typeface="Wingdings" panose="05000000000000000000" pitchFamily="2" charset="2"/>
              </a:rPr>
              <a:t> </a:t>
            </a:r>
            <a:r>
              <a:rPr lang="es-ES" sz="1600" dirty="0" err="1" smtClean="0">
                <a:sym typeface="Wingdings" panose="05000000000000000000" pitchFamily="2" charset="2"/>
              </a:rPr>
              <a:t>informant</a:t>
            </a:r>
            <a:r>
              <a:rPr lang="es-ES" sz="1600" dirty="0" smtClean="0">
                <a:sym typeface="Wingdings" panose="05000000000000000000" pitchFamily="2" charset="2"/>
              </a:rPr>
              <a:t> </a:t>
            </a:r>
            <a:r>
              <a:rPr lang="es-ES" sz="1600" dirty="0" err="1" smtClean="0">
                <a:sym typeface="Wingdings" panose="05000000000000000000" pitchFamily="2" charset="2"/>
              </a:rPr>
              <a:t>was</a:t>
            </a:r>
            <a:r>
              <a:rPr lang="es-ES" sz="1600" dirty="0" smtClean="0">
                <a:sym typeface="Wingdings" panose="05000000000000000000" pitchFamily="2" charset="2"/>
              </a:rPr>
              <a:t> </a:t>
            </a:r>
            <a:r>
              <a:rPr lang="es-ES" sz="1600" dirty="0" err="1" smtClean="0">
                <a:sym typeface="Wingdings" panose="05000000000000000000" pitchFamily="2" charset="2"/>
              </a:rPr>
              <a:t>given</a:t>
            </a:r>
            <a:r>
              <a:rPr lang="es-ES" sz="1600" dirty="0" smtClean="0">
                <a:sym typeface="Wingdings" panose="05000000000000000000" pitchFamily="2" charset="2"/>
              </a:rPr>
              <a:t> a </a:t>
            </a:r>
            <a:r>
              <a:rPr lang="es-ES" sz="1600" dirty="0" err="1" smtClean="0">
                <a:sym typeface="Wingdings" panose="05000000000000000000" pitchFamily="2" charset="2"/>
              </a:rPr>
              <a:t>letter</a:t>
            </a:r>
            <a:r>
              <a:rPr lang="es-ES" sz="1600" dirty="0">
                <a:sym typeface="Wingdings" panose="05000000000000000000" pitchFamily="2" charset="2"/>
              </a:rPr>
              <a:t> </a:t>
            </a:r>
            <a:r>
              <a:rPr lang="es-ES" sz="1600" dirty="0" err="1" smtClean="0">
                <a:sym typeface="Wingdings" panose="05000000000000000000" pitchFamily="2" charset="2"/>
              </a:rPr>
              <a:t>with</a:t>
            </a:r>
            <a:r>
              <a:rPr lang="es-ES" sz="1600" dirty="0" smtClean="0">
                <a:sym typeface="Wingdings" panose="05000000000000000000" pitchFamily="2" charset="2"/>
              </a:rPr>
              <a:t> web </a:t>
            </a:r>
            <a:r>
              <a:rPr lang="es-ES" sz="1600" dirty="0" err="1" smtClean="0">
                <a:sym typeface="Wingdings" panose="05000000000000000000" pitchFamily="2" charset="2"/>
              </a:rPr>
              <a:t>address</a:t>
            </a:r>
            <a:r>
              <a:rPr lang="es-ES" sz="1600" dirty="0" smtClean="0">
                <a:sym typeface="Wingdings" panose="05000000000000000000" pitchFamily="2" charset="2"/>
              </a:rPr>
              <a:t> and </a:t>
            </a:r>
            <a:r>
              <a:rPr lang="es-ES" sz="1600" dirty="0" err="1" smtClean="0">
                <a:sym typeface="Wingdings" panose="05000000000000000000" pitchFamily="2" charset="2"/>
              </a:rPr>
              <a:t>access</a:t>
            </a:r>
            <a:r>
              <a:rPr lang="es-ES" sz="1600" dirty="0" smtClean="0">
                <a:sym typeface="Wingdings" panose="05000000000000000000" pitchFamily="2" charset="2"/>
              </a:rPr>
              <a:t> </a:t>
            </a:r>
            <a:r>
              <a:rPr lang="es-ES" sz="1600" dirty="0" err="1" smtClean="0">
                <a:sym typeface="Wingdings" panose="05000000000000000000" pitchFamily="2" charset="2"/>
              </a:rPr>
              <a:t>codes</a:t>
            </a:r>
            <a:r>
              <a:rPr lang="es-ES" sz="1600" dirty="0" smtClean="0">
                <a:sym typeface="Wingdings" panose="05000000000000000000" pitchFamily="2" charset="2"/>
              </a:rPr>
              <a:t>.</a:t>
            </a:r>
          </a:p>
          <a:p>
            <a:pPr>
              <a:buFontTx/>
              <a:buChar char="-"/>
            </a:pPr>
            <a:r>
              <a:rPr lang="es-ES" sz="1600" dirty="0" err="1" smtClean="0">
                <a:sym typeface="Wingdings" panose="05000000000000000000" pitchFamily="2" charset="2"/>
              </a:rPr>
              <a:t>Adjacent</a:t>
            </a:r>
            <a:r>
              <a:rPr lang="es-ES" sz="1600" dirty="0" smtClean="0">
                <a:sym typeface="Wingdings" panose="05000000000000000000" pitchFamily="2" charset="2"/>
              </a:rPr>
              <a:t> </a:t>
            </a:r>
            <a:r>
              <a:rPr lang="es-ES" sz="1600" dirty="0" err="1" smtClean="0">
                <a:sym typeface="Wingdings" panose="05000000000000000000" pitchFamily="2" charset="2"/>
              </a:rPr>
              <a:t>room</a:t>
            </a:r>
            <a:r>
              <a:rPr lang="es-ES" sz="1600" dirty="0" smtClean="0">
                <a:sym typeface="Wingdings" panose="05000000000000000000" pitchFamily="2" charset="2"/>
              </a:rPr>
              <a:t>: </a:t>
            </a:r>
            <a:r>
              <a:rPr lang="es-ES" sz="1600" dirty="0" err="1" smtClean="0">
                <a:sym typeface="Wingdings" panose="05000000000000000000" pitchFamily="2" charset="2"/>
              </a:rPr>
              <a:t>the</a:t>
            </a:r>
            <a:r>
              <a:rPr lang="es-ES" sz="1600" dirty="0" smtClean="0">
                <a:sym typeface="Wingdings" panose="05000000000000000000" pitchFamily="2" charset="2"/>
              </a:rPr>
              <a:t> </a:t>
            </a:r>
            <a:r>
              <a:rPr lang="es-ES" sz="1600" dirty="0" err="1" smtClean="0">
                <a:sym typeface="Wingdings" panose="05000000000000000000" pitchFamily="2" charset="2"/>
              </a:rPr>
              <a:t>team</a:t>
            </a:r>
            <a:r>
              <a:rPr lang="es-ES" sz="1600" dirty="0" smtClean="0">
                <a:sym typeface="Wingdings" panose="05000000000000000000" pitchFamily="2" charset="2"/>
              </a:rPr>
              <a:t> </a:t>
            </a:r>
            <a:r>
              <a:rPr lang="es-ES" sz="1600" dirty="0" err="1" smtClean="0">
                <a:sym typeface="Wingdings" panose="05000000000000000000" pitchFamily="2" charset="2"/>
              </a:rPr>
              <a:t>visualized</a:t>
            </a:r>
            <a:r>
              <a:rPr lang="es-ES" sz="1600" dirty="0" smtClean="0">
                <a:sym typeface="Wingdings" panose="05000000000000000000" pitchFamily="2" charset="2"/>
              </a:rPr>
              <a:t> </a:t>
            </a:r>
            <a:r>
              <a:rPr lang="es-ES" sz="1600" dirty="0" err="1" smtClean="0">
                <a:sym typeface="Wingdings" panose="05000000000000000000" pitchFamily="2" charset="2"/>
              </a:rPr>
              <a:t>the</a:t>
            </a:r>
            <a:r>
              <a:rPr lang="es-ES" sz="1600" dirty="0" smtClean="0">
                <a:sym typeface="Wingdings" panose="05000000000000000000" pitchFamily="2" charset="2"/>
              </a:rPr>
              <a:t> </a:t>
            </a:r>
            <a:r>
              <a:rPr lang="es-ES" sz="1600" dirty="0" err="1" smtClean="0">
                <a:sym typeface="Wingdings" panose="05000000000000000000" pitchFamily="2" charset="2"/>
              </a:rPr>
              <a:t>completion</a:t>
            </a:r>
            <a:r>
              <a:rPr lang="es-ES" sz="1600" dirty="0" smtClean="0">
                <a:sym typeface="Wingdings" panose="05000000000000000000" pitchFamily="2" charset="2"/>
              </a:rPr>
              <a:t> (video-</a:t>
            </a:r>
            <a:r>
              <a:rPr lang="es-ES" sz="1600" dirty="0" err="1" smtClean="0">
                <a:sym typeface="Wingdings" panose="05000000000000000000" pitchFamily="2" charset="2"/>
              </a:rPr>
              <a:t>conference</a:t>
            </a:r>
            <a:r>
              <a:rPr lang="es-ES" sz="1600" dirty="0" smtClean="0">
                <a:sym typeface="Wingdings" panose="05000000000000000000" pitchFamily="2" charset="2"/>
              </a:rPr>
              <a:t>)</a:t>
            </a:r>
          </a:p>
          <a:p>
            <a:pPr>
              <a:buFontTx/>
              <a:buChar char="-"/>
            </a:pPr>
            <a:r>
              <a:rPr lang="es-ES" sz="1600" dirty="0" smtClean="0">
                <a:sym typeface="Wingdings" panose="05000000000000000000" pitchFamily="2" charset="2"/>
              </a:rPr>
              <a:t>Personal interview (</a:t>
            </a:r>
            <a:r>
              <a:rPr lang="es-ES" sz="1600" dirty="0" err="1" smtClean="0">
                <a:sym typeface="Wingdings" panose="05000000000000000000" pitchFamily="2" charset="2"/>
              </a:rPr>
              <a:t>feelings</a:t>
            </a:r>
            <a:r>
              <a:rPr lang="es-ES" sz="1600" dirty="0" smtClean="0">
                <a:sym typeface="Wingdings" panose="05000000000000000000" pitchFamily="2" charset="2"/>
              </a:rPr>
              <a:t>, </a:t>
            </a:r>
            <a:r>
              <a:rPr lang="es-ES" sz="1600" dirty="0" err="1" smtClean="0">
                <a:sym typeface="Wingdings" panose="05000000000000000000" pitchFamily="2" charset="2"/>
              </a:rPr>
              <a:t>difficulties</a:t>
            </a:r>
            <a:r>
              <a:rPr lang="es-ES" sz="1600" dirty="0" smtClean="0">
                <a:sym typeface="Wingdings" panose="05000000000000000000" pitchFamily="2" charset="2"/>
              </a:rPr>
              <a:t>, </a:t>
            </a:r>
            <a:r>
              <a:rPr lang="es-ES" sz="1600" dirty="0" err="1" smtClean="0">
                <a:sym typeface="Wingdings" panose="05000000000000000000" pitchFamily="2" charset="2"/>
              </a:rPr>
              <a:t>opinion</a:t>
            </a:r>
            <a:r>
              <a:rPr lang="es-ES" sz="1600" dirty="0" smtClean="0">
                <a:sym typeface="Wingdings" panose="05000000000000000000" pitchFamily="2" charset="2"/>
              </a:rPr>
              <a:t>, </a:t>
            </a:r>
            <a:r>
              <a:rPr lang="es-ES" sz="1600" dirty="0" err="1" smtClean="0">
                <a:sym typeface="Wingdings" panose="05000000000000000000" pitchFamily="2" charset="2"/>
              </a:rPr>
              <a:t>usability</a:t>
            </a:r>
            <a:r>
              <a:rPr lang="es-ES" sz="1600" dirty="0" smtClean="0">
                <a:sym typeface="Wingdings" panose="05000000000000000000" pitchFamily="2" charset="2"/>
              </a:rPr>
              <a:t> of </a:t>
            </a:r>
            <a:r>
              <a:rPr lang="es-ES" sz="1600" dirty="0" err="1" smtClean="0">
                <a:sym typeface="Wingdings" panose="05000000000000000000" pitchFamily="2" charset="2"/>
              </a:rPr>
              <a:t>application</a:t>
            </a:r>
            <a:r>
              <a:rPr lang="es-ES" sz="1600" dirty="0" smtClean="0">
                <a:sym typeface="Wingdings" panose="05000000000000000000" pitchFamily="2" charset="2"/>
              </a:rPr>
              <a:t>, etc.)</a:t>
            </a:r>
          </a:p>
          <a:p>
            <a:pPr>
              <a:buFontTx/>
              <a:buChar char="-"/>
            </a:pPr>
            <a:endParaRPr lang="es-ES" sz="16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s-ES" b="1" dirty="0" smtClean="0">
                <a:sym typeface="Wingdings" panose="05000000000000000000" pitchFamily="2" charset="2"/>
              </a:rPr>
              <a:t>CATI interviews</a:t>
            </a:r>
          </a:p>
          <a:p>
            <a:pPr>
              <a:buFontTx/>
              <a:buChar char="-"/>
            </a:pPr>
            <a:r>
              <a:rPr lang="es-ES" sz="1600" dirty="0" smtClean="0">
                <a:sym typeface="Wingdings" panose="05000000000000000000" pitchFamily="2" charset="2"/>
              </a:rPr>
              <a:t>Interview </a:t>
            </a:r>
            <a:r>
              <a:rPr lang="es-ES" sz="1600" dirty="0" err="1" smtClean="0">
                <a:sym typeface="Wingdings" panose="05000000000000000000" pitchFamily="2" charset="2"/>
              </a:rPr>
              <a:t>on</a:t>
            </a:r>
            <a:r>
              <a:rPr lang="es-ES" sz="1600" dirty="0" smtClean="0">
                <a:sym typeface="Wingdings" panose="05000000000000000000" pitchFamily="2" charset="2"/>
              </a:rPr>
              <a:t> </a:t>
            </a:r>
            <a:r>
              <a:rPr lang="es-ES" sz="1600" dirty="0" err="1" smtClean="0">
                <a:sym typeface="Wingdings" panose="05000000000000000000" pitchFamily="2" charset="2"/>
              </a:rPr>
              <a:t>the</a:t>
            </a:r>
            <a:r>
              <a:rPr lang="es-ES" sz="1600" dirty="0" smtClean="0">
                <a:sym typeface="Wingdings" panose="05000000000000000000" pitchFamily="2" charset="2"/>
              </a:rPr>
              <a:t> </a:t>
            </a:r>
            <a:r>
              <a:rPr lang="es-ES" sz="1600" dirty="0" err="1" smtClean="0">
                <a:sym typeface="Wingdings" panose="05000000000000000000" pitchFamily="2" charset="2"/>
              </a:rPr>
              <a:t>telephone</a:t>
            </a:r>
            <a:r>
              <a:rPr lang="es-ES" sz="1600" dirty="0" smtClean="0">
                <a:sym typeface="Wingdings" panose="05000000000000000000" pitchFamily="2" charset="2"/>
              </a:rPr>
              <a:t>.</a:t>
            </a:r>
          </a:p>
          <a:p>
            <a:pPr>
              <a:buFontTx/>
              <a:buChar char="-"/>
            </a:pPr>
            <a:r>
              <a:rPr lang="es-ES" sz="1600" dirty="0" smtClean="0">
                <a:sym typeface="Wingdings" panose="05000000000000000000" pitchFamily="2" charset="2"/>
              </a:rPr>
              <a:t>Personal interview in INE </a:t>
            </a:r>
            <a:r>
              <a:rPr lang="es-ES" sz="1600" dirty="0" err="1" smtClean="0">
                <a:sym typeface="Wingdings" panose="05000000000000000000" pitchFamily="2" charset="2"/>
              </a:rPr>
              <a:t>headquarters</a:t>
            </a:r>
            <a:r>
              <a:rPr lang="es-ES" sz="1600" dirty="0" smtClean="0">
                <a:sym typeface="Wingdings" panose="05000000000000000000" pitchFamily="2" charset="2"/>
              </a:rPr>
              <a:t> (</a:t>
            </a:r>
            <a:r>
              <a:rPr lang="es-ES" sz="1600" dirty="0" err="1" smtClean="0">
                <a:sym typeface="Wingdings" panose="05000000000000000000" pitchFamily="2" charset="2"/>
              </a:rPr>
              <a:t>the</a:t>
            </a:r>
            <a:r>
              <a:rPr lang="es-ES" sz="1600" dirty="0" smtClean="0">
                <a:sym typeface="Wingdings" panose="05000000000000000000" pitchFamily="2" charset="2"/>
              </a:rPr>
              <a:t> </a:t>
            </a:r>
            <a:r>
              <a:rPr lang="es-ES" sz="1600" dirty="0" err="1" smtClean="0">
                <a:sym typeface="Wingdings" panose="05000000000000000000" pitchFamily="2" charset="2"/>
              </a:rPr>
              <a:t>same</a:t>
            </a:r>
            <a:r>
              <a:rPr lang="es-ES" sz="1600" dirty="0" smtClean="0">
                <a:sym typeface="Wingdings" panose="05000000000000000000" pitchFamily="2" charset="2"/>
              </a:rPr>
              <a:t> </a:t>
            </a:r>
            <a:r>
              <a:rPr lang="es-ES" sz="1600" dirty="0" err="1" smtClean="0">
                <a:sym typeface="Wingdings" panose="05000000000000000000" pitchFamily="2" charset="2"/>
              </a:rPr>
              <a:t>day</a:t>
            </a:r>
            <a:r>
              <a:rPr lang="es-ES" sz="1600" dirty="0" smtClean="0">
                <a:sym typeface="Wingdings" panose="05000000000000000000" pitchFamily="2" charset="2"/>
              </a:rPr>
              <a:t> </a:t>
            </a:r>
            <a:r>
              <a:rPr lang="es-ES" sz="1600" dirty="0" err="1" smtClean="0">
                <a:sym typeface="Wingdings" panose="05000000000000000000" pitchFamily="2" charset="2"/>
              </a:rPr>
              <a:t>or</a:t>
            </a:r>
            <a:r>
              <a:rPr lang="es-ES" sz="1600" dirty="0" smtClean="0">
                <a:sym typeface="Wingdings" panose="05000000000000000000" pitchFamily="2" charset="2"/>
              </a:rPr>
              <a:t> </a:t>
            </a:r>
            <a:r>
              <a:rPr lang="es-ES" sz="1600" dirty="0" err="1" smtClean="0">
                <a:sym typeface="Wingdings" panose="05000000000000000000" pitchFamily="2" charset="2"/>
              </a:rPr>
              <a:t>the</a:t>
            </a:r>
            <a:r>
              <a:rPr lang="es-ES" sz="1600" dirty="0" smtClean="0">
                <a:sym typeface="Wingdings" panose="05000000000000000000" pitchFamily="2" charset="2"/>
              </a:rPr>
              <a:t> </a:t>
            </a:r>
            <a:r>
              <a:rPr lang="es-ES" sz="1600" dirty="0" err="1" smtClean="0">
                <a:sym typeface="Wingdings" panose="05000000000000000000" pitchFamily="2" charset="2"/>
              </a:rPr>
              <a:t>day</a:t>
            </a:r>
            <a:r>
              <a:rPr lang="es-ES" sz="1600" dirty="0" smtClean="0">
                <a:sym typeface="Wingdings" panose="05000000000000000000" pitchFamily="2" charset="2"/>
              </a:rPr>
              <a:t> </a:t>
            </a:r>
            <a:r>
              <a:rPr lang="es-ES" sz="1600" dirty="0" err="1" smtClean="0">
                <a:sym typeface="Wingdings" panose="05000000000000000000" pitchFamily="2" charset="2"/>
              </a:rPr>
              <a:t>after</a:t>
            </a:r>
            <a:r>
              <a:rPr lang="es-ES" sz="1600" dirty="0" smtClean="0">
                <a:sym typeface="Wingdings" panose="05000000000000000000" pitchFamily="2" charset="2"/>
              </a:rPr>
              <a:t>)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79"/>
          <a:stretch/>
        </p:blipFill>
        <p:spPr>
          <a:xfrm>
            <a:off x="8553748" y="224401"/>
            <a:ext cx="299306" cy="57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15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grpSp>
        <p:nvGrpSpPr>
          <p:cNvPr id="4" name="Grupo 3"/>
          <p:cNvGrpSpPr/>
          <p:nvPr/>
        </p:nvGrpSpPr>
        <p:grpSpPr>
          <a:xfrm>
            <a:off x="452539" y="365127"/>
            <a:ext cx="8062811" cy="5693298"/>
            <a:chOff x="6491704" y="1239432"/>
            <a:chExt cx="5801653" cy="3866075"/>
          </a:xfrm>
        </p:grpSpPr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91704" y="1239432"/>
              <a:ext cx="5801653" cy="3866075"/>
            </a:xfrm>
            <a:prstGeom prst="rect">
              <a:avLst/>
            </a:prstGeom>
          </p:spPr>
        </p:pic>
        <p:sp>
          <p:nvSpPr>
            <p:cNvPr id="6" name="Elipse 5"/>
            <p:cNvSpPr/>
            <p:nvPr/>
          </p:nvSpPr>
          <p:spPr>
            <a:xfrm>
              <a:off x="9139646" y="4561885"/>
              <a:ext cx="293221" cy="287148"/>
            </a:xfrm>
            <a:prstGeom prst="ellipse">
              <a:avLst/>
            </a:prstGeom>
            <a:gradFill>
              <a:gsLst>
                <a:gs pos="93000">
                  <a:schemeClr val="accent1">
                    <a:tint val="66000"/>
                    <a:satMod val="160000"/>
                    <a:alpha val="80000"/>
                  </a:schemeClr>
                </a:gs>
                <a:gs pos="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79"/>
          <a:stretch/>
        </p:blipFill>
        <p:spPr>
          <a:xfrm>
            <a:off x="8553748" y="224401"/>
            <a:ext cx="299306" cy="57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44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grpSp>
        <p:nvGrpSpPr>
          <p:cNvPr id="4" name="Grupo 3"/>
          <p:cNvGrpSpPr/>
          <p:nvPr/>
        </p:nvGrpSpPr>
        <p:grpSpPr>
          <a:xfrm>
            <a:off x="628650" y="365127"/>
            <a:ext cx="7886700" cy="5693298"/>
            <a:chOff x="5049960" y="270472"/>
            <a:chExt cx="5801653" cy="3841189"/>
          </a:xfrm>
        </p:grpSpPr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49960" y="270472"/>
              <a:ext cx="5801653" cy="3841189"/>
            </a:xfrm>
            <a:prstGeom prst="rect">
              <a:avLst/>
            </a:prstGeom>
          </p:spPr>
        </p:pic>
        <p:sp>
          <p:nvSpPr>
            <p:cNvPr id="6" name="Elipse 5"/>
            <p:cNvSpPr/>
            <p:nvPr/>
          </p:nvSpPr>
          <p:spPr>
            <a:xfrm>
              <a:off x="5816906" y="1233889"/>
              <a:ext cx="1002535" cy="958468"/>
            </a:xfrm>
            <a:prstGeom prst="ellipse">
              <a:avLst/>
            </a:prstGeom>
            <a:gradFill flip="none" rotWithShape="1">
              <a:gsLst>
                <a:gs pos="74000">
                  <a:schemeClr val="accent1">
                    <a:tint val="66000"/>
                    <a:satMod val="160000"/>
                    <a:alpha val="80000"/>
                  </a:schemeClr>
                </a:gs>
                <a:gs pos="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Elipse 6"/>
            <p:cNvSpPr/>
            <p:nvPr/>
          </p:nvSpPr>
          <p:spPr>
            <a:xfrm>
              <a:off x="8334260" y="1232598"/>
              <a:ext cx="1002535" cy="958468"/>
            </a:xfrm>
            <a:prstGeom prst="ellipse">
              <a:avLst/>
            </a:prstGeom>
            <a:gradFill>
              <a:gsLst>
                <a:gs pos="93000">
                  <a:schemeClr val="accent1">
                    <a:tint val="66000"/>
                    <a:satMod val="160000"/>
                    <a:alpha val="80000"/>
                  </a:schemeClr>
                </a:gs>
                <a:gs pos="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79"/>
          <a:stretch/>
        </p:blipFill>
        <p:spPr>
          <a:xfrm>
            <a:off x="8553748" y="224401"/>
            <a:ext cx="299306" cy="57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65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756" y="555859"/>
            <a:ext cx="8465025" cy="871006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err="1"/>
              <a:t>Cognitive</a:t>
            </a:r>
            <a:r>
              <a:rPr lang="es-ES" b="1" dirty="0"/>
              <a:t> </a:t>
            </a:r>
            <a:r>
              <a:rPr lang="es-ES" b="1" dirty="0" err="1"/>
              <a:t>interviewing</a:t>
            </a:r>
            <a:r>
              <a:rPr lang="es-ES" b="1" dirty="0"/>
              <a:t> in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 smtClean="0"/>
              <a:t>Disability</a:t>
            </a:r>
            <a:r>
              <a:rPr lang="es-ES" b="1" dirty="0" smtClean="0"/>
              <a:t> </a:t>
            </a:r>
            <a:r>
              <a:rPr lang="es-ES" b="1" dirty="0" err="1"/>
              <a:t>Pilot</a:t>
            </a:r>
            <a:r>
              <a:rPr lang="es-ES" b="1" dirty="0"/>
              <a:t> </a:t>
            </a:r>
            <a:r>
              <a:rPr lang="es-ES" b="1" dirty="0" err="1" smtClean="0"/>
              <a:t>Survey</a:t>
            </a:r>
            <a:r>
              <a:rPr lang="es-ES" b="1" dirty="0" smtClean="0"/>
              <a:t> </a:t>
            </a:r>
            <a:r>
              <a:rPr lang="es-ES" sz="2200" b="1" i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s-ES" sz="2200" b="1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ES" sz="2200" b="1" i="1" dirty="0" err="1" smtClean="0">
                <a:solidFill>
                  <a:schemeClr val="accent2">
                    <a:lumMod val="75000"/>
                  </a:schemeClr>
                </a:solidFill>
              </a:rPr>
              <a:t>Execution</a:t>
            </a:r>
            <a:r>
              <a:rPr lang="es-ES" sz="2400" b="1" i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ES" sz="2400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ES" i="1" dirty="0"/>
              <a:t/>
            </a:r>
            <a:br>
              <a:rPr lang="es-ES" i="1" dirty="0"/>
            </a:b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4738" y="1340043"/>
            <a:ext cx="8222655" cy="45974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1600" b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s-ES" b="1" dirty="0" smtClean="0">
                <a:sym typeface="Wingdings" panose="05000000000000000000" pitchFamily="2" charset="2"/>
              </a:rPr>
              <a:t>22 </a:t>
            </a:r>
            <a:r>
              <a:rPr lang="es-ES" b="1" dirty="0" err="1" smtClean="0">
                <a:sym typeface="Wingdings" panose="05000000000000000000" pitchFamily="2" charset="2"/>
              </a:rPr>
              <a:t>informants</a:t>
            </a:r>
            <a:r>
              <a:rPr lang="es-ES" b="1" dirty="0" smtClean="0">
                <a:sym typeface="Wingdings" panose="05000000000000000000" pitchFamily="2" charset="2"/>
              </a:rPr>
              <a:t>: </a:t>
            </a:r>
            <a:r>
              <a:rPr lang="es-ES" dirty="0" smtClean="0">
                <a:sym typeface="Wingdings" panose="05000000000000000000" pitchFamily="2" charset="2"/>
              </a:rPr>
              <a:t>12 </a:t>
            </a:r>
            <a:r>
              <a:rPr lang="es-ES" dirty="0" err="1" smtClean="0">
                <a:sym typeface="Wingdings" panose="05000000000000000000" pitchFamily="2" charset="2"/>
              </a:rPr>
              <a:t>women</a:t>
            </a:r>
            <a:r>
              <a:rPr lang="es-ES" dirty="0" smtClean="0">
                <a:sym typeface="Wingdings" panose="05000000000000000000" pitchFamily="2" charset="2"/>
              </a:rPr>
              <a:t>, 10 </a:t>
            </a:r>
            <a:r>
              <a:rPr lang="es-ES" dirty="0" err="1" smtClean="0">
                <a:sym typeface="Wingdings" panose="05000000000000000000" pitchFamily="2" charset="2"/>
              </a:rPr>
              <a:t>men</a:t>
            </a:r>
            <a:endParaRPr lang="es-E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s-ES" b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s-ES" b="1" dirty="0" smtClean="0">
                <a:sym typeface="Wingdings" panose="05000000000000000000" pitchFamily="2" charset="2"/>
              </a:rPr>
              <a:t>CATI and CAWI interviews </a:t>
            </a:r>
            <a:r>
              <a:rPr lang="es-ES" b="1" dirty="0" err="1" smtClean="0">
                <a:sym typeface="Wingdings" panose="05000000000000000000" pitchFamily="2" charset="2"/>
              </a:rPr>
              <a:t>were</a:t>
            </a:r>
            <a:r>
              <a:rPr lang="es-ES" b="1" dirty="0" smtClean="0">
                <a:sym typeface="Wingdings" panose="05000000000000000000" pitchFamily="2" charset="2"/>
              </a:rPr>
              <a:t> </a:t>
            </a:r>
            <a:r>
              <a:rPr lang="es-ES" b="1" dirty="0" err="1" smtClean="0">
                <a:sym typeface="Wingdings" panose="05000000000000000000" pitchFamily="2" charset="2"/>
              </a:rPr>
              <a:t>recorded</a:t>
            </a:r>
            <a:r>
              <a:rPr lang="es-ES" b="1" dirty="0" smtClean="0">
                <a:sym typeface="Wingdings" panose="05000000000000000000" pitchFamily="2" charset="2"/>
              </a:rPr>
              <a:t> </a:t>
            </a:r>
            <a:r>
              <a:rPr lang="es-ES" b="1" dirty="0" err="1" smtClean="0">
                <a:sym typeface="Wingdings" panose="05000000000000000000" pitchFamily="2" charset="2"/>
              </a:rPr>
              <a:t>for</a:t>
            </a:r>
            <a:r>
              <a:rPr lang="es-ES" b="1" dirty="0" smtClean="0">
                <a:sym typeface="Wingdings" panose="05000000000000000000" pitchFamily="2" charset="2"/>
              </a:rPr>
              <a:t> </a:t>
            </a:r>
            <a:r>
              <a:rPr lang="es-ES" b="1" dirty="0" err="1" smtClean="0">
                <a:sym typeface="Wingdings" panose="05000000000000000000" pitchFamily="2" charset="2"/>
              </a:rPr>
              <a:t>further</a:t>
            </a:r>
            <a:r>
              <a:rPr lang="es-ES" b="1" dirty="0" smtClean="0">
                <a:sym typeface="Wingdings" panose="05000000000000000000" pitchFamily="2" charset="2"/>
              </a:rPr>
              <a:t> </a:t>
            </a:r>
            <a:r>
              <a:rPr lang="es-ES" b="1" dirty="0" err="1" smtClean="0">
                <a:sym typeface="Wingdings" panose="05000000000000000000" pitchFamily="2" charset="2"/>
              </a:rPr>
              <a:t>analysis</a:t>
            </a:r>
            <a:endParaRPr lang="es-ES" b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s-ES" b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s-ES" b="1" dirty="0" err="1" smtClean="0">
                <a:sym typeface="Wingdings" panose="05000000000000000000" pitchFamily="2" charset="2"/>
              </a:rPr>
              <a:t>Informant</a:t>
            </a:r>
            <a:r>
              <a:rPr lang="es-ES" b="1" dirty="0" smtClean="0">
                <a:sym typeface="Wingdings" panose="05000000000000000000" pitchFamily="2" charset="2"/>
              </a:rPr>
              <a:t> </a:t>
            </a:r>
            <a:r>
              <a:rPr lang="es-ES" b="1" dirty="0" err="1" smtClean="0">
                <a:sym typeface="Wingdings" panose="05000000000000000000" pitchFamily="2" charset="2"/>
              </a:rPr>
              <a:t>profile</a:t>
            </a:r>
            <a:r>
              <a:rPr lang="es-ES" b="1" dirty="0" smtClean="0">
                <a:sym typeface="Wingdings" panose="05000000000000000000" pitchFamily="2" charset="2"/>
              </a:rPr>
              <a:t>: </a:t>
            </a:r>
          </a:p>
          <a:p>
            <a:pPr lvl="1"/>
            <a:r>
              <a:rPr lang="es-ES" dirty="0" smtClean="0">
                <a:sym typeface="Wingdings" panose="05000000000000000000" pitchFamily="2" charset="2"/>
              </a:rPr>
              <a:t>48 </a:t>
            </a:r>
            <a:r>
              <a:rPr lang="es-ES" dirty="0" err="1" smtClean="0">
                <a:sym typeface="Wingdings" panose="05000000000000000000" pitchFamily="2" charset="2"/>
              </a:rPr>
              <a:t>years</a:t>
            </a:r>
            <a:r>
              <a:rPr lang="es-ES" dirty="0" smtClean="0">
                <a:sym typeface="Wingdings" panose="05000000000000000000" pitchFamily="2" charset="2"/>
              </a:rPr>
              <a:t> </a:t>
            </a:r>
            <a:r>
              <a:rPr lang="es-ES" dirty="0" err="1" smtClean="0">
                <a:sym typeface="Wingdings" panose="05000000000000000000" pitchFamily="2" charset="2"/>
              </a:rPr>
              <a:t>old</a:t>
            </a:r>
            <a:r>
              <a:rPr lang="es-ES" dirty="0" smtClean="0">
                <a:sym typeface="Wingdings" panose="05000000000000000000" pitchFamily="2" charset="2"/>
              </a:rPr>
              <a:t>, </a:t>
            </a:r>
          </a:p>
          <a:p>
            <a:pPr lvl="1"/>
            <a:r>
              <a:rPr lang="es-ES" dirty="0" smtClean="0">
                <a:sym typeface="Wingdings" panose="05000000000000000000" pitchFamily="2" charset="2"/>
              </a:rPr>
              <a:t>living in a </a:t>
            </a:r>
            <a:r>
              <a:rPr lang="es-ES" dirty="0" err="1" smtClean="0">
                <a:sym typeface="Wingdings" panose="05000000000000000000" pitchFamily="2" charset="2"/>
              </a:rPr>
              <a:t>three-person</a:t>
            </a:r>
            <a:r>
              <a:rPr lang="es-ES" dirty="0" smtClean="0">
                <a:sym typeface="Wingdings" panose="05000000000000000000" pitchFamily="2" charset="2"/>
              </a:rPr>
              <a:t> </a:t>
            </a:r>
            <a:r>
              <a:rPr lang="es-ES" dirty="0" err="1" smtClean="0">
                <a:sym typeface="Wingdings" panose="05000000000000000000" pitchFamily="2" charset="2"/>
              </a:rPr>
              <a:t>household</a:t>
            </a:r>
            <a:r>
              <a:rPr lang="es-ES" dirty="0" smtClean="0">
                <a:sym typeface="Wingdings" panose="05000000000000000000" pitchFamily="2" charset="2"/>
              </a:rPr>
              <a:t>, </a:t>
            </a:r>
          </a:p>
          <a:p>
            <a:pPr lvl="1"/>
            <a:r>
              <a:rPr lang="es-ES" dirty="0" err="1" smtClean="0">
                <a:sym typeface="Wingdings" panose="05000000000000000000" pitchFamily="2" charset="2"/>
              </a:rPr>
              <a:t>with</a:t>
            </a:r>
            <a:r>
              <a:rPr lang="es-ES" dirty="0" smtClean="0">
                <a:sym typeface="Wingdings" panose="05000000000000000000" pitchFamily="2" charset="2"/>
              </a:rPr>
              <a:t> </a:t>
            </a:r>
            <a:r>
              <a:rPr lang="es-ES" dirty="0" err="1" smtClean="0">
                <a:sym typeface="Wingdings" panose="05000000000000000000" pitchFamily="2" charset="2"/>
              </a:rPr>
              <a:t>university</a:t>
            </a:r>
            <a:r>
              <a:rPr lang="es-ES" dirty="0" smtClean="0">
                <a:sym typeface="Wingdings" panose="05000000000000000000" pitchFamily="2" charset="2"/>
              </a:rPr>
              <a:t> </a:t>
            </a:r>
            <a:r>
              <a:rPr lang="es-ES" dirty="0" err="1" smtClean="0">
                <a:sym typeface="Wingdings" panose="05000000000000000000" pitchFamily="2" charset="2"/>
              </a:rPr>
              <a:t>or</a:t>
            </a:r>
            <a:r>
              <a:rPr lang="es-ES" dirty="0" smtClean="0">
                <a:sym typeface="Wingdings" panose="05000000000000000000" pitchFamily="2" charset="2"/>
              </a:rPr>
              <a:t> </a:t>
            </a:r>
            <a:r>
              <a:rPr lang="es-ES" dirty="0" err="1" smtClean="0">
                <a:sym typeface="Wingdings" panose="05000000000000000000" pitchFamily="2" charset="2"/>
              </a:rPr>
              <a:t>higher</a:t>
            </a:r>
            <a:r>
              <a:rPr lang="es-ES" dirty="0" smtClean="0">
                <a:sym typeface="Wingdings" panose="05000000000000000000" pitchFamily="2" charset="2"/>
              </a:rPr>
              <a:t> </a:t>
            </a:r>
            <a:r>
              <a:rPr lang="es-ES" dirty="0" err="1" smtClean="0">
                <a:sym typeface="Wingdings" panose="05000000000000000000" pitchFamily="2" charset="2"/>
              </a:rPr>
              <a:t>education</a:t>
            </a:r>
            <a:endParaRPr lang="es-E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s-ES" b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s-ES" b="1" dirty="0" err="1" smtClean="0">
                <a:sym typeface="Wingdings" panose="05000000000000000000" pitchFamily="2" charset="2"/>
              </a:rPr>
              <a:t>Average</a:t>
            </a:r>
            <a:r>
              <a:rPr lang="es-ES" b="1" dirty="0" smtClean="0">
                <a:sym typeface="Wingdings" panose="05000000000000000000" pitchFamily="2" charset="2"/>
              </a:rPr>
              <a:t> time to complete: </a:t>
            </a:r>
            <a:r>
              <a:rPr lang="es-ES" dirty="0" smtClean="0">
                <a:sym typeface="Wingdings" panose="05000000000000000000" pitchFamily="2" charset="2"/>
              </a:rPr>
              <a:t>CATI 20’, CAWI 22’</a:t>
            </a:r>
            <a:endParaRPr lang="es-E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s-ES" sz="1600" dirty="0" smtClean="0">
              <a:sym typeface="Wingdings" panose="05000000000000000000" pitchFamily="2" charset="2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079"/>
          <a:stretch/>
        </p:blipFill>
        <p:spPr>
          <a:xfrm>
            <a:off x="8553748" y="224401"/>
            <a:ext cx="299306" cy="57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26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2088</TotalTime>
  <Words>1757</Words>
  <Application>Microsoft Office PowerPoint</Application>
  <PresentationFormat>Presentación en pantalla (4:3)</PresentationFormat>
  <Paragraphs>210</Paragraphs>
  <Slides>13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Motyw pakietu Office</vt:lpstr>
      <vt:lpstr>Cognitive interviewing in the Disability Pilot Survey in Spain</vt:lpstr>
      <vt:lpstr>Contents</vt:lpstr>
      <vt:lpstr> Qualitative methodology: Cognitive pretest and cognitive interviews </vt:lpstr>
      <vt:lpstr> Cognitive interviewing in the Disability Pilot Survey Objective  </vt:lpstr>
      <vt:lpstr> Cognitive interviewing in the Disability Pilot Survey Planning  </vt:lpstr>
      <vt:lpstr> Cognitive interviewing in the Disability Pilot Survey  Execution  </vt:lpstr>
      <vt:lpstr>Presentación de PowerPoint</vt:lpstr>
      <vt:lpstr>Presentación de PowerPoint</vt:lpstr>
      <vt:lpstr> Cognitive interviewing in the Disability Pilot Survey  Execution  </vt:lpstr>
      <vt:lpstr> Cognitive interviewing in the Disability Pilot Survey  Results  </vt:lpstr>
      <vt:lpstr> Cognitive interviewing in the Disability Pilot Survey  Results  </vt:lpstr>
      <vt:lpstr> References   </vt:lpstr>
      <vt:lpstr>Cognitive interviewing in the Disability Pilot Survey in Spain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Gawlik Ryszard</dc:creator>
  <cp:lastModifiedBy>ine</cp:lastModifiedBy>
  <cp:revision>138</cp:revision>
  <cp:lastPrinted>2018-06-25T08:44:27Z</cp:lastPrinted>
  <dcterms:created xsi:type="dcterms:W3CDTF">2018-02-27T07:40:59Z</dcterms:created>
  <dcterms:modified xsi:type="dcterms:W3CDTF">2018-06-26T11:10:19Z</dcterms:modified>
</cp:coreProperties>
</file>