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72" r:id="rId4"/>
    <p:sldId id="271" r:id="rId5"/>
    <p:sldId id="257" r:id="rId6"/>
    <p:sldId id="263" r:id="rId7"/>
    <p:sldId id="265" r:id="rId8"/>
    <p:sldId id="270" r:id="rId9"/>
    <p:sldId id="266" r:id="rId10"/>
    <p:sldId id="268" r:id="rId11"/>
    <p:sldId id="267" r:id="rId12"/>
    <p:sldId id="269" r:id="rId13"/>
    <p:sldId id="258" r:id="rId14"/>
  </p:sldIdLst>
  <p:sldSz cx="9144000" cy="6858000" type="screen4x3"/>
  <p:notesSz cx="6718300" cy="985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29" autoAdjust="0"/>
  </p:normalViewPr>
  <p:slideViewPr>
    <p:cSldViewPr snapToGrid="0"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Summary!$U$2</c:f>
              <c:strCache>
                <c:ptCount val="1"/>
                <c:pt idx="0">
                  <c:v>EU-28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extLst/>
          </c:spPr>
          <c:invertIfNegative val="0"/>
          <c:cat>
            <c:strRef>
              <c:f>Summary!$V$1:$Z$1</c:f>
              <c:strCache>
                <c:ptCount val="5"/>
                <c:pt idx="0">
                  <c:v>BOP-ROW (B9)</c:v>
                </c:pt>
                <c:pt idx="1">
                  <c:v>BOP-ROW (B9F)</c:v>
                </c:pt>
                <c:pt idx="2">
                  <c:v>ASA-ANA (GDP)</c:v>
                </c:pt>
                <c:pt idx="3">
                  <c:v>ASA-GFS (B9)</c:v>
                </c:pt>
                <c:pt idx="4">
                  <c:v>ASA-GFS (B9F)</c:v>
                </c:pt>
              </c:strCache>
            </c:strRef>
          </c:cat>
          <c:val>
            <c:numRef>
              <c:f>Summary!$V$2:$Z$2</c:f>
              <c:numCache>
                <c:formatCode>0</c:formatCode>
                <c:ptCount val="5"/>
                <c:pt idx="0">
                  <c:v>82938.3904761905</c:v>
                </c:pt>
                <c:pt idx="1">
                  <c:v>180110.19880952378</c:v>
                </c:pt>
                <c:pt idx="2">
                  <c:v>367.24725305309994</c:v>
                </c:pt>
                <c:pt idx="3">
                  <c:v>4370.7596417190698</c:v>
                </c:pt>
                <c:pt idx="4">
                  <c:v>7674.4428571428507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71680"/>
        <c:axId val="52761728"/>
      </c:barChart>
      <c:catAx>
        <c:axId val="944716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2761728"/>
        <c:crosses val="autoZero"/>
        <c:auto val="1"/>
        <c:lblAlgn val="ctr"/>
        <c:lblOffset val="100"/>
        <c:noMultiLvlLbl val="0"/>
      </c:catAx>
      <c:valAx>
        <c:axId val="5276172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\ ##0;\-#\ ##0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9447168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400"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552232145478457E-2"/>
          <c:y val="8.2856182413660204E-2"/>
          <c:w val="0.94258497889106141"/>
          <c:h val="0.8350991066420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'CKA-B9'!$W$52</c:f>
              <c:strCache>
                <c:ptCount val="1"/>
                <c:pt idx="0">
                  <c:v>MAPD 2014-16</c:v>
                </c:pt>
              </c:strCache>
            </c:strRef>
          </c:tx>
          <c:spPr>
            <a:solidFill>
              <a:srgbClr val="C84B96">
                <a:lumMod val="100000"/>
              </a:srgbClr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'CKA-B9'!$N$53:$N$80</c:f>
              <c:strCache>
                <c:ptCount val="28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IE</c:v>
                </c:pt>
                <c:pt idx="7">
                  <c:v>GR</c:v>
                </c:pt>
                <c:pt idx="8">
                  <c:v>ES</c:v>
                </c:pt>
                <c:pt idx="9">
                  <c:v>FR</c:v>
                </c:pt>
                <c:pt idx="10">
                  <c:v>HR</c:v>
                </c:pt>
                <c:pt idx="11">
                  <c:v>IT</c:v>
                </c:pt>
                <c:pt idx="12">
                  <c:v>CY</c:v>
                </c:pt>
                <c:pt idx="13">
                  <c:v>LV</c:v>
                </c:pt>
                <c:pt idx="14">
                  <c:v>LT</c:v>
                </c:pt>
                <c:pt idx="15">
                  <c:v>LU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  <c:pt idx="25">
                  <c:v>FI</c:v>
                </c:pt>
                <c:pt idx="26">
                  <c:v>SE</c:v>
                </c:pt>
                <c:pt idx="27">
                  <c:v>UK</c:v>
                </c:pt>
              </c:strCache>
            </c:strRef>
          </c:cat>
          <c:val>
            <c:numRef>
              <c:f>'CKA-B9'!$W$53:$W$80</c:f>
              <c:numCache>
                <c:formatCode>0.0</c:formatCode>
                <c:ptCount val="28"/>
                <c:pt idx="0">
                  <c:v>1.2639317858507388</c:v>
                </c:pt>
                <c:pt idx="1">
                  <c:v>0.91573767995151323</c:v>
                </c:pt>
                <c:pt idx="2">
                  <c:v>0.59663950822547385</c:v>
                </c:pt>
                <c:pt idx="3">
                  <c:v>1.3970947148589398E-5</c:v>
                </c:pt>
                <c:pt idx="4">
                  <c:v>2.3927263476063134E-2</c:v>
                </c:pt>
                <c:pt idx="5">
                  <c:v>7.3765504024456748E-4</c:v>
                </c:pt>
                <c:pt idx="6">
                  <c:v>0.12278951235996326</c:v>
                </c:pt>
                <c:pt idx="7">
                  <c:v>1.8179486713659376</c:v>
                </c:pt>
                <c:pt idx="8">
                  <c:v>4.3131022685268583E-2</c:v>
                </c:pt>
                <c:pt idx="9">
                  <c:v>3.0016793373997701</c:v>
                </c:pt>
                <c:pt idx="11">
                  <c:v>2.7306274688453012E-2</c:v>
                </c:pt>
                <c:pt idx="12">
                  <c:v>2.1542929738150154E-2</c:v>
                </c:pt>
                <c:pt idx="13">
                  <c:v>2.6639075022993034E-3</c:v>
                </c:pt>
                <c:pt idx="14">
                  <c:v>1.9472775547104868</c:v>
                </c:pt>
                <c:pt idx="15">
                  <c:v>0.91669627147536648</c:v>
                </c:pt>
                <c:pt idx="16">
                  <c:v>2.8818630766237266E-3</c:v>
                </c:pt>
                <c:pt idx="17">
                  <c:v>0.37534711146673949</c:v>
                </c:pt>
                <c:pt idx="18">
                  <c:v>5.1685876394497482E-2</c:v>
                </c:pt>
                <c:pt idx="19">
                  <c:v>5.7593055540442639E-2</c:v>
                </c:pt>
                <c:pt idx="20">
                  <c:v>0.62333886594128451</c:v>
                </c:pt>
                <c:pt idx="21">
                  <c:v>0.47397615130701487</c:v>
                </c:pt>
                <c:pt idx="22">
                  <c:v>0.52589617567558955</c:v>
                </c:pt>
                <c:pt idx="23">
                  <c:v>1.6594868484493704E-2</c:v>
                </c:pt>
                <c:pt idx="24">
                  <c:v>0.36356950361434143</c:v>
                </c:pt>
                <c:pt idx="25">
                  <c:v>0.96436561439384594</c:v>
                </c:pt>
                <c:pt idx="26">
                  <c:v>5.5048907749451426E-2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3066368"/>
        <c:axId val="53080448"/>
      </c:barChart>
      <c:catAx>
        <c:axId val="5306636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53080448"/>
        <c:crosses val="autoZero"/>
        <c:auto val="1"/>
        <c:lblAlgn val="ctr"/>
        <c:lblOffset val="100"/>
        <c:noMultiLvlLbl val="0"/>
      </c:catAx>
      <c:valAx>
        <c:axId val="5308044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5306636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400"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268223930242604E-2"/>
          <c:y val="3.8040765726660458E-2"/>
          <c:w val="0.89269639624402541"/>
          <c:h val="0.79376687560164239"/>
        </c:manualLayout>
      </c:layout>
      <c:lineChart>
        <c:grouping val="standard"/>
        <c:varyColors val="0"/>
        <c:ser>
          <c:idx val="1"/>
          <c:order val="0"/>
          <c:tx>
            <c:strRef>
              <c:f>'bop item'!$A$2</c:f>
              <c:strCache>
                <c:ptCount val="1"/>
                <c:pt idx="0">
                  <c:v>Goods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'bop item'!$B$1:$I$1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'bop item'!$B$2:$I$2</c:f>
              <c:numCache>
                <c:formatCode>0</c:formatCode>
                <c:ptCount val="8"/>
                <c:pt idx="0">
                  <c:v>31250.799999999999</c:v>
                </c:pt>
                <c:pt idx="1">
                  <c:v>29807.899999999998</c:v>
                </c:pt>
                <c:pt idx="2">
                  <c:v>28780.700000000015</c:v>
                </c:pt>
                <c:pt idx="3">
                  <c:v>31447.299999999974</c:v>
                </c:pt>
                <c:pt idx="4">
                  <c:v>29384.40000000002</c:v>
                </c:pt>
                <c:pt idx="5">
                  <c:v>36180.699999999997</c:v>
                </c:pt>
                <c:pt idx="6">
                  <c:v>49697.999999999985</c:v>
                </c:pt>
                <c:pt idx="7">
                  <c:v>41773.400000000016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'bop item'!$A$3</c:f>
              <c:strCache>
                <c:ptCount val="1"/>
                <c:pt idx="0">
                  <c:v>Services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'bop item'!$B$1:$I$1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'bop item'!$B$3:$I$3</c:f>
              <c:numCache>
                <c:formatCode>0</c:formatCode>
                <c:ptCount val="8"/>
                <c:pt idx="0">
                  <c:v>67473</c:v>
                </c:pt>
                <c:pt idx="1">
                  <c:v>65406.599999999991</c:v>
                </c:pt>
                <c:pt idx="2">
                  <c:v>72215.699999999983</c:v>
                </c:pt>
                <c:pt idx="3">
                  <c:v>66303.100000000006</c:v>
                </c:pt>
                <c:pt idx="4">
                  <c:v>74140.3</c:v>
                </c:pt>
                <c:pt idx="5">
                  <c:v>91918.900000000009</c:v>
                </c:pt>
                <c:pt idx="6">
                  <c:v>99391.1</c:v>
                </c:pt>
                <c:pt idx="7">
                  <c:v>78355.100000000006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'bop item'!$A$4</c:f>
              <c:strCache>
                <c:ptCount val="1"/>
                <c:pt idx="0">
                  <c:v>Primary income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cat>
            <c:strRef>
              <c:f>'bop item'!$B$1:$I$1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'bop item'!$B$4:$I$4</c:f>
              <c:numCache>
                <c:formatCode>0</c:formatCode>
                <c:ptCount val="8"/>
                <c:pt idx="0">
                  <c:v>60751.100000000006</c:v>
                </c:pt>
                <c:pt idx="1">
                  <c:v>77269.600000000006</c:v>
                </c:pt>
                <c:pt idx="2">
                  <c:v>44290.499999999993</c:v>
                </c:pt>
                <c:pt idx="3">
                  <c:v>43162.400000000001</c:v>
                </c:pt>
                <c:pt idx="4">
                  <c:v>50032.700000000004</c:v>
                </c:pt>
                <c:pt idx="5">
                  <c:v>53849</c:v>
                </c:pt>
                <c:pt idx="6">
                  <c:v>44345.899999999994</c:v>
                </c:pt>
                <c:pt idx="7">
                  <c:v>44247.3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'bop item'!$A$5</c:f>
              <c:strCache>
                <c:ptCount val="1"/>
                <c:pt idx="0">
                  <c:v>Secondary income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ln>
                <a:solidFill>
                  <a:srgbClr val="7030A0"/>
                </a:solidFill>
              </a:ln>
            </c:spPr>
          </c:marker>
          <c:cat>
            <c:strRef>
              <c:f>'bop item'!$B$1:$I$1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'bop item'!$B$5:$I$5</c:f>
              <c:numCache>
                <c:formatCode>0</c:formatCode>
                <c:ptCount val="8"/>
                <c:pt idx="0">
                  <c:v>36949.100000000006</c:v>
                </c:pt>
                <c:pt idx="1">
                  <c:v>35929.100000000006</c:v>
                </c:pt>
                <c:pt idx="2">
                  <c:v>40162.5</c:v>
                </c:pt>
                <c:pt idx="3">
                  <c:v>37865.500000000007</c:v>
                </c:pt>
                <c:pt idx="4">
                  <c:v>23518.6</c:v>
                </c:pt>
                <c:pt idx="5">
                  <c:v>25421.199999999997</c:v>
                </c:pt>
                <c:pt idx="6">
                  <c:v>24561.300000000003</c:v>
                </c:pt>
                <c:pt idx="7">
                  <c:v>23372.400000000001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'bop item'!$A$6</c:f>
              <c:strCache>
                <c:ptCount val="1"/>
                <c:pt idx="0">
                  <c:v>Capital account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'bop item'!$B$1:$I$1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'bop item'!$B$6:$I$6</c:f>
              <c:numCache>
                <c:formatCode>0</c:formatCode>
                <c:ptCount val="8"/>
                <c:pt idx="0">
                  <c:v>10371.640000000001</c:v>
                </c:pt>
                <c:pt idx="1">
                  <c:v>14759.6</c:v>
                </c:pt>
                <c:pt idx="2">
                  <c:v>10911.159999999998</c:v>
                </c:pt>
                <c:pt idx="3">
                  <c:v>9941.9699999999957</c:v>
                </c:pt>
                <c:pt idx="4">
                  <c:v>12345.77</c:v>
                </c:pt>
                <c:pt idx="5">
                  <c:v>9663.4000000000015</c:v>
                </c:pt>
                <c:pt idx="6">
                  <c:v>14564.400000000003</c:v>
                </c:pt>
                <c:pt idx="7">
                  <c:v>10563.8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26496"/>
        <c:axId val="53232768"/>
      </c:lineChart>
      <c:catAx>
        <c:axId val="532264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3232768"/>
        <c:crosses val="autoZero"/>
        <c:auto val="1"/>
        <c:lblAlgn val="ctr"/>
        <c:lblOffset val="100"/>
        <c:noMultiLvlLbl val="0"/>
      </c:catAx>
      <c:valAx>
        <c:axId val="5323276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##\ ###\ ##0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400"/>
            </a:pPr>
            <a:endParaRPr lang="en-US"/>
          </a:p>
        </c:txPr>
        <c:crossAx val="53226496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Absolute!$B$3</c:f>
              <c:strCache>
                <c:ptCount val="1"/>
                <c:pt idx="0">
                  <c:v>ASA-ANA (GDP)</c:v>
                </c:pt>
              </c:strCache>
            </c:strRef>
          </c:tx>
          <c:spPr>
            <a:solidFill>
              <a:srgbClr val="C84B96">
                <a:lumMod val="100000"/>
              </a:srgbClr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strRef>
              <c:f>Absolute!$A$4:$A$31</c:f>
              <c:strCache>
                <c:ptCount val="28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IE</c:v>
                </c:pt>
                <c:pt idx="7">
                  <c:v>GR</c:v>
                </c:pt>
                <c:pt idx="8">
                  <c:v>ES</c:v>
                </c:pt>
                <c:pt idx="9">
                  <c:v>FR</c:v>
                </c:pt>
                <c:pt idx="10">
                  <c:v>HR</c:v>
                </c:pt>
                <c:pt idx="11">
                  <c:v>IT</c:v>
                </c:pt>
                <c:pt idx="12">
                  <c:v>CY</c:v>
                </c:pt>
                <c:pt idx="13">
                  <c:v>LV</c:v>
                </c:pt>
                <c:pt idx="14">
                  <c:v>LT</c:v>
                </c:pt>
                <c:pt idx="15">
                  <c:v>LU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  <c:pt idx="25">
                  <c:v>FI</c:v>
                </c:pt>
                <c:pt idx="26">
                  <c:v>SE</c:v>
                </c:pt>
                <c:pt idx="27">
                  <c:v>UK</c:v>
                </c:pt>
              </c:strCache>
            </c:strRef>
          </c:cat>
          <c:val>
            <c:numRef>
              <c:f>Absolute!$B$4:$B$31</c:f>
              <c:numCache>
                <c:formatCode>0</c:formatCode>
                <c:ptCount val="28"/>
                <c:pt idx="0">
                  <c:v>0.25</c:v>
                </c:pt>
                <c:pt idx="1">
                  <c:v>0.31666666666569654</c:v>
                </c:pt>
                <c:pt idx="2">
                  <c:v>0.28333333333042293</c:v>
                </c:pt>
                <c:pt idx="3">
                  <c:v>89.016666666662786</c:v>
                </c:pt>
                <c:pt idx="4">
                  <c:v>0</c:v>
                </c:pt>
                <c:pt idx="5">
                  <c:v>0</c:v>
                </c:pt>
                <c:pt idx="6">
                  <c:v>5.4999999997865721E-2</c:v>
                </c:pt>
                <c:pt idx="7">
                  <c:v>0.32166666667035315</c:v>
                </c:pt>
                <c:pt idx="8">
                  <c:v>0</c:v>
                </c:pt>
                <c:pt idx="9">
                  <c:v>0.16666666666666666</c:v>
                </c:pt>
                <c:pt idx="10">
                  <c:v>4.0052177973848302E-3</c:v>
                </c:pt>
                <c:pt idx="11">
                  <c:v>0.23333333335661641</c:v>
                </c:pt>
                <c:pt idx="12">
                  <c:v>0.14666666666683645</c:v>
                </c:pt>
                <c:pt idx="13">
                  <c:v>0.28333333333345462</c:v>
                </c:pt>
                <c:pt idx="14">
                  <c:v>0.36666666666739428</c:v>
                </c:pt>
                <c:pt idx="15">
                  <c:v>124.5</c:v>
                </c:pt>
                <c:pt idx="16">
                  <c:v>4.850638409455617E-12</c:v>
                </c:pt>
                <c:pt idx="17">
                  <c:v>160.13333333333321</c:v>
                </c:pt>
                <c:pt idx="18">
                  <c:v>0</c:v>
                </c:pt>
                <c:pt idx="19">
                  <c:v>0.2500000000097013</c:v>
                </c:pt>
                <c:pt idx="20">
                  <c:v>1.6666666672487434E-2</c:v>
                </c:pt>
                <c:pt idx="21">
                  <c:v>0.18333333333430346</c:v>
                </c:pt>
                <c:pt idx="22">
                  <c:v>500.2833333333304</c:v>
                </c:pt>
                <c:pt idx="23">
                  <c:v>0.25</c:v>
                </c:pt>
                <c:pt idx="24">
                  <c:v>0.28333333333284827</c:v>
                </c:pt>
                <c:pt idx="25">
                  <c:v>0</c:v>
                </c:pt>
                <c:pt idx="26">
                  <c:v>0.26666666666278616</c:v>
                </c:pt>
                <c:pt idx="27">
                  <c:v>0</c:v>
                </c:pt>
              </c:numCache>
            </c:numRef>
          </c:val>
        </c:ser>
        <c:ser>
          <c:idx val="1"/>
          <c:order val="1"/>
          <c:tx>
            <c:strRef>
              <c:f>Absolute!$C$3</c:f>
              <c:strCache>
                <c:ptCount val="1"/>
                <c:pt idx="0">
                  <c:v>ASA-GFS (B9)</c:v>
                </c:pt>
              </c:strCache>
            </c:strRef>
          </c:tx>
          <c:spPr>
            <a:solidFill>
              <a:srgbClr val="286EB4">
                <a:lumMod val="100000"/>
              </a:srgbClr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strRef>
              <c:f>Absolute!$A$4:$A$31</c:f>
              <c:strCache>
                <c:ptCount val="28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IE</c:v>
                </c:pt>
                <c:pt idx="7">
                  <c:v>GR</c:v>
                </c:pt>
                <c:pt idx="8">
                  <c:v>ES</c:v>
                </c:pt>
                <c:pt idx="9">
                  <c:v>FR</c:v>
                </c:pt>
                <c:pt idx="10">
                  <c:v>HR</c:v>
                </c:pt>
                <c:pt idx="11">
                  <c:v>IT</c:v>
                </c:pt>
                <c:pt idx="12">
                  <c:v>CY</c:v>
                </c:pt>
                <c:pt idx="13">
                  <c:v>LV</c:v>
                </c:pt>
                <c:pt idx="14">
                  <c:v>LT</c:v>
                </c:pt>
                <c:pt idx="15">
                  <c:v>LU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  <c:pt idx="25">
                  <c:v>FI</c:v>
                </c:pt>
                <c:pt idx="26">
                  <c:v>SE</c:v>
                </c:pt>
                <c:pt idx="27">
                  <c:v>UK</c:v>
                </c:pt>
              </c:strCache>
            </c:strRef>
          </c:cat>
          <c:val>
            <c:numRef>
              <c:f>Absolute!$C$4:$C$31</c:f>
              <c:numCache>
                <c:formatCode>0</c:formatCode>
                <c:ptCount val="28"/>
                <c:pt idx="0">
                  <c:v>2.557142857142805</c:v>
                </c:pt>
                <c:pt idx="1">
                  <c:v>7.1508725828231894</c:v>
                </c:pt>
                <c:pt idx="2">
                  <c:v>39.330416716238055</c:v>
                </c:pt>
                <c:pt idx="3">
                  <c:v>0.27142857142848698</c:v>
                </c:pt>
                <c:pt idx="4">
                  <c:v>0</c:v>
                </c:pt>
                <c:pt idx="5">
                  <c:v>2.9714285714285706</c:v>
                </c:pt>
                <c:pt idx="6">
                  <c:v>1.8771428571431639</c:v>
                </c:pt>
                <c:pt idx="7">
                  <c:v>109.86142857142852</c:v>
                </c:pt>
                <c:pt idx="8">
                  <c:v>0</c:v>
                </c:pt>
                <c:pt idx="9">
                  <c:v>506</c:v>
                </c:pt>
                <c:pt idx="10">
                  <c:v>11.2053973397049</c:v>
                </c:pt>
                <c:pt idx="11">
                  <c:v>0</c:v>
                </c:pt>
                <c:pt idx="12">
                  <c:v>85.255714285714276</c:v>
                </c:pt>
                <c:pt idx="13">
                  <c:v>0.21428571428571022</c:v>
                </c:pt>
                <c:pt idx="14">
                  <c:v>0.17142857142854137</c:v>
                </c:pt>
                <c:pt idx="15">
                  <c:v>31.642857142857146</c:v>
                </c:pt>
                <c:pt idx="16">
                  <c:v>1.9967765253828214E-2</c:v>
                </c:pt>
                <c:pt idx="17">
                  <c:v>15.933333333333337</c:v>
                </c:pt>
                <c:pt idx="18">
                  <c:v>0</c:v>
                </c:pt>
                <c:pt idx="19">
                  <c:v>0.3428571428570909</c:v>
                </c:pt>
                <c:pt idx="20">
                  <c:v>0.12565998389904312</c:v>
                </c:pt>
                <c:pt idx="21">
                  <c:v>0.18571428571444162</c:v>
                </c:pt>
                <c:pt idx="22">
                  <c:v>301.5664109373659</c:v>
                </c:pt>
                <c:pt idx="23">
                  <c:v>2.5714285714262326E-2</c:v>
                </c:pt>
                <c:pt idx="24">
                  <c:v>1.1428571428431107E-2</c:v>
                </c:pt>
                <c:pt idx="25">
                  <c:v>0.8571428571428571</c:v>
                </c:pt>
                <c:pt idx="26">
                  <c:v>2.5452869464428676E-2</c:v>
                </c:pt>
                <c:pt idx="27">
                  <c:v>3153.0838481999754</c:v>
                </c:pt>
              </c:numCache>
            </c:numRef>
          </c:val>
        </c:ser>
        <c:ser>
          <c:idx val="2"/>
          <c:order val="2"/>
          <c:tx>
            <c:strRef>
              <c:f>Absolute!$D$3</c:f>
              <c:strCache>
                <c:ptCount val="1"/>
                <c:pt idx="0">
                  <c:v>ASA-GFS (B9F)</c:v>
                </c:pt>
              </c:strCache>
            </c:strRef>
          </c:tx>
          <c:invertIfNegative val="0"/>
          <c:cat>
            <c:strRef>
              <c:f>Absolute!$A$4:$A$31</c:f>
              <c:strCache>
                <c:ptCount val="28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IE</c:v>
                </c:pt>
                <c:pt idx="7">
                  <c:v>GR</c:v>
                </c:pt>
                <c:pt idx="8">
                  <c:v>ES</c:v>
                </c:pt>
                <c:pt idx="9">
                  <c:v>FR</c:v>
                </c:pt>
                <c:pt idx="10">
                  <c:v>HR</c:v>
                </c:pt>
                <c:pt idx="11">
                  <c:v>IT</c:v>
                </c:pt>
                <c:pt idx="12">
                  <c:v>CY</c:v>
                </c:pt>
                <c:pt idx="13">
                  <c:v>LV</c:v>
                </c:pt>
                <c:pt idx="14">
                  <c:v>LT</c:v>
                </c:pt>
                <c:pt idx="15">
                  <c:v>LU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  <c:pt idx="25">
                  <c:v>FI</c:v>
                </c:pt>
                <c:pt idx="26">
                  <c:v>SE</c:v>
                </c:pt>
                <c:pt idx="27">
                  <c:v>UK</c:v>
                </c:pt>
              </c:strCache>
            </c:strRef>
          </c:cat>
          <c:val>
            <c:numRef>
              <c:f>Absolute!$D$4:$D$31</c:f>
              <c:numCache>
                <c:formatCode>0</c:formatCode>
                <c:ptCount val="28"/>
                <c:pt idx="0">
                  <c:v>2.5285714285706229</c:v>
                </c:pt>
                <c:pt idx="1">
                  <c:v>63.242857142857062</c:v>
                </c:pt>
                <c:pt idx="2">
                  <c:v>194.7428571428573</c:v>
                </c:pt>
                <c:pt idx="3">
                  <c:v>496.65714285714296</c:v>
                </c:pt>
                <c:pt idx="4">
                  <c:v>0</c:v>
                </c:pt>
                <c:pt idx="5">
                  <c:v>3.4285714285714399</c:v>
                </c:pt>
                <c:pt idx="6">
                  <c:v>35.428571428571431</c:v>
                </c:pt>
                <c:pt idx="7">
                  <c:v>0</c:v>
                </c:pt>
                <c:pt idx="8">
                  <c:v>0.14285714285714285</c:v>
                </c:pt>
                <c:pt idx="9">
                  <c:v>435.42857142857144</c:v>
                </c:pt>
                <c:pt idx="10">
                  <c:v>0</c:v>
                </c:pt>
                <c:pt idx="11">
                  <c:v>780.57142857142856</c:v>
                </c:pt>
                <c:pt idx="12">
                  <c:v>0</c:v>
                </c:pt>
                <c:pt idx="13">
                  <c:v>120.74285714285715</c:v>
                </c:pt>
                <c:pt idx="14">
                  <c:v>1.7285714285714806</c:v>
                </c:pt>
                <c:pt idx="15">
                  <c:v>69.071428571428555</c:v>
                </c:pt>
                <c:pt idx="16">
                  <c:v>0</c:v>
                </c:pt>
                <c:pt idx="17">
                  <c:v>1.4285714285709414E-2</c:v>
                </c:pt>
                <c:pt idx="18">
                  <c:v>0</c:v>
                </c:pt>
                <c:pt idx="19">
                  <c:v>3.442857142856675</c:v>
                </c:pt>
                <c:pt idx="20">
                  <c:v>16.485714285713453</c:v>
                </c:pt>
                <c:pt idx="21">
                  <c:v>0</c:v>
                </c:pt>
                <c:pt idx="22">
                  <c:v>0</c:v>
                </c:pt>
                <c:pt idx="23">
                  <c:v>0.3428571428570909</c:v>
                </c:pt>
                <c:pt idx="24">
                  <c:v>3.0857142857143702</c:v>
                </c:pt>
                <c:pt idx="25">
                  <c:v>0.5714285714285714</c:v>
                </c:pt>
                <c:pt idx="26">
                  <c:v>1.4285714285701292E-2</c:v>
                </c:pt>
                <c:pt idx="27">
                  <c:v>5464.7428571428527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1596288"/>
        <c:axId val="82214912"/>
      </c:barChart>
      <c:catAx>
        <c:axId val="5159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82214912"/>
        <c:crosses val="autoZero"/>
        <c:auto val="1"/>
        <c:lblAlgn val="ctr"/>
        <c:lblOffset val="100"/>
        <c:noMultiLvlLbl val="0"/>
      </c:catAx>
      <c:valAx>
        <c:axId val="8221491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\ ##0;\-#\ 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400"/>
            </a:pPr>
            <a:endParaRPr lang="en-US"/>
          </a:p>
        </c:txPr>
        <c:crossAx val="51596288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31900"/>
            <a:ext cx="4432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50312"/>
            <a:ext cx="7886700" cy="707499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2659592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560483"/>
            <a:ext cx="1913467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Date</a:t>
            </a:r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4" y="5560483"/>
            <a:ext cx="2180166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session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07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71006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15533"/>
            <a:ext cx="7886700" cy="454289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Contents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3174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559853"/>
            <a:ext cx="7886700" cy="109960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16441"/>
            <a:ext cx="7886700" cy="1020759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22545"/>
            <a:ext cx="7886700" cy="10858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Thanks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0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482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06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2018-05-18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9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Robert Obrzut, Eurostat, robert.obrzut@ec.europa.eu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consistency matters – </a:t>
            </a:r>
            <a:br>
              <a:rPr lang="en-GB" dirty="0" smtClean="0"/>
            </a:br>
            <a:r>
              <a:rPr lang="en-GB" sz="1800" dirty="0" smtClean="0"/>
              <a:t>The impact of the consistency debate on increased accuracy and coordination within the national accounts and between national accounts and balance of payments statistics of the EU</a:t>
            </a:r>
            <a:endParaRPr lang="pl-PL" sz="18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29 June 2018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Session 10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for inconsistent accounts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540" y="1303021"/>
            <a:ext cx="8206740" cy="4758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/>
              <a:t>Eurostat compiler surveys 2015 and 2017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Analysing BOP-ROW inconsistencies in the non-financial accounts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Main causes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>
                <a:solidFill>
                  <a:srgbClr val="0070C0"/>
                </a:solidFill>
              </a:rPr>
              <a:t>Revision and vintage effects</a:t>
            </a:r>
            <a:endParaRPr lang="en-GB" sz="2400" dirty="0">
              <a:solidFill>
                <a:srgbClr val="0070C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GB" sz="2400" dirty="0" smtClean="0">
                <a:solidFill>
                  <a:srgbClr val="0070C0"/>
                </a:solidFill>
              </a:rPr>
              <a:t>Methodological </a:t>
            </a:r>
            <a:r>
              <a:rPr lang="en-GB" sz="2400" dirty="0">
                <a:solidFill>
                  <a:srgbClr val="0070C0"/>
                </a:solidFill>
              </a:rPr>
              <a:t>differences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>
                <a:solidFill>
                  <a:srgbClr val="0070C0"/>
                </a:solidFill>
              </a:rPr>
              <a:t>Organisational &amp; management aspects 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Sequential versus twinning processes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Integrated accounts versus autonomous production systems (cost of coordination)</a:t>
            </a:r>
          </a:p>
        </p:txBody>
      </p:sp>
    </p:spTree>
    <p:extLst>
      <p:ext uri="{BB962C8B-B14F-4D97-AF65-F5344CB8AC3E}">
        <p14:creationId xmlns:p14="http://schemas.microsoft.com/office/powerpoint/2010/main" val="7386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66067"/>
            <a:ext cx="7886700" cy="871006"/>
          </a:xfrm>
        </p:spPr>
        <p:txBody>
          <a:bodyPr>
            <a:normAutofit/>
          </a:bodyPr>
          <a:lstStyle/>
          <a:p>
            <a:r>
              <a:rPr lang="en-GB" dirty="0" smtClean="0"/>
              <a:t>Determining the critical threshold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365760" y="1036320"/>
            <a:ext cx="8442960" cy="5219700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GB" sz="2400" dirty="0" smtClean="0"/>
              <a:t>Identity of data sets versus tolerance bands (? in % of GDP)</a:t>
            </a:r>
          </a:p>
          <a:p>
            <a:pPr marL="228600" lvl="1">
              <a:spcBef>
                <a:spcPts val="1000"/>
              </a:spcBef>
            </a:pPr>
            <a:r>
              <a:rPr lang="en-GB" sz="2400" b="1" dirty="0" smtClean="0"/>
              <a:t>Mechanistic approach </a:t>
            </a:r>
            <a:r>
              <a:rPr lang="en-GB" sz="2400" dirty="0" smtClean="0"/>
              <a:t>to </a:t>
            </a:r>
            <a:r>
              <a:rPr lang="en-GB" sz="2400" u="sng" dirty="0" smtClean="0"/>
              <a:t>NA cross-domain inconsistencies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Sensitivity analysis for GDP and B9</a:t>
            </a:r>
          </a:p>
          <a:p>
            <a:pPr marL="1143000" lvl="3">
              <a:spcBef>
                <a:spcPts val="1000"/>
              </a:spcBef>
            </a:pPr>
            <a:r>
              <a:rPr lang="en-GB" sz="2400" dirty="0" smtClean="0"/>
              <a:t>0% - max. 21 MS concerned (B9</a:t>
            </a:r>
            <a:r>
              <a:rPr lang="en-GB" sz="2400" dirty="0" smtClean="0"/>
              <a:t>); 1</a:t>
            </a:r>
            <a:r>
              <a:rPr lang="en-GB" sz="2400" dirty="0" smtClean="0"/>
              <a:t>% - max. 12 MS concerned (B9)</a:t>
            </a:r>
          </a:p>
          <a:p>
            <a:pPr marL="1143000" lvl="3">
              <a:spcBef>
                <a:spcPts val="1000"/>
              </a:spcBef>
            </a:pPr>
            <a:r>
              <a:rPr lang="en-GB" sz="2400" u="sng" dirty="0" smtClean="0"/>
              <a:t>0.3% threshold</a:t>
            </a:r>
            <a:r>
              <a:rPr lang="en-GB" sz="2400" dirty="0" smtClean="0"/>
              <a:t> chosen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/>
              <a:t>Emphasising integrated data models and </a:t>
            </a:r>
            <a:r>
              <a:rPr lang="en-GB" sz="2400" dirty="0" smtClean="0"/>
              <a:t>harmonised production &amp; revision </a:t>
            </a:r>
            <a:r>
              <a:rPr lang="en-GB" sz="2400" dirty="0"/>
              <a:t>calendars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 smtClean="0"/>
              <a:t>Risk of diverging </a:t>
            </a:r>
            <a:r>
              <a:rPr lang="en-GB" sz="2400" dirty="0" smtClean="0"/>
              <a:t>publication practices </a:t>
            </a:r>
            <a:r>
              <a:rPr lang="en-GB" sz="2400" dirty="0" err="1" smtClean="0"/>
              <a:t>inf</a:t>
            </a:r>
            <a:r>
              <a:rPr lang="en-GB" sz="2400" dirty="0" smtClean="0"/>
              <a:t> </a:t>
            </a:r>
            <a:r>
              <a:rPr lang="en-GB" sz="2400" dirty="0" smtClean="0"/>
              <a:t>Eurostat and country statistics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sz="2400" b="1" dirty="0" smtClean="0"/>
              <a:t>Organic </a:t>
            </a:r>
            <a:r>
              <a:rPr lang="en-GB" sz="2400" b="1" dirty="0" smtClean="0"/>
              <a:t>approach </a:t>
            </a:r>
            <a:r>
              <a:rPr lang="en-GB" sz="2400" dirty="0" smtClean="0"/>
              <a:t>to </a:t>
            </a:r>
            <a:r>
              <a:rPr lang="en-GB" sz="2400" u="sng" dirty="0" smtClean="0"/>
              <a:t>BOP-ROW inconsistencies 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en-GB" sz="2400" dirty="0" smtClean="0"/>
              <a:t>Methodological differences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en-GB" sz="2400" dirty="0" smtClean="0"/>
              <a:t>Different revision practices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en-GB" sz="2400" dirty="0" smtClean="0"/>
              <a:t>Different institutional frameworks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38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1040" y="1333500"/>
            <a:ext cx="8016240" cy="4785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 smtClean="0"/>
              <a:t>Obstacles</a:t>
            </a:r>
          </a:p>
          <a:p>
            <a:r>
              <a:rPr lang="en-GB" sz="2400" dirty="0" smtClean="0"/>
              <a:t>Institutional autonomies (historically grown)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Resource restrictions on human/IT capacities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Need for flexibility in adjustment practices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Confidentiality of micro data</a:t>
            </a:r>
          </a:p>
          <a:p>
            <a:pPr marL="0" lvl="1" indent="0">
              <a:spcBef>
                <a:spcPts val="1000"/>
              </a:spcBef>
              <a:buNone/>
            </a:pPr>
            <a:endParaRPr lang="en-GB" sz="2400" b="1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GB" sz="2400" b="1" dirty="0" smtClean="0"/>
              <a:t>Practical ways forward</a:t>
            </a:r>
            <a:endParaRPr lang="en-GB" sz="2400" b="1" dirty="0"/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Based on identified causes rather than symptoms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Increasing data standardisation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Securities reference databases from micro data (CSDB)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Standardised </a:t>
            </a:r>
            <a:r>
              <a:rPr lang="en-GB" sz="2400" dirty="0"/>
              <a:t>enterprise identifiers (LEI)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Mirror data comparisons (intl. services, FDI network)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Interinstitutional technical cooperation</a:t>
            </a:r>
          </a:p>
          <a:p>
            <a:pPr marL="228600" lvl="1">
              <a:spcBef>
                <a:spcPts val="10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59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consistency matters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Robert Obrzut, Eurostat, robert.obrzut@ec.europa.eu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 very much / </a:t>
            </a:r>
            <a:r>
              <a:rPr lang="pl-PL" dirty="0" smtClean="0"/>
              <a:t>Dziękuję</a:t>
            </a:r>
            <a:r>
              <a:rPr lang="en-GB" dirty="0" smtClean="0"/>
              <a:t> </a:t>
            </a:r>
            <a:r>
              <a:rPr lang="en-GB" dirty="0" err="1" smtClean="0"/>
              <a:t>bardzo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860" y="1532467"/>
            <a:ext cx="8199120" cy="459740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Why consistency matters – motivational 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Dimensions and concepts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Data evidence – external and internal aspects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Causes </a:t>
            </a:r>
            <a:r>
              <a:rPr lang="en-GB" sz="2400" dirty="0" smtClean="0"/>
              <a:t>for inconsistencies (Eurostat survey</a:t>
            </a:r>
            <a:r>
              <a:rPr lang="en-GB" sz="2400" dirty="0"/>
              <a:t>) </a:t>
            </a:r>
            <a:endParaRPr lang="en-GB" sz="2400" dirty="0" smtClean="0"/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Determining </a:t>
            </a:r>
            <a:r>
              <a:rPr lang="en-GB" sz="2400" dirty="0"/>
              <a:t>the critical threshold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Major </a:t>
            </a:r>
            <a:r>
              <a:rPr lang="en-GB" sz="2400" dirty="0" smtClean="0"/>
              <a:t>obstacles and outlook</a:t>
            </a:r>
          </a:p>
          <a:p>
            <a:pPr marL="228600" lvl="1">
              <a:spcBef>
                <a:spcPts val="10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429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Contradictory balances in the main items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11536"/>
              </p:ext>
            </p:extLst>
          </p:nvPr>
        </p:nvGraphicFramePr>
        <p:xfrm>
          <a:off x="628650" y="1516063"/>
          <a:ext cx="78867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Non-financial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 a/c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BOP balance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ROW balance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Germany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Capital account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France (2017)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+17.9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-14.6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Poland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 income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+2.5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51012"/>
              </p:ext>
            </p:extLst>
          </p:nvPr>
        </p:nvGraphicFramePr>
        <p:xfrm>
          <a:off x="624840" y="3144520"/>
          <a:ext cx="7901940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1640"/>
                <a:gridCol w="1470660"/>
                <a:gridCol w="1577340"/>
                <a:gridCol w="1581912"/>
                <a:gridCol w="1580388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FA transactions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BOP assets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ROW liabilities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BOP liabilities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ROW assets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Denmark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+23.3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Finland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+21.7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Sweden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+8.4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-91.0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+24.2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-90.1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68144"/>
              </p:ext>
            </p:extLst>
          </p:nvPr>
        </p:nvGraphicFramePr>
        <p:xfrm>
          <a:off x="1767840" y="4757133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 stocks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IIP net assets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ROW net liabilities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Luxembourg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+22.0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-50.0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1540" y="5768787"/>
            <a:ext cx="7871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i="1" dirty="0"/>
              <a:t>Balances in bill. €, by concerned </a:t>
            </a:r>
            <a:r>
              <a:rPr lang="en-GB" sz="1600" i="1" dirty="0" smtClean="0"/>
              <a:t>Member State, 2016, Apr. 2018 (billion EUR)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074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integrated nature of the accounts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860" y="1325880"/>
            <a:ext cx="8199120" cy="4803989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Methodological standards BPM6 and ESA2010/SNA2008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Fully integrated concept – full comparability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(Theoretically) no methodological differences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Statistical domains (non-financial &amp; financial)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/>
              <a:t>Sector </a:t>
            </a:r>
            <a:r>
              <a:rPr lang="en-GB" sz="2400" dirty="0" smtClean="0"/>
              <a:t>accounts, incl. ROW</a:t>
            </a:r>
            <a:endParaRPr lang="en-GB" sz="2400" dirty="0"/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BOP 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NA main aggregates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Government finance statistics (GFS)</a:t>
            </a:r>
          </a:p>
          <a:p>
            <a:pPr marL="228600" lvl="1">
              <a:spcBef>
                <a:spcPts val="1000"/>
              </a:spcBef>
            </a:pPr>
            <a:r>
              <a:rPr lang="en-GB" sz="2400" dirty="0" smtClean="0"/>
              <a:t>Data evidence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External aspect: BOP-ROW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Internal aspect: Sector accounts – main aggregates/GFS</a:t>
            </a:r>
            <a:endParaRPr lang="pl-PL" sz="2400" dirty="0"/>
          </a:p>
          <a:p>
            <a:pPr marL="228600" lvl="1">
              <a:spcBef>
                <a:spcPts val="10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073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26180" y="4312920"/>
            <a:ext cx="2872740" cy="1645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 of consistency in the accounts</a:t>
            </a:r>
            <a:endParaRPr lang="pl-PL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386840"/>
            <a:ext cx="8054340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45820" y="5044440"/>
            <a:ext cx="239268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Sector accounts "anchor"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6758940" y="3528060"/>
            <a:ext cx="208788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Main/balancing items</a:t>
            </a:r>
          </a:p>
          <a:p>
            <a:pPr algn="ctr"/>
            <a:r>
              <a:rPr lang="en-GB" sz="2000" dirty="0" smtClean="0"/>
              <a:t>GDP, B9, B9F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3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Prominence of external and internal aspects</a:t>
            </a:r>
            <a:endParaRPr lang="pl-PL" dirty="0"/>
          </a:p>
        </p:txBody>
      </p:sp>
      <p:sp>
        <p:nvSpPr>
          <p:cNvPr id="5" name="Rectangle 4"/>
          <p:cNvSpPr/>
          <p:nvPr/>
        </p:nvSpPr>
        <p:spPr>
          <a:xfrm>
            <a:off x="685800" y="5626716"/>
            <a:ext cx="7719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ASA – Annual sector accounts; ANA – Annual National accounts (main aggregates); GFS – government finance </a:t>
            </a:r>
            <a:r>
              <a:rPr lang="en-GB" sz="1600" i="1" dirty="0" smtClean="0"/>
              <a:t>statistics; Oct. 2017 (million EUR)</a:t>
            </a:r>
            <a:endParaRPr lang="en-GB" sz="16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214073"/>
              </p:ext>
            </p:extLst>
          </p:nvPr>
        </p:nvGraphicFramePr>
        <p:xfrm>
          <a:off x="190500" y="1097281"/>
          <a:ext cx="8641080" cy="452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5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External aspect: BOP-ROW discrepancies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Non-financial accounts – 14 MS consistent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929640" y="5875914"/>
            <a:ext cx="7536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i="1" dirty="0"/>
              <a:t>Mean absolute percentage deviation (B9), by country, 2014-2016, Apr</a:t>
            </a:r>
            <a:r>
              <a:rPr lang="en-GB" sz="1600" i="1" dirty="0" smtClean="0"/>
              <a:t>. 2018</a:t>
            </a:r>
            <a:endParaRPr lang="en-GB" sz="16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723924"/>
              </p:ext>
            </p:extLst>
          </p:nvPr>
        </p:nvGraphicFramePr>
        <p:xfrm>
          <a:off x="373380" y="1264921"/>
          <a:ext cx="8404860" cy="459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0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External aspect: BOP-ROW </a:t>
            </a:r>
            <a:r>
              <a:rPr lang="en-GB" b="1" dirty="0" smtClean="0"/>
              <a:t>discrepancies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omponent exposure in the non-financial a/c</a:t>
            </a:r>
            <a:endParaRPr lang="pl-PL" dirty="0"/>
          </a:p>
        </p:txBody>
      </p:sp>
      <p:sp>
        <p:nvSpPr>
          <p:cNvPr id="6" name="Rectangle 5"/>
          <p:cNvSpPr/>
          <p:nvPr/>
        </p:nvSpPr>
        <p:spPr>
          <a:xfrm>
            <a:off x="129540" y="5966943"/>
            <a:ext cx="8801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i="1" dirty="0" smtClean="0"/>
              <a:t>Absolute discrepancies, </a:t>
            </a:r>
            <a:r>
              <a:rPr lang="en-GB" sz="1600" i="1" dirty="0" smtClean="0"/>
              <a:t>non-financial </a:t>
            </a:r>
            <a:r>
              <a:rPr lang="en-GB" sz="1600" i="1" dirty="0" smtClean="0"/>
              <a:t>accounts, </a:t>
            </a:r>
            <a:r>
              <a:rPr lang="en-GB" sz="1600" i="1" dirty="0" smtClean="0"/>
              <a:t>sum of EU-28, 2010-2017</a:t>
            </a:r>
            <a:r>
              <a:rPr lang="en-GB" sz="1600" i="1" dirty="0" smtClean="0"/>
              <a:t>, Apr. 2018 (million EUR)</a:t>
            </a:r>
            <a:endParaRPr lang="en-GB" sz="16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074707"/>
              </p:ext>
            </p:extLst>
          </p:nvPr>
        </p:nvGraphicFramePr>
        <p:xfrm>
          <a:off x="525780" y="1325880"/>
          <a:ext cx="8210550" cy="455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Internal aspect: cross-domain discrepancies in NA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Sector accounts – main aggregates and GFS</a:t>
            </a:r>
            <a:br>
              <a:rPr lang="en-GB" dirty="0" smtClean="0"/>
            </a:br>
            <a:endParaRPr lang="pl-PL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86491"/>
              </p:ext>
            </p:extLst>
          </p:nvPr>
        </p:nvGraphicFramePr>
        <p:xfrm>
          <a:off x="621030" y="1051560"/>
          <a:ext cx="7886700" cy="4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822960" y="5821639"/>
            <a:ext cx="768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i="1" dirty="0" smtClean="0"/>
              <a:t>Mean absolute differences, by country, 2010-2016, Oct. 2017 (million EUR)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0743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 Economy and finan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84B96"/>
    </a:accent1>
    <a:accent2>
      <a:srgbClr val="286EB4"/>
    </a:accent2>
    <a:accent3>
      <a:srgbClr val="B9C31E"/>
    </a:accent3>
    <a:accent4>
      <a:srgbClr val="32AFAF"/>
    </a:accent4>
    <a:accent5>
      <a:srgbClr val="D73C41"/>
    </a:accent5>
    <a:accent6>
      <a:srgbClr val="00A5E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 Economy and finan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84B96"/>
    </a:accent1>
    <a:accent2>
      <a:srgbClr val="286EB4"/>
    </a:accent2>
    <a:accent3>
      <a:srgbClr val="B9C31E"/>
    </a:accent3>
    <a:accent4>
      <a:srgbClr val="32AFAF"/>
    </a:accent4>
    <a:accent5>
      <a:srgbClr val="D73C41"/>
    </a:accent5>
    <a:accent6>
      <a:srgbClr val="00A5E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 Economy and finan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84B96"/>
    </a:accent1>
    <a:accent2>
      <a:srgbClr val="286EB4"/>
    </a:accent2>
    <a:accent3>
      <a:srgbClr val="B9C31E"/>
    </a:accent3>
    <a:accent4>
      <a:srgbClr val="32AFAF"/>
    </a:accent4>
    <a:accent5>
      <a:srgbClr val="D73C41"/>
    </a:accent5>
    <a:accent6>
      <a:srgbClr val="00A5E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 Economy and finan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84B96"/>
    </a:accent1>
    <a:accent2>
      <a:srgbClr val="286EB4"/>
    </a:accent2>
    <a:accent3>
      <a:srgbClr val="B9C31E"/>
    </a:accent3>
    <a:accent4>
      <a:srgbClr val="32AFAF"/>
    </a:accent4>
    <a:accent5>
      <a:srgbClr val="D73C41"/>
    </a:accent5>
    <a:accent6>
      <a:srgbClr val="00A5E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544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Motyw pakietu Office</vt:lpstr>
      <vt:lpstr>Why consistency matters –  The impact of the consistency debate on increased accuracy and coordination within the national accounts and between national accounts and balance of payments statistics of the EU</vt:lpstr>
      <vt:lpstr>Contents</vt:lpstr>
      <vt:lpstr>Contradictory balances in the main items</vt:lpstr>
      <vt:lpstr>The integrated nature of the accounts</vt:lpstr>
      <vt:lpstr>Dimensions of consistency in the accounts</vt:lpstr>
      <vt:lpstr>Prominence of external and internal aspects</vt:lpstr>
      <vt:lpstr>External aspect: BOP-ROW discrepancies Non-financial accounts – 14 MS consistent</vt:lpstr>
      <vt:lpstr>External aspect: BOP-ROW discrepancies Component exposure in the non-financial a/c</vt:lpstr>
      <vt:lpstr>Internal aspect: cross-domain discrepancies in NA Sector accounts – main aggregates and GFS </vt:lpstr>
      <vt:lpstr>Causes for inconsistent accounts</vt:lpstr>
      <vt:lpstr>Determining the critical threshold</vt:lpstr>
      <vt:lpstr>Conclusions</vt:lpstr>
      <vt:lpstr>Why consistency matters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OBRZUT Robert (ESTAT)</cp:lastModifiedBy>
  <cp:revision>81</cp:revision>
  <dcterms:created xsi:type="dcterms:W3CDTF">2018-02-27T07:40:59Z</dcterms:created>
  <dcterms:modified xsi:type="dcterms:W3CDTF">2018-05-18T12:58:27Z</dcterms:modified>
</cp:coreProperties>
</file>