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9" r:id="rId2"/>
  </p:sldMasterIdLst>
  <p:notesMasterIdLst>
    <p:notesMasterId r:id="rId15"/>
  </p:notesMasterIdLst>
  <p:handoutMasterIdLst>
    <p:handoutMasterId r:id="rId16"/>
  </p:handoutMasterIdLst>
  <p:sldIdLst>
    <p:sldId id="608" r:id="rId3"/>
    <p:sldId id="610" r:id="rId4"/>
    <p:sldId id="633" r:id="rId5"/>
    <p:sldId id="614" r:id="rId6"/>
    <p:sldId id="630" r:id="rId7"/>
    <p:sldId id="615" r:id="rId8"/>
    <p:sldId id="634" r:id="rId9"/>
    <p:sldId id="616" r:id="rId10"/>
    <p:sldId id="624" r:id="rId11"/>
    <p:sldId id="625" r:id="rId12"/>
    <p:sldId id="632" r:id="rId13"/>
    <p:sldId id="635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32" userDrawn="1">
          <p15:clr>
            <a:srgbClr val="A4A3A4"/>
          </p15:clr>
        </p15:guide>
        <p15:guide id="2" pos="2075" userDrawn="1">
          <p15:clr>
            <a:srgbClr val="A4A3A4"/>
          </p15:clr>
        </p15:guide>
        <p15:guide id="3" orient="horz" pos="3339" userDrawn="1">
          <p15:clr>
            <a:srgbClr val="A4A3A4"/>
          </p15:clr>
        </p15:guide>
        <p15:guide id="4" pos="2077" userDrawn="1">
          <p15:clr>
            <a:srgbClr val="A4A3A4"/>
          </p15:clr>
        </p15:guide>
        <p15:guide id="5" orient="horz" pos="3120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40" userDrawn="1">
          <p15:clr>
            <a:srgbClr val="A4A3A4"/>
          </p15:clr>
        </p15:guide>
        <p15:guide id="8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CCFF"/>
    <a:srgbClr val="006600"/>
    <a:srgbClr val="003300"/>
    <a:srgbClr val="996600"/>
    <a:srgbClr val="FFFF66"/>
    <a:srgbClr val="FF7C80"/>
    <a:srgbClr val="160CDA"/>
    <a:srgbClr val="1922C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8" autoAdjust="0"/>
    <p:restoredTop sz="89520" autoAdjust="0"/>
  </p:normalViewPr>
  <p:slideViewPr>
    <p:cSldViewPr>
      <p:cViewPr varScale="1">
        <p:scale>
          <a:sx n="71" d="100"/>
          <a:sy n="71" d="100"/>
        </p:scale>
        <p:origin x="84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0"/>
    </p:cViewPr>
  </p:sorterViewPr>
  <p:notesViewPr>
    <p:cSldViewPr>
      <p:cViewPr varScale="1">
        <p:scale>
          <a:sx n="60" d="100"/>
          <a:sy n="60" d="100"/>
        </p:scale>
        <p:origin x="1901" y="53"/>
      </p:cViewPr>
      <p:guideLst>
        <p:guide orient="horz" pos="3332"/>
        <p:guide pos="2075"/>
        <p:guide orient="horz" pos="3339"/>
        <p:guide pos="2077"/>
        <p:guide orient="horz" pos="3120"/>
        <p:guide orient="horz" pos="3127"/>
        <p:guide pos="214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1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0307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0EAE6B-C8D6-425E-99B0-0E1D4D900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8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1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9" y="4715155"/>
            <a:ext cx="4984961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307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E4043A-6F24-4797-90F5-9948B94623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0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7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2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sz="1800" b="1">
                <a:latin typeface="Book Antiqua" pitchFamily="18" charset="0"/>
              </a:rPr>
              <a:t>United Nations Economic Commission for Europe</a:t>
            </a:r>
            <a:br>
              <a:rPr lang="fr-CH" sz="1800" b="1">
                <a:latin typeface="Book Antiqua" pitchFamily="18" charset="0"/>
              </a:rPr>
            </a:br>
            <a:r>
              <a:rPr lang="fr-CH" sz="1800" b="1">
                <a:latin typeface="Book Antiqua" pitchFamily="18" charset="0"/>
              </a:rPr>
              <a:t>Statistical Division</a:t>
            </a:r>
            <a:endParaRPr lang="en-GB" sz="1800" b="1">
              <a:latin typeface="Book Antiqua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9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52600" y="609600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H" sz="1800" b="1">
                <a:latin typeface="Book Antiqua" pitchFamily="18" charset="0"/>
              </a:rPr>
              <a:t>United Nations Economic Commission for Europe</a:t>
            </a:r>
            <a:br>
              <a:rPr lang="fr-CH" sz="1800" b="1">
                <a:latin typeface="Book Antiqua" pitchFamily="18" charset="0"/>
              </a:rPr>
            </a:br>
            <a:r>
              <a:rPr lang="fr-CH" sz="1800" b="1">
                <a:latin typeface="Book Antiqua" pitchFamily="18" charset="0"/>
              </a:rPr>
              <a:t>Statistical Division</a:t>
            </a:r>
            <a:endParaRPr lang="en-GB" sz="1800" b="1">
              <a:latin typeface="Book Antiqua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81534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CH"/>
              <a:t>Click to add Presenter’s Name</a:t>
            </a:r>
          </a:p>
          <a:p>
            <a:r>
              <a:rPr lang="fr-CH"/>
              <a:t>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3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39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7C1FB10-E3A2-4BD4-8E57-EB00F1585F1F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6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DCDB04-A172-453F-BE91-4B941184D0EF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C05472-A3BB-47D9-9941-DD475077440C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5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6E50F3C-C824-45F6-BB93-AA3663E4C538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9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30A183D-F9C3-4659-A91D-448EBEC85AB7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04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CAD4320-1339-446B-B309-289050788EFB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9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54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6251A16-7F0F-463C-BDA9-41C2F21B6238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00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6E439A-5A25-4889-82DA-23954F7B833D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6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09600"/>
            <a:ext cx="20002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8483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78CA3D-4C4A-41CB-B69A-502E9F95E736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5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001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EBD845F-8B8F-45BB-A0B2-C3A1F7E4E15B}" type="datetime4">
              <a:rPr lang="en-GB"/>
              <a:pPr>
                <a:defRPr/>
              </a:pPr>
              <a:t>22 June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7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8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4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0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7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4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71240-D990-4A0E-A8D1-61AD583E699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F2AD-ADA6-45D3-BC83-E0F703F07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4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8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10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1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opengroup.org/architecture/togaf9-doc/arch/index.html" TargetMode="External"/><Relationship Id="rId2" Type="http://schemas.openxmlformats.org/officeDocument/2006/relationships/hyperlink" Target="http://www.unece.org/fileadmin/DAM/stats/documents/ece/ces/2018/CES_10_rev1__Statistical_capacity_development_strategy_rev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pengroup.org/soa/source-book/osimmv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916832"/>
            <a:ext cx="8153400" cy="31686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altLang="en-US" dirty="0"/>
              <a:t>Capabilities: Improving</a:t>
            </a:r>
            <a:br>
              <a:rPr lang="en-GB" altLang="en-US" dirty="0"/>
            </a:br>
            <a:r>
              <a:rPr lang="en-GB" altLang="en-US" dirty="0"/>
              <a:t>the Quality of Statistical</a:t>
            </a:r>
            <a:br>
              <a:rPr lang="en-GB" altLang="en-US" dirty="0"/>
            </a:br>
            <a:r>
              <a:rPr lang="en-GB" altLang="en-US" dirty="0"/>
              <a:t>Capacity Development</a:t>
            </a:r>
            <a:br>
              <a:rPr lang="en-GB" altLang="en-US" sz="3200" dirty="0"/>
            </a:br>
            <a:endParaRPr lang="en-GB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3C0B8-DB5C-4EDC-9AC1-0FB1EBE2D3E5}"/>
              </a:ext>
            </a:extLst>
          </p:cNvPr>
          <p:cNvSpPr txBox="1"/>
          <p:nvPr/>
        </p:nvSpPr>
        <p:spPr>
          <a:xfrm>
            <a:off x="4500563" y="5143500"/>
            <a:ext cx="3000375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Steven Vale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UNECE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steven.vale@unece.org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7CABF-1094-45F4-A5C9-F3A484BFB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51" y="5139208"/>
            <a:ext cx="1114229" cy="12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5848"/>
            <a:ext cx="7086600" cy="990600"/>
          </a:xfrm>
        </p:spPr>
        <p:txBody>
          <a:bodyPr/>
          <a:lstStyle/>
          <a:p>
            <a:r>
              <a:rPr lang="en-US" dirty="0"/>
              <a:t>Maturity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6448"/>
            <a:ext cx="8134672" cy="4749552"/>
          </a:xfrm>
        </p:spPr>
        <p:txBody>
          <a:bodyPr/>
          <a:lstStyle/>
          <a:p>
            <a:r>
              <a:rPr lang="en-US" dirty="0"/>
              <a:t>Focus capacity development where it is most needed – more effective – better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564904"/>
            <a:ext cx="6779340" cy="4170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06" y="3748684"/>
            <a:ext cx="1176830" cy="889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99" y="4649916"/>
            <a:ext cx="1158013" cy="8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D153-FEE9-4D5D-BCE7-3D481F4CBF4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059833">
            <a:off x="928180" y="1957294"/>
            <a:ext cx="79248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A similar approach could be applied to quality measurement - </a:t>
            </a:r>
          </a:p>
          <a:p>
            <a:pPr marL="0" indent="0">
              <a:buNone/>
            </a:pPr>
            <a:r>
              <a:rPr lang="en-US" sz="4000" dirty="0"/>
              <a:t>to determine which dimensions of quality need most attention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8314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7100-4EE1-40FF-88EE-CA7B95E2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5CAF-E53F-43EC-BE3D-DB0D035F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343400"/>
          </a:xfrm>
        </p:spPr>
        <p:txBody>
          <a:bodyPr/>
          <a:lstStyle/>
          <a:p>
            <a:r>
              <a:rPr lang="en-US" sz="2800" dirty="0"/>
              <a:t>UNECE Statistical Capacity Development Strategy</a:t>
            </a:r>
          </a:p>
          <a:p>
            <a:pPr lvl="1"/>
            <a:r>
              <a:rPr lang="en-US" sz="2000" dirty="0">
                <a:hlinkClick r:id="rId2"/>
              </a:rPr>
              <a:t>http://www.unece.org/fileadmin/DAM/stats/documents/ece/ces/2018/CES_10_rev1__Statistical_capacity_development_strategy_rev.pdf</a:t>
            </a:r>
            <a:r>
              <a:rPr lang="en-US" sz="2000" dirty="0"/>
              <a:t> </a:t>
            </a:r>
          </a:p>
          <a:p>
            <a:r>
              <a:rPr lang="en-GB" sz="2800" dirty="0"/>
              <a:t>The Open Group Architecture Framework (TOGAF)</a:t>
            </a:r>
          </a:p>
          <a:p>
            <a:pPr lvl="1"/>
            <a:r>
              <a:rPr lang="en-GB" sz="2000" dirty="0">
                <a:hlinkClick r:id="rId3"/>
              </a:rPr>
              <a:t>http://pubs.opengroup.org/architecture/togaf9-doc/arch/index.html</a:t>
            </a:r>
            <a:r>
              <a:rPr lang="en-GB" sz="2000" dirty="0"/>
              <a:t> </a:t>
            </a:r>
          </a:p>
          <a:p>
            <a:r>
              <a:rPr lang="en-US" sz="2800" dirty="0"/>
              <a:t>The Open Group Service Integration Maturity Model (OSIMM)</a:t>
            </a:r>
          </a:p>
          <a:p>
            <a:pPr lvl="1"/>
            <a:r>
              <a:rPr lang="en-GB" sz="2000" dirty="0">
                <a:hlinkClick r:id="rId4"/>
              </a:rPr>
              <a:t>http://www.opengroup.org/soa/source-book/osimmv2/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34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134350" cy="46831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/>
              <a:t>Capacity development is becoming more important for all countries, particularly</a:t>
            </a:r>
            <a:br>
              <a:rPr lang="en-US" altLang="en-US" dirty="0"/>
            </a:br>
            <a:r>
              <a:rPr lang="en-US" altLang="en-US" dirty="0"/>
              <a:t>in the context of the SDGs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34" y="3949700"/>
            <a:ext cx="47529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25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A315-82AB-409B-88FC-5855D559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about quality?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E8BF-5284-4087-8CE2-AC12CEE45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920880" cy="4035152"/>
          </a:xfrm>
        </p:spPr>
        <p:txBody>
          <a:bodyPr/>
          <a:lstStyle/>
          <a:p>
            <a:r>
              <a:rPr lang="en-US" dirty="0"/>
              <a:t>Quality = Meeting user needs</a:t>
            </a:r>
          </a:p>
          <a:p>
            <a:r>
              <a:rPr lang="en-US" dirty="0"/>
              <a:t>In capacity development, beneficiaries are the most important “users”</a:t>
            </a:r>
          </a:p>
          <a:p>
            <a:r>
              <a:rPr lang="en-US" dirty="0"/>
              <a:t>To improve the quality of capacity development activities we need to understand exactly what they need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27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UNECE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464496"/>
          </a:xfrm>
        </p:spPr>
        <p:txBody>
          <a:bodyPr/>
          <a:lstStyle/>
          <a:p>
            <a:r>
              <a:rPr lang="en-US" dirty="0"/>
              <a:t>Modernising capacity development based on </a:t>
            </a:r>
          </a:p>
          <a:p>
            <a:pPr lvl="1"/>
            <a:r>
              <a:rPr lang="en-US" dirty="0"/>
              <a:t>New principles</a:t>
            </a:r>
          </a:p>
          <a:p>
            <a:pPr lvl="1"/>
            <a:r>
              <a:rPr lang="en-US" dirty="0"/>
              <a:t>New priority areas (demand-driven)</a:t>
            </a:r>
          </a:p>
          <a:p>
            <a:pPr lvl="1"/>
            <a:r>
              <a:rPr lang="en-US" dirty="0"/>
              <a:t>New tools and methods</a:t>
            </a:r>
          </a:p>
          <a:p>
            <a:r>
              <a:rPr lang="en-US" dirty="0"/>
              <a:t>Not just training of people – more focus on development of organisational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9969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UNECE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46449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Modernising capacity development based on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New principles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New priority areas (demand-driven)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New tools and methods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Not just training of people – more focus on development of organisational capabilities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E863C-5063-4725-B6BC-95318DCC0D27}"/>
              </a:ext>
            </a:extLst>
          </p:cNvPr>
          <p:cNvSpPr txBox="1"/>
          <p:nvPr/>
        </p:nvSpPr>
        <p:spPr>
          <a:xfrm rot="19601329">
            <a:off x="468093" y="2673522"/>
            <a:ext cx="8349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Endorsed by the Conference of European Statisticians last week</a:t>
            </a:r>
          </a:p>
          <a:p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D408C-A32A-4110-AE42-801C0D68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64" y="3933056"/>
            <a:ext cx="2050671" cy="21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8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71475" y="548680"/>
            <a:ext cx="54387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5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AU" altLang="en-US" sz="3600" b="1" dirty="0">
                <a:solidFill>
                  <a:srgbClr val="000000"/>
                </a:solidFill>
                <a:cs typeface="Helvetica" panose="020B0604020202020204" pitchFamily="34" charset="0"/>
                <a:sym typeface="Calibri" panose="020F0502020204030204" pitchFamily="34" charset="0"/>
              </a:rPr>
              <a:t>Capabilities</a:t>
            </a:r>
          </a:p>
        </p:txBody>
      </p:sp>
      <p:sp>
        <p:nvSpPr>
          <p:cNvPr id="16387" name="Content Placeholder 18"/>
          <p:cNvSpPr>
            <a:spLocks noGrp="1"/>
          </p:cNvSpPr>
          <p:nvPr>
            <p:ph idx="1"/>
          </p:nvPr>
        </p:nvSpPr>
        <p:spPr>
          <a:xfrm>
            <a:off x="371475" y="1844824"/>
            <a:ext cx="8445500" cy="2997051"/>
          </a:xfrm>
        </p:spPr>
        <p:txBody>
          <a:bodyPr/>
          <a:lstStyle/>
          <a:p>
            <a:pPr eaLnBrk="1" hangingPunct="1"/>
            <a:r>
              <a:rPr lang="en-AU" alt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capability is:</a:t>
            </a:r>
          </a:p>
          <a:p>
            <a:pPr marL="457200" lvl="1" indent="0" eaLnBrk="1" hangingPunct="1">
              <a:buNone/>
            </a:pPr>
            <a:r>
              <a:rPr lang="en-AU" altLang="en-US" sz="32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altLang="en-US" sz="32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 ability that an organisation possesses”</a:t>
            </a:r>
          </a:p>
          <a:p>
            <a:pPr marL="457200" lvl="1" indent="0" eaLnBrk="1" hangingPunct="1">
              <a:buNone/>
            </a:pPr>
            <a:r>
              <a:rPr lang="en-US" altLang="en-US" sz="16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(Source: The Open Group Architecture Framework (TOGAF))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Just like quality, capabilities have several dimensions</a:t>
            </a:r>
            <a:endParaRPr lang="en-AU" alt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endParaRPr lang="en-AU" alt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0114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251520" y="476672"/>
            <a:ext cx="87591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5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AU" altLang="en-US" sz="3600" b="1" dirty="0">
                <a:solidFill>
                  <a:srgbClr val="000000"/>
                </a:solidFill>
                <a:cs typeface="Helvetica" panose="020B0604020202020204" pitchFamily="34" charset="0"/>
                <a:sym typeface="Calibri" panose="020F0502020204030204" pitchFamily="34" charset="0"/>
              </a:rPr>
              <a:t>Capabilities in statistical</a:t>
            </a:r>
            <a:br>
              <a:rPr lang="en-AU" altLang="en-US" sz="3600" b="1" dirty="0">
                <a:solidFill>
                  <a:srgbClr val="000000"/>
                </a:solidFill>
                <a:cs typeface="Helvetica" panose="020B0604020202020204" pitchFamily="34" charset="0"/>
                <a:sym typeface="Calibri" panose="020F0502020204030204" pitchFamily="34" charset="0"/>
              </a:rPr>
            </a:br>
            <a:r>
              <a:rPr lang="en-AU" altLang="en-US" sz="3600" b="1" dirty="0">
                <a:solidFill>
                  <a:srgbClr val="000000"/>
                </a:solidFill>
                <a:cs typeface="Helvetica" panose="020B0604020202020204" pitchFamily="34" charset="0"/>
                <a:sym typeface="Calibri" panose="020F0502020204030204" pitchFamily="34" charset="0"/>
              </a:rPr>
              <a:t>organisations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716016" y="1916832"/>
            <a:ext cx="720725" cy="3959720"/>
          </a:xfrm>
          <a:prstGeom prst="rightBrace">
            <a:avLst>
              <a:gd name="adj1" fmla="val 8333"/>
              <a:gd name="adj2" fmla="val 4974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42518"/>
            <a:ext cx="3430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16832"/>
            <a:ext cx="47717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323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r>
              <a:rPr lang="en-US" altLang="en-US" dirty="0"/>
              <a:t>Seasonal adjustment requires:</a:t>
            </a:r>
          </a:p>
          <a:p>
            <a:pPr lvl="1"/>
            <a:r>
              <a:rPr lang="en-US" altLang="en-US" dirty="0"/>
              <a:t>People, methods, processes, technology, standards and information (i.e. data!)</a:t>
            </a:r>
          </a:p>
          <a:p>
            <a:pPr lvl="1"/>
            <a:r>
              <a:rPr lang="en-US" altLang="en-US" dirty="0"/>
              <a:t>In the context of the organisational setting (legislation, policy, etc.)</a:t>
            </a:r>
          </a:p>
          <a:p>
            <a:r>
              <a:rPr lang="en-US" altLang="en-US" dirty="0"/>
              <a:t>If we only address one of these dimensions, e.g. training people, or providing software, this will not ensure that an organisation has the capability to do seasonal adjustment!</a:t>
            </a:r>
          </a:p>
        </p:txBody>
      </p:sp>
    </p:spTree>
    <p:extLst>
      <p:ext uri="{BB962C8B-B14F-4D97-AF65-F5344CB8AC3E}">
        <p14:creationId xmlns:p14="http://schemas.microsoft.com/office/powerpoint/2010/main" val="293019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086600" cy="990600"/>
          </a:xfrm>
        </p:spPr>
        <p:txBody>
          <a:bodyPr/>
          <a:lstStyle/>
          <a:p>
            <a:r>
              <a:rPr lang="en-US" dirty="0"/>
              <a:t>Maturity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06" y="1395264"/>
            <a:ext cx="8464457" cy="5130080"/>
          </a:xfrm>
        </p:spPr>
        <p:txBody>
          <a:bodyPr/>
          <a:lstStyle/>
          <a:p>
            <a:r>
              <a:rPr lang="en-US" dirty="0"/>
              <a:t>For each capability, assess where you are now, and where you want to 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2896"/>
            <a:ext cx="6781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418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tsUNE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StatsUNE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tsUNE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sUNE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8651</TotalTime>
  <Words>392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Helvetica</vt:lpstr>
      <vt:lpstr>Times New Roman</vt:lpstr>
      <vt:lpstr>Wingdings</vt:lpstr>
      <vt:lpstr>Custom Design</vt:lpstr>
      <vt:lpstr>StatsUNECE</vt:lpstr>
      <vt:lpstr>Capabilities: Improving the Quality of Statistical Capacity Development </vt:lpstr>
      <vt:lpstr>PowerPoint Presentation</vt:lpstr>
      <vt:lpstr>So what about quality?</vt:lpstr>
      <vt:lpstr>New UNECE Strategy</vt:lpstr>
      <vt:lpstr>New UNECE Strategy</vt:lpstr>
      <vt:lpstr>PowerPoint Presentation</vt:lpstr>
      <vt:lpstr>PowerPoint Presentation</vt:lpstr>
      <vt:lpstr>Example</vt:lpstr>
      <vt:lpstr>Maturity models</vt:lpstr>
      <vt:lpstr>Maturity models</vt:lpstr>
      <vt:lpstr>PowerPoint Presentation</vt:lpstr>
      <vt:lpstr>References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Framework</dc:title>
  <dc:creator>vale</dc:creator>
  <cp:lastModifiedBy>Steven Vale</cp:lastModifiedBy>
  <cp:revision>567</cp:revision>
  <cp:lastPrinted>2018-06-15T11:24:38Z</cp:lastPrinted>
  <dcterms:created xsi:type="dcterms:W3CDTF">2007-03-09T09:52:23Z</dcterms:created>
  <dcterms:modified xsi:type="dcterms:W3CDTF">2018-06-22T09:43:40Z</dcterms:modified>
</cp:coreProperties>
</file>