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57" r:id="rId4"/>
    <p:sldId id="264" r:id="rId5"/>
    <p:sldId id="262" r:id="rId6"/>
    <p:sldId id="259" r:id="rId7"/>
    <p:sldId id="260" r:id="rId8"/>
    <p:sldId id="267" r:id="rId9"/>
    <p:sldId id="258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rtseifen, André (E103)" initials="OA(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0B1"/>
    <a:srgbClr val="E7E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26" autoAdjust="0"/>
    <p:restoredTop sz="82513" autoAdjust="0"/>
  </p:normalViewPr>
  <p:slideViewPr>
    <p:cSldViewPr snapToGrid="0">
      <p:cViewPr>
        <p:scale>
          <a:sx n="100" d="100"/>
          <a:sy n="100" d="100"/>
        </p:scale>
        <p:origin x="-1860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2018-05-20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2018-05-20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At </a:t>
            </a:r>
            <a:r>
              <a:rPr lang="de-DE" dirty="0" err="1" smtClean="0"/>
              <a:t>the</a:t>
            </a:r>
            <a:r>
              <a:rPr lang="de-DE" dirty="0" smtClean="0"/>
              <a:t> Moment: </a:t>
            </a:r>
            <a:r>
              <a:rPr lang="de-DE" dirty="0" err="1" smtClean="0"/>
              <a:t>slightly</a:t>
            </a:r>
            <a:r>
              <a:rPr lang="de-DE" dirty="0" smtClean="0"/>
              <a:t> different </a:t>
            </a:r>
            <a:r>
              <a:rPr lang="de-DE" dirty="0" err="1" smtClean="0"/>
              <a:t>definitions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different variable </a:t>
            </a:r>
            <a:r>
              <a:rPr lang="de-DE" baseline="0" dirty="0" err="1" smtClean="0"/>
              <a:t>codes</a:t>
            </a:r>
            <a:r>
              <a:rPr lang="de-DE" baseline="0" dirty="0" smtClean="0"/>
              <a:t> – but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could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explain</a:t>
            </a:r>
            <a:r>
              <a:rPr lang="de-DE" baseline="0" dirty="0" smtClean="0"/>
              <a:t>/</a:t>
            </a:r>
            <a:r>
              <a:rPr lang="de-DE" baseline="0" dirty="0" err="1" smtClean="0"/>
              <a:t>justify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size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gap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action</a:t>
            </a:r>
            <a:r>
              <a:rPr lang="de-DE" baseline="0" dirty="0" smtClean="0"/>
              <a:t> was </a:t>
            </a:r>
            <a:r>
              <a:rPr lang="de-DE" baseline="0" dirty="0" err="1" smtClean="0"/>
              <a:t>necessary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err="1" smtClean="0"/>
              <a:t>With</a:t>
            </a:r>
            <a:r>
              <a:rPr lang="de-DE" baseline="0" dirty="0" smtClean="0"/>
              <a:t> FRIBS: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result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transmitted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Eurostat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applies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domains</a:t>
            </a:r>
            <a:r>
              <a:rPr lang="de-DE" baseline="0" dirty="0" smtClean="0"/>
              <a:t>.</a:t>
            </a:r>
          </a:p>
          <a:p>
            <a:endParaRPr lang="de-DE" baseline="0" dirty="0" smtClean="0"/>
          </a:p>
          <a:p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smtClean="0"/>
              <a:t>SBS </a:t>
            </a:r>
            <a:r>
              <a:rPr lang="de-DE" baseline="0" smtClean="0"/>
              <a:t>embraces </a:t>
            </a:r>
            <a:r>
              <a:rPr lang="de-DE" baseline="0" dirty="0" smtClean="0"/>
              <a:t>74 variables, </a:t>
            </a:r>
          </a:p>
          <a:p>
            <a:r>
              <a:rPr lang="de-DE" baseline="0" dirty="0" smtClean="0"/>
              <a:t>BD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number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enterprises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employment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various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subsets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92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de-DE" dirty="0"/>
              <a:t>Carsten Schumann, </a:t>
            </a:r>
            <a:r>
              <a:rPr lang="de-DE" dirty="0" smtClean="0"/>
              <a:t>Federal Statistical Office </a:t>
            </a:r>
            <a:r>
              <a:rPr lang="de-DE" dirty="0" err="1" smtClean="0"/>
              <a:t>of</a:t>
            </a:r>
            <a:r>
              <a:rPr lang="de-DE" dirty="0" smtClean="0"/>
              <a:t> Germany (</a:t>
            </a:r>
            <a:r>
              <a:rPr lang="de-DE" dirty="0" err="1" smtClean="0"/>
              <a:t>Destatis</a:t>
            </a:r>
            <a:r>
              <a:rPr lang="de-DE" dirty="0" smtClean="0"/>
              <a:t>)	</a:t>
            </a:r>
            <a:br>
              <a:rPr lang="de-DE" dirty="0" smtClean="0"/>
            </a:br>
            <a:r>
              <a:rPr lang="de-DE" dirty="0" smtClean="0"/>
              <a:t>carsten.schumann@destatis.de</a:t>
            </a:r>
            <a:endParaRPr lang="pl-PL" dirty="0"/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Coherence</a:t>
            </a:r>
            <a:r>
              <a:rPr lang="de-DE" dirty="0" smtClean="0"/>
              <a:t> – </a:t>
            </a:r>
            <a:r>
              <a:rPr lang="de-DE" dirty="0" err="1" smtClean="0"/>
              <a:t>Accuracy</a:t>
            </a:r>
            <a:r>
              <a:rPr lang="de-DE" dirty="0" smtClean="0"/>
              <a:t> – </a:t>
            </a:r>
            <a:r>
              <a:rPr lang="de-DE" dirty="0" err="1" smtClean="0"/>
              <a:t>Flexibility</a:t>
            </a:r>
            <a:r>
              <a:rPr lang="de-DE" smtClean="0"/>
              <a:t>  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28 June 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Session 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Coherence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560168" y="1980955"/>
            <a:ext cx="3797643" cy="3797643"/>
          </a:xfrm>
          <a:prstGeom prst="ellipse">
            <a:avLst/>
          </a:prstGeom>
          <a:solidFill>
            <a:srgbClr val="C00000">
              <a:alpha val="50196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3875907" y="1980954"/>
            <a:ext cx="3797643" cy="3797643"/>
          </a:xfrm>
          <a:prstGeom prst="ellipse">
            <a:avLst/>
          </a:prstGeom>
          <a:solidFill>
            <a:srgbClr val="C00000">
              <a:alpha val="50196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 bwMode="gray">
          <a:xfrm>
            <a:off x="1716676" y="3225014"/>
            <a:ext cx="1407524" cy="9144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sz="7200" dirty="0" smtClean="0"/>
              <a:t>SBS</a:t>
            </a:r>
          </a:p>
        </p:txBody>
      </p:sp>
      <p:sp>
        <p:nvSpPr>
          <p:cNvPr id="7" name="Textfeld 6"/>
          <p:cNvSpPr txBox="1"/>
          <p:nvPr/>
        </p:nvSpPr>
        <p:spPr bwMode="gray">
          <a:xfrm>
            <a:off x="5284571" y="3233105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sz="7200" dirty="0" smtClean="0"/>
              <a:t>BD</a:t>
            </a:r>
          </a:p>
        </p:txBody>
      </p:sp>
      <p:sp>
        <p:nvSpPr>
          <p:cNvPr id="8" name="Textfeld 7"/>
          <p:cNvSpPr txBox="1"/>
          <p:nvPr/>
        </p:nvSpPr>
        <p:spPr bwMode="gray">
          <a:xfrm>
            <a:off x="4324866" y="999879"/>
            <a:ext cx="4185346" cy="619371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active</a:t>
            </a:r>
            <a:r>
              <a:rPr lang="de-DE" dirty="0" smtClean="0"/>
              <a:t> </a:t>
            </a:r>
            <a:r>
              <a:rPr lang="de-DE" dirty="0" err="1" smtClean="0"/>
              <a:t>enterprises</a:t>
            </a:r>
            <a:endParaRPr lang="de-DE" dirty="0" smtClean="0"/>
          </a:p>
          <a:p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employees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self-employed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endParaRPr lang="de-DE" dirty="0" smtClean="0"/>
          </a:p>
        </p:txBody>
      </p:sp>
      <p:cxnSp>
        <p:nvCxnSpPr>
          <p:cNvPr id="9" name="Gerade Verbindung 8"/>
          <p:cNvCxnSpPr/>
          <p:nvPr/>
        </p:nvCxnSpPr>
        <p:spPr>
          <a:xfrm flipH="1">
            <a:off x="4102446" y="1619250"/>
            <a:ext cx="222420" cy="19186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 bwMode="gray">
          <a:xfrm>
            <a:off x="1198484" y="4251595"/>
            <a:ext cx="2521010" cy="9144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dirty="0" smtClean="0"/>
              <a:t>High-resolution </a:t>
            </a:r>
            <a:r>
              <a:rPr lang="de-DE" dirty="0" err="1" smtClean="0"/>
              <a:t>snapshot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structures</a:t>
            </a:r>
            <a:r>
              <a:rPr lang="de-DE" dirty="0" smtClean="0"/>
              <a:t>, </a:t>
            </a:r>
            <a:r>
              <a:rPr lang="de-DE" dirty="0" err="1" smtClean="0"/>
              <a:t>investment</a:t>
            </a:r>
            <a:r>
              <a:rPr lang="de-DE" dirty="0" smtClean="0"/>
              <a:t> </a:t>
            </a:r>
            <a:r>
              <a:rPr lang="de-DE" dirty="0" err="1" smtClean="0"/>
              <a:t>behavior</a:t>
            </a:r>
            <a:r>
              <a:rPr lang="de-DE" dirty="0" smtClean="0"/>
              <a:t>, </a:t>
            </a:r>
            <a:br>
              <a:rPr lang="de-DE" dirty="0" smtClean="0"/>
            </a:br>
            <a:r>
              <a:rPr lang="de-DE" dirty="0" err="1" smtClean="0"/>
              <a:t>productivity</a:t>
            </a:r>
            <a:r>
              <a:rPr lang="de-DE" dirty="0" smtClean="0"/>
              <a:t>, 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added</a:t>
            </a:r>
            <a:r>
              <a:rPr lang="de-DE" dirty="0" smtClean="0"/>
              <a:t> &amp; </a:t>
            </a:r>
            <a:r>
              <a:rPr lang="de-DE" dirty="0" err="1" smtClean="0"/>
              <a:t>staff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composition</a:t>
            </a:r>
            <a:r>
              <a:rPr lang="de-DE" dirty="0" smtClean="0"/>
              <a:t> in </a:t>
            </a:r>
            <a:r>
              <a:rPr lang="de-DE" dirty="0" err="1" smtClean="0"/>
              <a:t>businesses</a:t>
            </a:r>
            <a:r>
              <a:rPr lang="de-DE" dirty="0" smtClean="0"/>
              <a:t>  </a:t>
            </a:r>
          </a:p>
          <a:p>
            <a:pPr algn="ctr"/>
            <a:r>
              <a:rPr lang="de-DE" dirty="0" smtClean="0"/>
              <a:t>(sample </a:t>
            </a:r>
            <a:r>
              <a:rPr lang="de-DE" dirty="0" err="1" smtClean="0"/>
              <a:t>survey</a:t>
            </a:r>
            <a:r>
              <a:rPr lang="de-DE" dirty="0" smtClean="0"/>
              <a:t>)</a:t>
            </a:r>
          </a:p>
        </p:txBody>
      </p:sp>
      <p:sp>
        <p:nvSpPr>
          <p:cNvPr id="11" name="Textfeld 10"/>
          <p:cNvSpPr txBox="1"/>
          <p:nvPr/>
        </p:nvSpPr>
        <p:spPr bwMode="gray">
          <a:xfrm>
            <a:off x="4588238" y="4251595"/>
            <a:ext cx="2521010" cy="9144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dirty="0" err="1" smtClean="0"/>
              <a:t>Census</a:t>
            </a:r>
            <a:r>
              <a:rPr lang="de-DE" dirty="0" err="1"/>
              <a:t>-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panel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enterpr</a:t>
            </a:r>
            <a:r>
              <a:rPr lang="de-DE" dirty="0" smtClean="0"/>
              <a:t>. </a:t>
            </a:r>
            <a:br>
              <a:rPr lang="de-DE" dirty="0" smtClean="0"/>
            </a:br>
            <a:r>
              <a:rPr lang="de-DE" dirty="0" err="1" smtClean="0"/>
              <a:t>lifespan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employer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subsets</a:t>
            </a:r>
            <a:r>
              <a:rPr lang="de-DE" dirty="0" smtClean="0"/>
              <a:t> </a:t>
            </a:r>
          </a:p>
          <a:p>
            <a:pPr algn="ctr"/>
            <a:r>
              <a:rPr lang="de-DE" dirty="0" err="1" smtClean="0"/>
              <a:t>and</a:t>
            </a:r>
            <a:r>
              <a:rPr lang="de-DE" dirty="0" smtClean="0"/>
              <a:t> regional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</a:p>
          <a:p>
            <a:pPr algn="ctr"/>
            <a:r>
              <a:rPr lang="de-DE" dirty="0" smtClean="0"/>
              <a:t>(</a:t>
            </a:r>
            <a:r>
              <a:rPr lang="de-DE" dirty="0" err="1" smtClean="0"/>
              <a:t>admin</a:t>
            </a:r>
            <a:r>
              <a:rPr lang="de-DE" dirty="0" smtClean="0"/>
              <a:t>. </a:t>
            </a:r>
            <a:r>
              <a:rPr lang="de-DE" dirty="0" err="1" smtClean="0"/>
              <a:t>data</a:t>
            </a:r>
            <a:r>
              <a:rPr lang="de-D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71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Accuracy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 marL="357188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57188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Coefficient </a:t>
            </a:r>
            <a:r>
              <a:rPr lang="en-US" dirty="0"/>
              <a:t>of </a:t>
            </a:r>
            <a:r>
              <a:rPr lang="en-US" dirty="0" smtClean="0"/>
              <a:t>variation </a:t>
            </a:r>
            <a:r>
              <a:rPr lang="en-US" dirty="0"/>
              <a:t>10%</a:t>
            </a:r>
          </a:p>
          <a:p>
            <a:pPr marL="357188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Confidence </a:t>
            </a:r>
            <a:r>
              <a:rPr lang="en-US" dirty="0" err="1"/>
              <a:t>i</a:t>
            </a:r>
            <a:r>
              <a:rPr lang="en-US" dirty="0" err="1" smtClean="0"/>
              <a:t>ntervall</a:t>
            </a:r>
            <a:r>
              <a:rPr lang="en-US" dirty="0" smtClean="0"/>
              <a:t> </a:t>
            </a:r>
            <a:r>
              <a:rPr lang="en-US" dirty="0"/>
              <a:t>20% </a:t>
            </a:r>
          </a:p>
          <a:p>
            <a:pPr marL="357188" indent="-342900"/>
            <a:endParaRPr lang="en-US" dirty="0"/>
          </a:p>
          <a:p>
            <a:pPr marL="357188" indent="-342900"/>
            <a:endParaRPr lang="en-US" dirty="0" smtClean="0"/>
          </a:p>
          <a:p>
            <a:pPr marL="357188" indent="-342900"/>
            <a:endParaRPr lang="en-US" dirty="0" smtClean="0"/>
          </a:p>
          <a:p>
            <a:pPr marL="14288" indent="0">
              <a:buNone/>
            </a:pPr>
            <a:endParaRPr lang="en-US" dirty="0"/>
          </a:p>
          <a:p>
            <a:pPr marL="357188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Double counting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(mismatch of admin. sources</a:t>
            </a:r>
            <a:r>
              <a:rPr lang="en-US" dirty="0"/>
              <a:t>)</a:t>
            </a:r>
          </a:p>
          <a:p>
            <a:pPr marL="357188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Quality of NACE-codes in admin. </a:t>
            </a:r>
            <a:r>
              <a:rPr lang="en-US" dirty="0" smtClean="0"/>
              <a:t>data</a:t>
            </a:r>
            <a:r>
              <a:rPr lang="en-US" dirty="0"/>
              <a:t>?</a:t>
            </a:r>
          </a:p>
          <a:p>
            <a:pPr marL="357188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Assignment of sector codes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market / non-market)?</a:t>
            </a:r>
          </a:p>
          <a:p>
            <a:pPr marL="357188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Assignment of size classes? </a:t>
            </a:r>
            <a:endParaRPr lang="en-US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Rechteck 3"/>
          <p:cNvSpPr/>
          <p:nvPr/>
        </p:nvSpPr>
        <p:spPr>
          <a:xfrm>
            <a:off x="5248531" y="1462824"/>
            <a:ext cx="362310" cy="1885969"/>
          </a:xfrm>
          <a:prstGeom prst="rect">
            <a:avLst/>
          </a:prstGeom>
          <a:solidFill>
            <a:srgbClr val="FFC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291661" y="1907208"/>
            <a:ext cx="267419" cy="10075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062827" y="2035674"/>
            <a:ext cx="118019" cy="3814766"/>
          </a:xfrm>
          <a:prstGeom prst="rect">
            <a:avLst/>
          </a:prstGeom>
          <a:solidFill>
            <a:schemeClr val="bg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feld 6"/>
          <p:cNvSpPr txBox="1"/>
          <p:nvPr/>
        </p:nvSpPr>
        <p:spPr bwMode="gray">
          <a:xfrm>
            <a:off x="6671880" y="5874225"/>
            <a:ext cx="914400" cy="4572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Register</a:t>
            </a:r>
          </a:p>
        </p:txBody>
      </p:sp>
      <p:sp>
        <p:nvSpPr>
          <p:cNvPr id="8" name="Textfeld 7"/>
          <p:cNvSpPr txBox="1"/>
          <p:nvPr/>
        </p:nvSpPr>
        <p:spPr bwMode="gray">
          <a:xfrm>
            <a:off x="4971108" y="5884944"/>
            <a:ext cx="914400" cy="4572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Sample</a:t>
            </a:r>
          </a:p>
        </p:txBody>
      </p:sp>
      <p:sp>
        <p:nvSpPr>
          <p:cNvPr id="9" name="Rechteck 8"/>
          <p:cNvSpPr/>
          <p:nvPr/>
        </p:nvSpPr>
        <p:spPr>
          <a:xfrm>
            <a:off x="5360673" y="2397209"/>
            <a:ext cx="118019" cy="3450566"/>
          </a:xfrm>
          <a:prstGeom prst="rect">
            <a:avLst/>
          </a:prstGeom>
          <a:solidFill>
            <a:schemeClr val="bg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4463526" y="2398307"/>
            <a:ext cx="363172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463526" y="5850440"/>
            <a:ext cx="3631720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 bwMode="gray">
          <a:xfrm>
            <a:off x="3687707" y="1210168"/>
            <a:ext cx="1395248" cy="39494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67%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probability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cxnSp>
        <p:nvCxnSpPr>
          <p:cNvPr id="13" name="Gerade Verbindung 12"/>
          <p:cNvCxnSpPr>
            <a:stCxn id="12" idx="2"/>
          </p:cNvCxnSpPr>
          <p:nvPr/>
        </p:nvCxnSpPr>
        <p:spPr>
          <a:xfrm>
            <a:off x="4385331" y="1605117"/>
            <a:ext cx="1044355" cy="58807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 bwMode="gray">
          <a:xfrm>
            <a:off x="3765901" y="3346500"/>
            <a:ext cx="1395248" cy="39494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95%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probability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cxnSp>
        <p:nvCxnSpPr>
          <p:cNvPr id="15" name="Gerade Verbindung 14"/>
          <p:cNvCxnSpPr>
            <a:stCxn id="14" idx="0"/>
          </p:cNvCxnSpPr>
          <p:nvPr/>
        </p:nvCxnSpPr>
        <p:spPr>
          <a:xfrm flipV="1">
            <a:off x="4463525" y="3055532"/>
            <a:ext cx="828136" cy="29096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 bwMode="gray">
          <a:xfrm>
            <a:off x="8162958" y="2234750"/>
            <a:ext cx="509990" cy="4572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1000</a:t>
            </a:r>
          </a:p>
        </p:txBody>
      </p:sp>
      <p:sp>
        <p:nvSpPr>
          <p:cNvPr id="17" name="Textfeld 16"/>
          <p:cNvSpPr txBox="1"/>
          <p:nvPr/>
        </p:nvSpPr>
        <p:spPr bwMode="gray">
          <a:xfrm>
            <a:off x="5697554" y="1769810"/>
            <a:ext cx="914400" cy="399482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1100</a:t>
            </a:r>
          </a:p>
        </p:txBody>
      </p:sp>
      <p:sp>
        <p:nvSpPr>
          <p:cNvPr id="18" name="Textfeld 17"/>
          <p:cNvSpPr txBox="1"/>
          <p:nvPr/>
        </p:nvSpPr>
        <p:spPr bwMode="gray">
          <a:xfrm>
            <a:off x="5574049" y="2725320"/>
            <a:ext cx="914400" cy="399482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900</a:t>
            </a:r>
          </a:p>
        </p:txBody>
      </p:sp>
      <p:sp>
        <p:nvSpPr>
          <p:cNvPr id="19" name="Textfeld 18"/>
          <p:cNvSpPr txBox="1"/>
          <p:nvPr/>
        </p:nvSpPr>
        <p:spPr bwMode="gray">
          <a:xfrm>
            <a:off x="5697554" y="1311572"/>
            <a:ext cx="914400" cy="399482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1200</a:t>
            </a:r>
          </a:p>
        </p:txBody>
      </p:sp>
      <p:sp>
        <p:nvSpPr>
          <p:cNvPr id="20" name="Textfeld 19"/>
          <p:cNvSpPr txBox="1"/>
          <p:nvPr/>
        </p:nvSpPr>
        <p:spPr bwMode="gray">
          <a:xfrm>
            <a:off x="5645432" y="3194182"/>
            <a:ext cx="914400" cy="399482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800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4463526" y="2026648"/>
            <a:ext cx="3631721" cy="0"/>
          </a:xfrm>
          <a:prstGeom prst="line">
            <a:avLst/>
          </a:prstGeom>
          <a:ln w="63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7062827" y="2656050"/>
            <a:ext cx="118019" cy="1997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7062827" y="3741888"/>
            <a:ext cx="118020" cy="1293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7062827" y="4371994"/>
            <a:ext cx="120643" cy="2220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feld 24"/>
          <p:cNvSpPr txBox="1"/>
          <p:nvPr/>
        </p:nvSpPr>
        <p:spPr bwMode="gray">
          <a:xfrm>
            <a:off x="7918086" y="1191722"/>
            <a:ext cx="1066799" cy="9144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calibration</a:t>
            </a: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target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  <p:cxnSp>
        <p:nvCxnSpPr>
          <p:cNvPr id="26" name="Gerade Verbindung 25"/>
          <p:cNvCxnSpPr>
            <a:endCxn id="25" idx="1"/>
          </p:cNvCxnSpPr>
          <p:nvPr/>
        </p:nvCxnSpPr>
        <p:spPr>
          <a:xfrm flipV="1">
            <a:off x="7410085" y="1648922"/>
            <a:ext cx="508001" cy="38675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4463525" y="2793780"/>
            <a:ext cx="3631721" cy="0"/>
          </a:xfrm>
          <a:prstGeom prst="line">
            <a:avLst/>
          </a:prstGeom>
          <a:ln w="63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 bwMode="gray">
          <a:xfrm>
            <a:off x="7922004" y="3161731"/>
            <a:ext cx="1066799" cy="9144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calibration</a:t>
            </a: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target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  <p:cxnSp>
        <p:nvCxnSpPr>
          <p:cNvPr id="29" name="Gerade Verbindung 28"/>
          <p:cNvCxnSpPr/>
          <p:nvPr/>
        </p:nvCxnSpPr>
        <p:spPr>
          <a:xfrm flipH="1" flipV="1">
            <a:off x="7503219" y="2793780"/>
            <a:ext cx="418785" cy="3588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 bwMode="gray">
          <a:xfrm>
            <a:off x="7316948" y="4589023"/>
            <a:ext cx="942496" cy="39494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noise</a:t>
            </a: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2" name="Gerade Verbindung 31"/>
          <p:cNvCxnSpPr/>
          <p:nvPr/>
        </p:nvCxnSpPr>
        <p:spPr>
          <a:xfrm>
            <a:off x="7132668" y="4483012"/>
            <a:ext cx="319749" cy="224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2698117" y="2411001"/>
            <a:ext cx="3790332" cy="1754326"/>
          </a:xfrm>
          <a:prstGeom prst="rect">
            <a:avLst/>
          </a:prstGeom>
          <a:solidFill>
            <a:srgbClr val="EAB0B1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Most </a:t>
            </a:r>
            <a:r>
              <a:rPr lang="de-DE" dirty="0" err="1" smtClean="0"/>
              <a:t>importantly</a:t>
            </a:r>
            <a:r>
              <a:rPr lang="de-DE" dirty="0" smtClean="0"/>
              <a:t>:</a:t>
            </a:r>
          </a:p>
          <a:p>
            <a:pPr algn="ctr"/>
            <a:endParaRPr lang="de-DE" dirty="0" smtClean="0"/>
          </a:p>
          <a:p>
            <a:pPr algn="ctr"/>
            <a:r>
              <a:rPr lang="de-DE" b="1" dirty="0" smtClean="0"/>
              <a:t>All non-</a:t>
            </a:r>
            <a:r>
              <a:rPr lang="de-DE" b="1" dirty="0" err="1" smtClean="0"/>
              <a:t>calibrated</a:t>
            </a:r>
            <a:r>
              <a:rPr lang="de-DE" b="1" dirty="0" smtClean="0"/>
              <a:t> variables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breakdowns</a:t>
            </a:r>
            <a:r>
              <a:rPr lang="de-DE" b="1" dirty="0" smtClean="0"/>
              <a:t> </a:t>
            </a:r>
            <a:r>
              <a:rPr lang="de-DE" b="1" dirty="0" err="1" smtClean="0"/>
              <a:t>can</a:t>
            </a:r>
            <a:r>
              <a:rPr lang="de-DE" b="1" dirty="0" smtClean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biased</a:t>
            </a:r>
            <a:r>
              <a:rPr lang="de-DE" b="1" dirty="0" smtClean="0"/>
              <a:t>!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/>
      <p:bldP spid="14" grpId="0"/>
      <p:bldP spid="17" grpId="0"/>
      <p:bldP spid="18" grpId="0"/>
      <p:bldP spid="19" grpId="0"/>
      <p:bldP spid="20" grpId="0"/>
      <p:bldP spid="22" grpId="0" animBg="1"/>
      <p:bldP spid="23" grpId="0" animBg="1"/>
      <p:bldP spid="24" grpId="0" animBg="1"/>
      <p:bldP spid="25" grpId="0"/>
      <p:bldP spid="28" grpId="0"/>
      <p:bldP spid="30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Flexibility</a:t>
            </a:r>
            <a:endParaRPr lang="de-DE" dirty="0"/>
          </a:p>
        </p:txBody>
      </p:sp>
      <p:sp>
        <p:nvSpPr>
          <p:cNvPr id="4" name="Inhaltsplatzhalter 5"/>
          <p:cNvSpPr>
            <a:spLocks noGrp="1"/>
          </p:cNvSpPr>
          <p:nvPr>
            <p:ph sz="quarter" idx="4294967295"/>
          </p:nvPr>
        </p:nvSpPr>
        <p:spPr>
          <a:xfrm>
            <a:off x="511516" y="1838631"/>
            <a:ext cx="7925902" cy="3830813"/>
          </a:xfrm>
          <a:prstGeom prst="rect">
            <a:avLst/>
          </a:prstGeom>
        </p:spPr>
        <p:txBody>
          <a:bodyPr/>
          <a:lstStyle/>
          <a:p>
            <a:pPr marL="179388" indent="0">
              <a:buClr>
                <a:srgbClr val="C00000"/>
              </a:buClr>
              <a:buNone/>
            </a:pPr>
            <a:r>
              <a:rPr lang="de-DE" sz="1800" dirty="0" smtClean="0"/>
              <a:t>Multiple </a:t>
            </a: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SBS-</a:t>
            </a:r>
            <a:r>
              <a:rPr lang="de-DE" sz="1800" dirty="0" err="1" smtClean="0"/>
              <a:t>microdata</a:t>
            </a:r>
            <a:endParaRPr lang="de-DE" sz="1800" dirty="0" smtClean="0"/>
          </a:p>
          <a:p>
            <a:pPr marL="794899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Country </a:t>
            </a:r>
            <a:r>
              <a:rPr lang="de-DE" sz="1800" dirty="0" err="1" smtClean="0"/>
              <a:t>level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regional </a:t>
            </a:r>
            <a:r>
              <a:rPr lang="de-DE" sz="1800" b="1" dirty="0" smtClean="0"/>
              <a:t>SBS</a:t>
            </a:r>
          </a:p>
          <a:p>
            <a:pPr marL="794899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800" dirty="0" err="1" smtClean="0"/>
              <a:t>Foreign</a:t>
            </a:r>
            <a:r>
              <a:rPr lang="de-DE" sz="1800" dirty="0" smtClean="0"/>
              <a:t> </a:t>
            </a:r>
            <a:r>
              <a:rPr lang="de-DE" sz="1800" dirty="0" err="1" smtClean="0"/>
              <a:t>Affiliates</a:t>
            </a:r>
            <a:r>
              <a:rPr lang="de-DE" sz="1800" dirty="0" smtClean="0"/>
              <a:t> </a:t>
            </a:r>
            <a:r>
              <a:rPr lang="de-DE" sz="1800" dirty="0" err="1" smtClean="0"/>
              <a:t>Statistics</a:t>
            </a:r>
            <a:r>
              <a:rPr lang="de-DE" sz="1800" dirty="0" smtClean="0"/>
              <a:t> (</a:t>
            </a:r>
            <a:r>
              <a:rPr lang="de-DE" sz="1800" b="1" dirty="0" smtClean="0"/>
              <a:t>FATS</a:t>
            </a:r>
            <a:r>
              <a:rPr lang="de-DE" sz="1800" dirty="0" smtClean="0"/>
              <a:t>)</a:t>
            </a:r>
          </a:p>
          <a:p>
            <a:pPr marL="794899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(</a:t>
            </a:r>
            <a:r>
              <a:rPr lang="de-DE" sz="1800" b="1" u="sng" dirty="0" err="1" smtClean="0"/>
              <a:t>Unpredictable</a:t>
            </a:r>
            <a:r>
              <a:rPr lang="de-DE" sz="1800" dirty="0" smtClean="0"/>
              <a:t>) </a:t>
            </a:r>
            <a:r>
              <a:rPr lang="de-DE" sz="1800" dirty="0"/>
              <a:t>Micro Data Linking (</a:t>
            </a:r>
            <a:r>
              <a:rPr lang="de-DE" sz="1800" b="1" dirty="0"/>
              <a:t>MDL</a:t>
            </a:r>
            <a:r>
              <a:rPr lang="de-DE" sz="1800" dirty="0"/>
              <a:t>)</a:t>
            </a:r>
          </a:p>
          <a:p>
            <a:pPr marL="13462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Trade </a:t>
            </a:r>
            <a:r>
              <a:rPr lang="de-DE" sz="1800" dirty="0" err="1" smtClean="0"/>
              <a:t>by</a:t>
            </a:r>
            <a:r>
              <a:rPr lang="de-DE" sz="1800" dirty="0" smtClean="0"/>
              <a:t> Enterprise </a:t>
            </a:r>
            <a:r>
              <a:rPr lang="de-DE" sz="1800" dirty="0" err="1" smtClean="0"/>
              <a:t>Characterisitcs</a:t>
            </a:r>
            <a:r>
              <a:rPr lang="de-DE" sz="1800" dirty="0" smtClean="0"/>
              <a:t> (</a:t>
            </a:r>
            <a:r>
              <a:rPr lang="de-DE" sz="1800" b="1" dirty="0" smtClean="0"/>
              <a:t>TEC</a:t>
            </a:r>
            <a:r>
              <a:rPr lang="de-DE" sz="1800" dirty="0" smtClean="0"/>
              <a:t>)</a:t>
            </a:r>
          </a:p>
          <a:p>
            <a:pPr marL="13462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Small </a:t>
            </a:r>
            <a:r>
              <a:rPr lang="de-DE" sz="1800" dirty="0" err="1" smtClean="0"/>
              <a:t>and</a:t>
            </a:r>
            <a:r>
              <a:rPr lang="de-DE" sz="1800" dirty="0" smtClean="0"/>
              <a:t> Medium Enterprises (</a:t>
            </a:r>
            <a:r>
              <a:rPr lang="de-DE" sz="1800" b="1" dirty="0" smtClean="0"/>
              <a:t>SME</a:t>
            </a:r>
            <a:r>
              <a:rPr lang="de-DE" sz="1800" dirty="0" smtClean="0"/>
              <a:t>)</a:t>
            </a:r>
          </a:p>
          <a:p>
            <a:pPr marL="13462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…</a:t>
            </a:r>
          </a:p>
          <a:p>
            <a:endParaRPr lang="de-DE" sz="1800" dirty="0" smtClean="0"/>
          </a:p>
          <a:p>
            <a:endParaRPr lang="de-DE" sz="1800" dirty="0"/>
          </a:p>
          <a:p>
            <a:pPr marL="794899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de-DE" sz="1800" dirty="0" err="1" smtClean="0"/>
              <a:t>How</a:t>
            </a:r>
            <a:r>
              <a:rPr lang="de-DE" sz="1800" dirty="0" smtClean="0"/>
              <a:t> will </a:t>
            </a:r>
            <a:r>
              <a:rPr lang="de-DE" sz="1800" dirty="0" err="1" smtClean="0"/>
              <a:t>calibration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results</a:t>
            </a:r>
            <a:r>
              <a:rPr lang="de-DE" sz="1800" dirty="0" smtClean="0"/>
              <a:t> </a:t>
            </a:r>
            <a:r>
              <a:rPr lang="de-DE" sz="1800" dirty="0" err="1" smtClean="0"/>
              <a:t>affect</a:t>
            </a:r>
            <a:r>
              <a:rPr lang="de-DE" sz="1800" dirty="0" smtClean="0"/>
              <a:t> </a:t>
            </a:r>
            <a:r>
              <a:rPr lang="de-DE" sz="1800" dirty="0" err="1" smtClean="0"/>
              <a:t>these</a:t>
            </a:r>
            <a:r>
              <a:rPr lang="de-DE" sz="1800" dirty="0" smtClean="0"/>
              <a:t> </a:t>
            </a:r>
            <a:r>
              <a:rPr lang="de-DE" sz="1800" dirty="0" err="1" smtClean="0"/>
              <a:t>secondary</a:t>
            </a:r>
            <a:r>
              <a:rPr lang="de-DE" sz="1800" dirty="0" smtClean="0"/>
              <a:t> </a:t>
            </a:r>
            <a:r>
              <a:rPr lang="de-DE" sz="1800" dirty="0" err="1" smtClean="0"/>
              <a:t>statistics</a:t>
            </a:r>
            <a:r>
              <a:rPr lang="de-DE" sz="1800" dirty="0" smtClean="0"/>
              <a:t>?</a:t>
            </a:r>
          </a:p>
        </p:txBody>
      </p:sp>
      <p:pic>
        <p:nvPicPr>
          <p:cNvPr id="5" name="Picture 2" descr="Bildergebnis für puzz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115" y="1083720"/>
            <a:ext cx="2210742" cy="198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0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5347410" y="685801"/>
            <a:ext cx="3423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BR </a:t>
            </a:r>
            <a:r>
              <a:rPr lang="de-DE" dirty="0" err="1" smtClean="0"/>
              <a:t>displays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 t-2 </a:t>
            </a:r>
          </a:p>
          <a:p>
            <a:pPr algn="ctr"/>
            <a:r>
              <a:rPr lang="de-DE" dirty="0" err="1"/>
              <a:t>w</a:t>
            </a:r>
            <a:r>
              <a:rPr lang="de-DE" dirty="0" err="1" smtClean="0"/>
              <a:t>hen</a:t>
            </a:r>
            <a:r>
              <a:rPr lang="de-DE" dirty="0" smtClean="0"/>
              <a:t> sample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drawn</a:t>
            </a:r>
            <a:endParaRPr lang="de-DE" dirty="0" smtClean="0"/>
          </a:p>
          <a:p>
            <a:pPr algn="ctr"/>
            <a:r>
              <a:rPr lang="de-DE" dirty="0"/>
              <a:t>(</a:t>
            </a:r>
            <a:r>
              <a:rPr lang="de-DE" dirty="0" err="1"/>
              <a:t>sampling</a:t>
            </a:r>
            <a:r>
              <a:rPr lang="de-DE" dirty="0"/>
              <a:t> </a:t>
            </a:r>
            <a:r>
              <a:rPr lang="de-DE" dirty="0" err="1"/>
              <a:t>frame</a:t>
            </a:r>
            <a:r>
              <a:rPr lang="de-DE" dirty="0"/>
              <a:t> </a:t>
            </a:r>
            <a:r>
              <a:rPr lang="de-DE" dirty="0" smtClean="0"/>
              <a:t>2.5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old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Non-response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 bwMode="gray">
          <a:xfrm>
            <a:off x="224590" y="5657998"/>
            <a:ext cx="8317822" cy="457094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sz="1900" dirty="0"/>
              <a:t>NACE:     A    </a:t>
            </a:r>
            <a:r>
              <a:rPr lang="de-DE" sz="1900" dirty="0" smtClean="0"/>
              <a:t> </a:t>
            </a:r>
            <a:r>
              <a:rPr lang="de-DE" sz="1900" dirty="0"/>
              <a:t>B </a:t>
            </a:r>
            <a:r>
              <a:rPr lang="de-DE" sz="1900" dirty="0" smtClean="0"/>
              <a:t>    </a:t>
            </a:r>
            <a:r>
              <a:rPr lang="de-DE" sz="1900" dirty="0"/>
              <a:t>C </a:t>
            </a:r>
            <a:r>
              <a:rPr lang="de-DE" sz="1900" dirty="0" smtClean="0"/>
              <a:t>    </a:t>
            </a:r>
            <a:r>
              <a:rPr lang="de-DE" sz="1900" dirty="0"/>
              <a:t>D </a:t>
            </a:r>
            <a:r>
              <a:rPr lang="de-DE" sz="1900" dirty="0" smtClean="0"/>
              <a:t>    </a:t>
            </a:r>
            <a:r>
              <a:rPr lang="de-DE" sz="1900" dirty="0"/>
              <a:t>E  </a:t>
            </a:r>
            <a:r>
              <a:rPr lang="de-DE" sz="1900" dirty="0" smtClean="0"/>
              <a:t>   </a:t>
            </a:r>
            <a:r>
              <a:rPr lang="de-DE" sz="1900" dirty="0"/>
              <a:t>F  </a:t>
            </a:r>
            <a:r>
              <a:rPr lang="de-DE" sz="1900" dirty="0" smtClean="0"/>
              <a:t>   </a:t>
            </a:r>
            <a:r>
              <a:rPr lang="de-DE" sz="1900" dirty="0"/>
              <a:t>G  </a:t>
            </a:r>
            <a:r>
              <a:rPr lang="de-DE" sz="1900" dirty="0" smtClean="0"/>
              <a:t>   </a:t>
            </a:r>
            <a:r>
              <a:rPr lang="de-DE" sz="1900" dirty="0"/>
              <a:t>H   </a:t>
            </a:r>
            <a:r>
              <a:rPr lang="de-DE" sz="1900" dirty="0" smtClean="0"/>
              <a:t>   </a:t>
            </a:r>
            <a:r>
              <a:rPr lang="de-DE" sz="1900" dirty="0"/>
              <a:t>I  </a:t>
            </a:r>
            <a:r>
              <a:rPr lang="de-DE" sz="1900" dirty="0" smtClean="0"/>
              <a:t>    </a:t>
            </a:r>
            <a:r>
              <a:rPr lang="de-DE" sz="1900" dirty="0"/>
              <a:t>J   </a:t>
            </a:r>
            <a:r>
              <a:rPr lang="de-DE" sz="1900" dirty="0" smtClean="0"/>
              <a:t>  </a:t>
            </a:r>
            <a:r>
              <a:rPr lang="de-DE" sz="1900" dirty="0"/>
              <a:t>K  </a:t>
            </a:r>
            <a:r>
              <a:rPr lang="de-DE" sz="1900" dirty="0" smtClean="0"/>
              <a:t>   </a:t>
            </a:r>
            <a:r>
              <a:rPr lang="de-DE" sz="1900" dirty="0"/>
              <a:t>L  </a:t>
            </a:r>
            <a:r>
              <a:rPr lang="de-DE" sz="1900" dirty="0" smtClean="0"/>
              <a:t>   </a:t>
            </a:r>
            <a:r>
              <a:rPr lang="de-DE" sz="1900" dirty="0"/>
              <a:t>M </a:t>
            </a:r>
            <a:r>
              <a:rPr lang="de-DE" sz="1900" dirty="0" smtClean="0"/>
              <a:t>    </a:t>
            </a:r>
            <a:r>
              <a:rPr lang="de-DE" sz="1900" dirty="0"/>
              <a:t>N  </a:t>
            </a:r>
            <a:r>
              <a:rPr lang="de-DE" sz="1900" dirty="0" smtClean="0"/>
              <a:t>    </a:t>
            </a:r>
            <a:r>
              <a:rPr lang="de-DE" sz="1900" dirty="0"/>
              <a:t>O   </a:t>
            </a:r>
            <a:r>
              <a:rPr lang="de-DE" sz="1900" dirty="0" smtClean="0"/>
              <a:t>  </a:t>
            </a:r>
            <a:r>
              <a:rPr lang="de-DE" sz="1900" dirty="0"/>
              <a:t>P   </a:t>
            </a:r>
            <a:r>
              <a:rPr lang="de-DE" sz="1900" dirty="0" smtClean="0"/>
              <a:t>  </a:t>
            </a:r>
            <a:r>
              <a:rPr lang="de-DE" sz="1900" dirty="0"/>
              <a:t>Q </a:t>
            </a:r>
            <a:r>
              <a:rPr lang="de-DE" sz="1900" dirty="0" smtClean="0"/>
              <a:t>    </a:t>
            </a:r>
            <a:r>
              <a:rPr lang="de-DE" sz="1900" dirty="0"/>
              <a:t>R      S  …</a:t>
            </a:r>
          </a:p>
        </p:txBody>
      </p:sp>
      <p:sp>
        <p:nvSpPr>
          <p:cNvPr id="5" name="Rechteck 4"/>
          <p:cNvSpPr/>
          <p:nvPr/>
        </p:nvSpPr>
        <p:spPr>
          <a:xfrm>
            <a:off x="5347410" y="2083546"/>
            <a:ext cx="1365761" cy="3521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cxnSp>
        <p:nvCxnSpPr>
          <p:cNvPr id="6" name="Gerade Verbindung 5"/>
          <p:cNvCxnSpPr/>
          <p:nvPr/>
        </p:nvCxnSpPr>
        <p:spPr>
          <a:xfrm>
            <a:off x="662440" y="2083545"/>
            <a:ext cx="0" cy="35744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 bwMode="gray">
          <a:xfrm rot="16200000">
            <a:off x="271595" y="4786160"/>
            <a:ext cx="914188" cy="685621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sz="1900" dirty="0"/>
              <a:t>                </a:t>
            </a:r>
            <a:r>
              <a:rPr lang="de-DE" sz="1900" dirty="0" err="1"/>
              <a:t>size</a:t>
            </a:r>
            <a:r>
              <a:rPr lang="de-DE" sz="1900" dirty="0"/>
              <a:t> </a:t>
            </a:r>
            <a:r>
              <a:rPr lang="de-DE" sz="1900" dirty="0" err="1"/>
              <a:t>class</a:t>
            </a:r>
            <a:endParaRPr lang="de-DE" sz="1900" dirty="0"/>
          </a:p>
          <a:p>
            <a:r>
              <a:rPr lang="de-DE" sz="1900" dirty="0"/>
              <a:t>0      </a:t>
            </a:r>
            <a:r>
              <a:rPr lang="de-DE" sz="1900" dirty="0" smtClean="0"/>
              <a:t>    </a:t>
            </a:r>
            <a:r>
              <a:rPr lang="de-DE" sz="1900" dirty="0"/>
              <a:t>20               50          </a:t>
            </a:r>
            <a:r>
              <a:rPr lang="de-DE" sz="1900" dirty="0" smtClean="0"/>
              <a:t>              </a:t>
            </a:r>
            <a:r>
              <a:rPr lang="de-DE" sz="1900" dirty="0">
                <a:sym typeface="Wingdings" panose="05000000000000000000" pitchFamily="2" charset="2"/>
              </a:rPr>
              <a:t></a:t>
            </a:r>
            <a:endParaRPr lang="de-DE" sz="1900" dirty="0"/>
          </a:p>
        </p:txBody>
      </p:sp>
      <p:sp>
        <p:nvSpPr>
          <p:cNvPr id="8" name="Rechteck 7"/>
          <p:cNvSpPr/>
          <p:nvPr/>
        </p:nvSpPr>
        <p:spPr>
          <a:xfrm>
            <a:off x="3783755" y="2088300"/>
            <a:ext cx="421211" cy="35255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8534968" y="2082487"/>
            <a:ext cx="110735" cy="35255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204966" y="2083546"/>
            <a:ext cx="391418" cy="35211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3376474" y="2083545"/>
            <a:ext cx="129016" cy="3525544"/>
          </a:xfrm>
          <a:prstGeom prst="rect">
            <a:avLst/>
          </a:prstGeom>
          <a:solidFill>
            <a:srgbClr val="D2FCF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319615" y="2083545"/>
            <a:ext cx="796627" cy="2757300"/>
          </a:xfrm>
          <a:prstGeom prst="rect">
            <a:avLst/>
          </a:prstGeom>
          <a:pattFill prst="wdDnDiag">
            <a:fgClr>
              <a:srgbClr val="FFCCCC"/>
            </a:fgClr>
            <a:bgClr>
              <a:schemeClr val="accent2">
                <a:lumMod val="20000"/>
                <a:lumOff val="80000"/>
              </a:schemeClr>
            </a:bgClr>
          </a:patt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2978161" y="2083545"/>
            <a:ext cx="398314" cy="2757300"/>
          </a:xfrm>
          <a:prstGeom prst="rect">
            <a:avLst/>
          </a:prstGeom>
          <a:pattFill prst="wdDnDiag">
            <a:fgClr>
              <a:schemeClr val="accent2">
                <a:lumMod val="20000"/>
                <a:lumOff val="80000"/>
              </a:schemeClr>
            </a:fgClr>
            <a:bgClr>
              <a:srgbClr val="FFCCCC"/>
            </a:bgClr>
          </a:patt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2978160" y="4840845"/>
            <a:ext cx="398314" cy="763898"/>
          </a:xfrm>
          <a:prstGeom prst="rect">
            <a:avLst/>
          </a:prstGeom>
          <a:solidFill>
            <a:srgbClr val="FFCCCC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1319615" y="4840845"/>
            <a:ext cx="796627" cy="7682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3505490" y="2083545"/>
            <a:ext cx="130791" cy="3521197"/>
          </a:xfrm>
          <a:prstGeom prst="rect">
            <a:avLst/>
          </a:prstGeom>
          <a:solidFill>
            <a:srgbClr val="D8F0E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3636282" y="2083546"/>
            <a:ext cx="147473" cy="3521196"/>
          </a:xfrm>
          <a:prstGeom prst="rect">
            <a:avLst/>
          </a:prstGeom>
          <a:solidFill>
            <a:srgbClr val="BBFDF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2116243" y="2083544"/>
            <a:ext cx="861917" cy="2757302"/>
          </a:xfrm>
          <a:prstGeom prst="rect">
            <a:avLst/>
          </a:prstGeom>
          <a:pattFill prst="wdDnDiag">
            <a:fgClr>
              <a:schemeClr val="bg2">
                <a:lumMod val="20000"/>
                <a:lumOff val="80000"/>
              </a:schemeClr>
            </a:fgClr>
            <a:bgClr>
              <a:srgbClr val="F6FAD2"/>
            </a:bgClr>
          </a:patt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3379314" y="2083546"/>
            <a:ext cx="3333858" cy="35255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5013954" y="2083546"/>
            <a:ext cx="187154" cy="3521196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7093528" y="2087892"/>
            <a:ext cx="1336098" cy="35255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1319616" y="2081373"/>
            <a:ext cx="2059698" cy="35255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4596384" y="2085031"/>
            <a:ext cx="417570" cy="3521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4976894" y="362636"/>
            <a:ext cx="3790709" cy="1569660"/>
          </a:xfrm>
          <a:prstGeom prst="rect">
            <a:avLst/>
          </a:prstGeom>
          <a:solidFill>
            <a:srgbClr val="EAB0B1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800" b="1" dirty="0" smtClean="0"/>
          </a:p>
          <a:p>
            <a:pPr algn="ctr"/>
            <a:r>
              <a:rPr lang="de-DE" sz="2400" b="1" dirty="0" err="1" smtClean="0"/>
              <a:t>Accelaration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of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the</a:t>
            </a:r>
            <a:r>
              <a:rPr lang="de-DE" sz="2400" b="1" dirty="0" smtClean="0"/>
              <a:t> BR</a:t>
            </a:r>
          </a:p>
          <a:p>
            <a:pPr algn="ctr"/>
            <a:endParaRPr lang="de-DE" sz="800" dirty="0"/>
          </a:p>
          <a:p>
            <a:pPr algn="ctr"/>
            <a:r>
              <a:rPr lang="de-DE" sz="2400" dirty="0" smtClean="0"/>
              <a:t>Displays </a:t>
            </a:r>
            <a:r>
              <a:rPr lang="de-DE" sz="2400" dirty="0" err="1" smtClean="0"/>
              <a:t>reference-year</a:t>
            </a:r>
            <a:r>
              <a:rPr lang="de-DE" sz="2400" dirty="0" smtClean="0"/>
              <a:t> „t“ </a:t>
            </a:r>
            <a:r>
              <a:rPr lang="de-DE" sz="2400" dirty="0" err="1" smtClean="0"/>
              <a:t>when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sample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drawn</a:t>
            </a:r>
            <a:endParaRPr lang="de-DE" sz="2400" dirty="0" smtClean="0"/>
          </a:p>
          <a:p>
            <a:pPr algn="ctr"/>
            <a:endParaRPr lang="de-DE" sz="800" dirty="0" smtClean="0"/>
          </a:p>
        </p:txBody>
      </p:sp>
      <p:sp>
        <p:nvSpPr>
          <p:cNvPr id="32" name="Rechteck 31"/>
          <p:cNvSpPr/>
          <p:nvPr/>
        </p:nvSpPr>
        <p:spPr>
          <a:xfrm>
            <a:off x="8524228" y="2082858"/>
            <a:ext cx="243375" cy="35255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2" tIns="38391" rIns="76782" bIns="38391" rtlCol="0" anchor="ctr"/>
          <a:lstStyle/>
          <a:p>
            <a:pPr algn="ctr"/>
            <a:endParaRPr lang="de-DE"/>
          </a:p>
        </p:txBody>
      </p:sp>
      <p:cxnSp>
        <p:nvCxnSpPr>
          <p:cNvPr id="27" name="Gerade Verbindung 26"/>
          <p:cNvCxnSpPr/>
          <p:nvPr/>
        </p:nvCxnSpPr>
        <p:spPr>
          <a:xfrm>
            <a:off x="623993" y="5604743"/>
            <a:ext cx="816411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91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Misclassifications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516923" y="3783161"/>
            <a:ext cx="256374" cy="9775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519303" y="3783158"/>
            <a:ext cx="256374" cy="977573"/>
          </a:xfrm>
          <a:prstGeom prst="rect">
            <a:avLst/>
          </a:prstGeom>
          <a:solidFill>
            <a:srgbClr val="E7E7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2403185" y="2868018"/>
            <a:ext cx="1000273" cy="291831"/>
          </a:xfrm>
          <a:prstGeom prst="rightArrow">
            <a:avLst/>
          </a:prstGeom>
          <a:solidFill>
            <a:srgbClr val="E7E7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1033012" y="1399309"/>
            <a:ext cx="0" cy="43144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 bwMode="gray">
          <a:xfrm rot="16200000">
            <a:off x="746015" y="4577976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dirty="0" smtClean="0"/>
              <a:t>               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endParaRPr lang="de-DE" dirty="0" smtClean="0"/>
          </a:p>
          <a:p>
            <a:r>
              <a:rPr lang="de-DE" dirty="0" smtClean="0"/>
              <a:t>   0-1            2-9              10-49              &gt;50 </a:t>
            </a:r>
          </a:p>
        </p:txBody>
      </p:sp>
      <p:sp>
        <p:nvSpPr>
          <p:cNvPr id="9" name="Textfeld 8"/>
          <p:cNvSpPr txBox="1"/>
          <p:nvPr/>
        </p:nvSpPr>
        <p:spPr bwMode="gray">
          <a:xfrm>
            <a:off x="460872" y="5696629"/>
            <a:ext cx="5101411" cy="4572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dirty="0" smtClean="0"/>
              <a:t>NACE:         …        </a:t>
            </a:r>
            <a:r>
              <a:rPr lang="de-DE" dirty="0"/>
              <a:t>G</a:t>
            </a:r>
            <a:r>
              <a:rPr lang="de-DE" dirty="0" smtClean="0"/>
              <a:t>           …           M</a:t>
            </a:r>
          </a:p>
        </p:txBody>
      </p:sp>
      <p:sp>
        <p:nvSpPr>
          <p:cNvPr id="10" name="Rechteck 9"/>
          <p:cNvSpPr/>
          <p:nvPr/>
        </p:nvSpPr>
        <p:spPr>
          <a:xfrm>
            <a:off x="2048538" y="2384312"/>
            <a:ext cx="256374" cy="12848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048538" y="1481393"/>
            <a:ext cx="256374" cy="8189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2048538" y="3783161"/>
            <a:ext cx="256374" cy="9775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2048538" y="4866782"/>
            <a:ext cx="256374" cy="7758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933168" y="1447941"/>
            <a:ext cx="470018" cy="6409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2048538" y="3783161"/>
            <a:ext cx="256374" cy="977573"/>
          </a:xfrm>
          <a:prstGeom prst="rect">
            <a:avLst/>
          </a:prstGeom>
          <a:solidFill>
            <a:srgbClr val="EAB0B1">
              <a:alpha val="7098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15"/>
          <p:cNvCxnSpPr/>
          <p:nvPr/>
        </p:nvCxnSpPr>
        <p:spPr>
          <a:xfrm>
            <a:off x="2050916" y="4424989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2050442" y="4107713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2048538" y="4866782"/>
            <a:ext cx="256374" cy="775890"/>
          </a:xfrm>
          <a:prstGeom prst="rect">
            <a:avLst/>
          </a:prstGeom>
          <a:solidFill>
            <a:srgbClr val="EAB0B1">
              <a:alpha val="7098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2049666" y="2384311"/>
            <a:ext cx="256374" cy="1284805"/>
          </a:xfrm>
          <a:prstGeom prst="rect">
            <a:avLst/>
          </a:prstGeom>
          <a:solidFill>
            <a:srgbClr val="EAB0B1">
              <a:alpha val="7098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2056666" y="4742265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>
            <a:off x="2048537" y="1481393"/>
            <a:ext cx="256374" cy="818972"/>
          </a:xfrm>
          <a:prstGeom prst="rect">
            <a:avLst/>
          </a:prstGeom>
          <a:solidFill>
            <a:srgbClr val="EAB0B1">
              <a:alpha val="7098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2" name="Gerade Verbindung 21"/>
          <p:cNvCxnSpPr/>
          <p:nvPr/>
        </p:nvCxnSpPr>
        <p:spPr>
          <a:xfrm>
            <a:off x="2059464" y="5256199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2055232" y="5631265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2055191" y="2282241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2059464" y="2158861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2057083" y="2025956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2057558" y="1893586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2057558" y="1636316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2055190" y="1769761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2057083" y="3652069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2053284" y="3406887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2057083" y="3147771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2053939" y="2641532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2061830" y="3147755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hteck 34"/>
          <p:cNvSpPr/>
          <p:nvPr/>
        </p:nvSpPr>
        <p:spPr>
          <a:xfrm>
            <a:off x="2062485" y="2891343"/>
            <a:ext cx="230737" cy="245182"/>
          </a:xfrm>
          <a:prstGeom prst="rect">
            <a:avLst/>
          </a:prstGeom>
          <a:solidFill>
            <a:srgbClr val="E7E7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35"/>
          <p:cNvCxnSpPr/>
          <p:nvPr/>
        </p:nvCxnSpPr>
        <p:spPr>
          <a:xfrm>
            <a:off x="2053939" y="2886714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2403186" y="3147771"/>
            <a:ext cx="1000273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 37"/>
          <p:cNvSpPr/>
          <p:nvPr/>
        </p:nvSpPr>
        <p:spPr>
          <a:xfrm>
            <a:off x="3516923" y="2384312"/>
            <a:ext cx="256374" cy="12848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3516923" y="1481393"/>
            <a:ext cx="256374" cy="8189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3516923" y="4866782"/>
            <a:ext cx="256374" cy="7758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3516923" y="4866782"/>
            <a:ext cx="256374" cy="775890"/>
          </a:xfrm>
          <a:prstGeom prst="rect">
            <a:avLst/>
          </a:prstGeom>
          <a:solidFill>
            <a:srgbClr val="E7E7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3517396" y="2390772"/>
            <a:ext cx="256374" cy="1284805"/>
          </a:xfrm>
          <a:prstGeom prst="rect">
            <a:avLst/>
          </a:prstGeom>
          <a:solidFill>
            <a:srgbClr val="E7E7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3403459" y="1447941"/>
            <a:ext cx="470018" cy="6409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3516923" y="1481393"/>
            <a:ext cx="256374" cy="818972"/>
          </a:xfrm>
          <a:prstGeom prst="rect">
            <a:avLst/>
          </a:prstGeom>
          <a:solidFill>
            <a:srgbClr val="E7E7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5" name="Gerade Verbindung 44"/>
          <p:cNvCxnSpPr/>
          <p:nvPr/>
        </p:nvCxnSpPr>
        <p:spPr>
          <a:xfrm>
            <a:off x="3523576" y="2282241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3527849" y="2158861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3525468" y="2025956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3525943" y="1893586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3525943" y="1636316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3523575" y="1769761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3525468" y="3652069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3521669" y="3406887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3525468" y="3147771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3522324" y="2886714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3522324" y="2641532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3523617" y="5631265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>
            <a:off x="3527849" y="5256199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3525051" y="4742265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3519301" y="4424989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>
            <a:off x="3518827" y="4107713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 60"/>
          <p:cNvSpPr/>
          <p:nvPr/>
        </p:nvSpPr>
        <p:spPr>
          <a:xfrm>
            <a:off x="2614619" y="2192335"/>
            <a:ext cx="57740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7E7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7E7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2" name="Gerade Verbindung 61"/>
          <p:cNvCxnSpPr/>
          <p:nvPr/>
        </p:nvCxnSpPr>
        <p:spPr>
          <a:xfrm>
            <a:off x="947554" y="5642672"/>
            <a:ext cx="461472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feld 63"/>
          <p:cNvSpPr txBox="1"/>
          <p:nvPr/>
        </p:nvSpPr>
        <p:spPr bwMode="gray">
          <a:xfrm>
            <a:off x="4744066" y="1893586"/>
            <a:ext cx="3610226" cy="2395793"/>
          </a:xfrm>
          <a:prstGeom prst="rect">
            <a:avLst/>
          </a:prstGeom>
          <a:solidFill>
            <a:srgbClr val="FFBDBD"/>
          </a:solidFill>
          <a:ln w="76200">
            <a:solidFill>
              <a:srgbClr val="C00000"/>
            </a:solidFill>
          </a:ln>
        </p:spPr>
        <p:txBody>
          <a:bodyPr vert="horz" wrap="none" lIns="0" tIns="0" rIns="0" bIns="0" rtlCol="0" anchor="ctr" anchorCtr="0">
            <a:noAutofit/>
          </a:bodyPr>
          <a:lstStyle/>
          <a:p>
            <a:pPr algn="ctr">
              <a:buClr>
                <a:srgbClr val="C00000"/>
              </a:buClr>
            </a:pPr>
            <a:r>
              <a:rPr lang="de-DE" dirty="0" err="1" smtClean="0"/>
              <a:t>Incoherence</a:t>
            </a:r>
            <a:r>
              <a:rPr lang="de-DE" dirty="0" smtClean="0"/>
              <a:t> at </a:t>
            </a:r>
            <a:r>
              <a:rPr lang="de-DE" dirty="0" err="1" smtClean="0"/>
              <a:t>lower</a:t>
            </a:r>
            <a:r>
              <a:rPr lang="de-DE" dirty="0" smtClean="0"/>
              <a:t> </a:t>
            </a:r>
            <a:r>
              <a:rPr lang="de-DE" dirty="0" err="1" smtClean="0"/>
              <a:t>breakdowns</a:t>
            </a:r>
            <a:endParaRPr lang="de-DE" dirty="0" smtClean="0"/>
          </a:p>
          <a:p>
            <a:pPr algn="ctr">
              <a:buClr>
                <a:srgbClr val="C00000"/>
              </a:buClr>
            </a:pPr>
            <a:endParaRPr lang="de-DE" dirty="0" smtClean="0"/>
          </a:p>
          <a:p>
            <a:pPr algn="ctr">
              <a:buClr>
                <a:srgbClr val="C00000"/>
              </a:buClr>
            </a:pPr>
            <a:r>
              <a:rPr lang="de-DE" dirty="0" err="1" smtClean="0"/>
              <a:t>Reassigning</a:t>
            </a:r>
            <a:r>
              <a:rPr lang="de-DE" dirty="0" smtClean="0"/>
              <a:t> </a:t>
            </a:r>
            <a:r>
              <a:rPr lang="de-DE" dirty="0" err="1"/>
              <a:t>new</a:t>
            </a:r>
            <a:r>
              <a:rPr lang="de-DE" dirty="0"/>
              <a:t> NACE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</a:p>
          <a:p>
            <a:pPr algn="ctr">
              <a:buClr>
                <a:srgbClr val="C00000"/>
              </a:buClr>
            </a:pPr>
            <a:r>
              <a:rPr lang="de-DE" dirty="0" smtClean="0"/>
              <a:t>„</a:t>
            </a:r>
            <a:r>
              <a:rPr lang="de-DE" dirty="0" err="1" smtClean="0"/>
              <a:t>represented</a:t>
            </a:r>
            <a:r>
              <a:rPr lang="de-DE" dirty="0" smtClean="0"/>
              <a:t>“ </a:t>
            </a:r>
            <a:r>
              <a:rPr lang="de-DE" dirty="0" err="1" smtClean="0"/>
              <a:t>enterprises</a:t>
            </a:r>
            <a:endParaRPr lang="de-DE" dirty="0" smtClean="0"/>
          </a:p>
          <a:p>
            <a:pPr algn="ctr">
              <a:buClr>
                <a:srgbClr val="C00000"/>
              </a:buClr>
            </a:pP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pursued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</a:p>
          <a:p>
            <a:pPr algn="ctr">
              <a:buClr>
                <a:srgbClr val="C00000"/>
              </a:buClr>
            </a:pPr>
            <a:r>
              <a:rPr lang="de-DE" dirty="0" smtClean="0"/>
              <a:t>Business Register </a:t>
            </a:r>
            <a:r>
              <a:rPr lang="de-DE" dirty="0" err="1" smtClean="0"/>
              <a:t>and</a:t>
            </a:r>
            <a:r>
              <a:rPr lang="de-DE" dirty="0" smtClean="0"/>
              <a:t> in BD, </a:t>
            </a:r>
          </a:p>
          <a:p>
            <a:pPr algn="ctr">
              <a:buClr>
                <a:srgbClr val="C00000"/>
              </a:buClr>
            </a:pPr>
            <a:r>
              <a:rPr lang="de-DE" dirty="0" err="1" smtClean="0"/>
              <a:t>respectively</a:t>
            </a: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056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5" grpId="0" animBg="1"/>
      <p:bldP spid="18" grpId="0" animBg="1"/>
      <p:bldP spid="19" grpId="0" animBg="1"/>
      <p:bldP spid="21" grpId="0" animBg="1"/>
      <p:bldP spid="35" grpId="0" animBg="1"/>
      <p:bldP spid="41" grpId="0" animBg="1"/>
      <p:bldP spid="42" grpId="0" animBg="1"/>
      <p:bldP spid="44" grpId="0" animBg="1"/>
      <p:bldP spid="61" grpId="0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Misclassifications</a:t>
            </a:r>
            <a:r>
              <a:rPr lang="de-DE" dirty="0" smtClean="0"/>
              <a:t> (II)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913544" y="3804113"/>
            <a:ext cx="256374" cy="9775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915924" y="3804110"/>
            <a:ext cx="256374" cy="977573"/>
          </a:xfrm>
          <a:prstGeom prst="rect">
            <a:avLst/>
          </a:prstGeom>
          <a:solidFill>
            <a:srgbClr val="E7E7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 rot="888091">
            <a:off x="2799806" y="4659950"/>
            <a:ext cx="1000273" cy="291831"/>
          </a:xfrm>
          <a:prstGeom prst="rightArrow">
            <a:avLst/>
          </a:prstGeom>
          <a:solidFill>
            <a:srgbClr val="E7E7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1429633" y="1406236"/>
            <a:ext cx="0" cy="43284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 bwMode="gray">
          <a:xfrm>
            <a:off x="1018366" y="5717581"/>
            <a:ext cx="5101411" cy="4572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dirty="0" smtClean="0"/>
              <a:t>NACE:       …        B           …           G</a:t>
            </a:r>
          </a:p>
        </p:txBody>
      </p:sp>
      <p:sp>
        <p:nvSpPr>
          <p:cNvPr id="10" name="Rechteck 9"/>
          <p:cNvSpPr/>
          <p:nvPr/>
        </p:nvSpPr>
        <p:spPr>
          <a:xfrm>
            <a:off x="2445159" y="2405264"/>
            <a:ext cx="256374" cy="12848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445159" y="1502345"/>
            <a:ext cx="256374" cy="8189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2445159" y="3804113"/>
            <a:ext cx="256374" cy="18595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2329789" y="1468893"/>
            <a:ext cx="470018" cy="6409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2446372" y="3804110"/>
            <a:ext cx="256374" cy="1859511"/>
          </a:xfrm>
          <a:prstGeom prst="rect">
            <a:avLst/>
          </a:prstGeom>
          <a:solidFill>
            <a:srgbClr val="EAB0B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14"/>
          <p:cNvCxnSpPr/>
          <p:nvPr/>
        </p:nvCxnSpPr>
        <p:spPr>
          <a:xfrm>
            <a:off x="2447537" y="4992885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2447063" y="4359407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/>
        </p:nvSpPr>
        <p:spPr>
          <a:xfrm>
            <a:off x="2446287" y="2405263"/>
            <a:ext cx="256374" cy="1284805"/>
          </a:xfrm>
          <a:prstGeom prst="rect">
            <a:avLst/>
          </a:prstGeom>
          <a:solidFill>
            <a:srgbClr val="EAB0B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17"/>
          <p:cNvCxnSpPr/>
          <p:nvPr/>
        </p:nvCxnSpPr>
        <p:spPr>
          <a:xfrm>
            <a:off x="2453287" y="5652001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/>
          <p:cNvSpPr/>
          <p:nvPr/>
        </p:nvSpPr>
        <p:spPr>
          <a:xfrm>
            <a:off x="2445158" y="1502345"/>
            <a:ext cx="256374" cy="818972"/>
          </a:xfrm>
          <a:prstGeom prst="rect">
            <a:avLst/>
          </a:prstGeom>
          <a:solidFill>
            <a:srgbClr val="EAB0B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2451812" y="2303193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2456085" y="2179813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2453704" y="2046908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2454179" y="1914538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2454179" y="1657268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2451811" y="1790713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2453704" y="3673021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2449905" y="3427839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2453704" y="3168723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2450560" y="2662484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2458451" y="4989005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2459106" y="4365115"/>
            <a:ext cx="230737" cy="615344"/>
          </a:xfrm>
          <a:prstGeom prst="rect">
            <a:avLst/>
          </a:prstGeom>
          <a:solidFill>
            <a:srgbClr val="E7E7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450560" y="2907666"/>
            <a:ext cx="2392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2799807" y="4980475"/>
            <a:ext cx="1000273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33"/>
          <p:cNvSpPr/>
          <p:nvPr/>
        </p:nvSpPr>
        <p:spPr>
          <a:xfrm>
            <a:off x="3913544" y="2405264"/>
            <a:ext cx="256374" cy="12848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3913544" y="1502345"/>
            <a:ext cx="256374" cy="8189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/>
          <p:cNvSpPr/>
          <p:nvPr/>
        </p:nvSpPr>
        <p:spPr>
          <a:xfrm>
            <a:off x="3913544" y="4887734"/>
            <a:ext cx="256374" cy="7758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3913544" y="4887734"/>
            <a:ext cx="256374" cy="775890"/>
          </a:xfrm>
          <a:prstGeom prst="rect">
            <a:avLst/>
          </a:prstGeom>
          <a:solidFill>
            <a:srgbClr val="E7E7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3914017" y="2411724"/>
            <a:ext cx="256374" cy="1284805"/>
          </a:xfrm>
          <a:prstGeom prst="rect">
            <a:avLst/>
          </a:prstGeom>
          <a:solidFill>
            <a:srgbClr val="E7E7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3800080" y="1468893"/>
            <a:ext cx="470018" cy="6409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3913544" y="1502345"/>
            <a:ext cx="256374" cy="818972"/>
          </a:xfrm>
          <a:prstGeom prst="rect">
            <a:avLst/>
          </a:prstGeom>
          <a:solidFill>
            <a:srgbClr val="E7E7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 Verbindung 40"/>
          <p:cNvCxnSpPr/>
          <p:nvPr/>
        </p:nvCxnSpPr>
        <p:spPr>
          <a:xfrm>
            <a:off x="3920197" y="2303193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>
            <a:off x="3924470" y="2179813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>
            <a:off x="3922089" y="2046908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>
            <a:off x="3922564" y="1914538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>
            <a:off x="3922564" y="1657268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3920196" y="1790713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3922089" y="3673021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3918290" y="3427839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3922089" y="3168723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3918945" y="2907666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3918945" y="2662484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3920238" y="5652217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3924470" y="5277151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3921672" y="4763217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3928622" y="4560241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3928148" y="4160415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hteck 56"/>
          <p:cNvSpPr/>
          <p:nvPr/>
        </p:nvSpPr>
        <p:spPr>
          <a:xfrm>
            <a:off x="3011240" y="3980074"/>
            <a:ext cx="57740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7E7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7E7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8" name="Gerade Verbindung 57"/>
          <p:cNvCxnSpPr/>
          <p:nvPr/>
        </p:nvCxnSpPr>
        <p:spPr>
          <a:xfrm>
            <a:off x="1344175" y="5663624"/>
            <a:ext cx="461472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3922146" y="5468291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>
            <a:off x="3921672" y="5093865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3928622" y="4360850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3928148" y="3980074"/>
            <a:ext cx="23928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/>
          <p:cNvSpPr txBox="1"/>
          <p:nvPr/>
        </p:nvSpPr>
        <p:spPr bwMode="gray">
          <a:xfrm rot="16200000">
            <a:off x="1152535" y="4657446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r>
              <a:rPr lang="de-DE" dirty="0" smtClean="0"/>
              <a:t>               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endParaRPr lang="de-DE" dirty="0" smtClean="0"/>
          </a:p>
          <a:p>
            <a:r>
              <a:rPr lang="de-DE" dirty="0" smtClean="0"/>
              <a:t>   0-1            2-9              10-49              &gt;50 </a:t>
            </a:r>
          </a:p>
        </p:txBody>
      </p:sp>
      <p:sp>
        <p:nvSpPr>
          <p:cNvPr id="65" name="Textfeld 64"/>
          <p:cNvSpPr txBox="1"/>
          <p:nvPr/>
        </p:nvSpPr>
        <p:spPr bwMode="gray">
          <a:xfrm>
            <a:off x="5527963" y="2843782"/>
            <a:ext cx="2746101" cy="941348"/>
          </a:xfrm>
          <a:prstGeom prst="rect">
            <a:avLst/>
          </a:prstGeom>
          <a:solidFill>
            <a:srgbClr val="FFBDBD"/>
          </a:solidFill>
          <a:ln w="76200">
            <a:solidFill>
              <a:srgbClr val="C00000"/>
            </a:solidFill>
          </a:ln>
        </p:spPr>
        <p:txBody>
          <a:bodyPr vert="horz" wrap="none" lIns="0" tIns="0" rIns="0" bIns="0" rtlCol="0" anchor="ctr" anchorCtr="0">
            <a:noAutofit/>
          </a:bodyPr>
          <a:lstStyle/>
          <a:p>
            <a:pPr algn="ctr">
              <a:buClr>
                <a:srgbClr val="C00000"/>
              </a:buClr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treat</a:t>
            </a:r>
            <a:r>
              <a:rPr lang="de-DE" dirty="0" smtClean="0"/>
              <a:t> different </a:t>
            </a:r>
            <a:br>
              <a:rPr lang="de-DE" dirty="0" smtClean="0"/>
            </a:br>
            <a:r>
              <a:rPr lang="de-DE" dirty="0" err="1" smtClean="0"/>
              <a:t>expansion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 in </a:t>
            </a:r>
            <a:br>
              <a:rPr lang="de-DE" dirty="0" smtClean="0"/>
            </a:br>
            <a:r>
              <a:rPr lang="de-DE" dirty="0" smtClean="0"/>
              <a:t>sample </a:t>
            </a:r>
            <a:r>
              <a:rPr lang="de-DE" dirty="0" err="1" smtClean="0"/>
              <a:t>strata</a:t>
            </a:r>
            <a:r>
              <a:rPr lang="de-DE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2372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 animBg="1"/>
      <p:bldP spid="17" grpId="0" animBg="1"/>
      <p:bldP spid="19" grpId="0" animBg="1"/>
      <p:bldP spid="31" grpId="0" animBg="1"/>
      <p:bldP spid="37" grpId="0" animBg="1"/>
      <p:bldP spid="38" grpId="0" animBg="1"/>
      <p:bldP spid="40" grpId="0" animBg="1"/>
      <p:bldP spid="57" grpId="0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experiences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calibration</a:t>
            </a:r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sz="800" dirty="0" smtClean="0"/>
          </a:p>
          <a:p>
            <a:endParaRPr lang="de-DE" dirty="0" smtClean="0"/>
          </a:p>
          <a:p>
            <a:r>
              <a:rPr lang="de-DE" dirty="0" err="1" smtClean="0"/>
              <a:t>How</a:t>
            </a:r>
            <a:r>
              <a:rPr lang="de-DE" dirty="0" smtClean="0"/>
              <a:t> 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treat</a:t>
            </a:r>
            <a:r>
              <a:rPr lang="de-DE" dirty="0" smtClean="0"/>
              <a:t> </a:t>
            </a:r>
            <a:r>
              <a:rPr lang="de-DE" dirty="0" err="1" smtClean="0"/>
              <a:t>misclassifications</a:t>
            </a:r>
            <a:r>
              <a:rPr lang="de-DE" dirty="0" smtClean="0"/>
              <a:t>? </a:t>
            </a:r>
          </a:p>
          <a:p>
            <a:endParaRPr lang="de-DE" dirty="0"/>
          </a:p>
          <a:p>
            <a:endParaRPr lang="de-DE" sz="800" dirty="0" smtClean="0"/>
          </a:p>
          <a:p>
            <a:endParaRPr lang="de-DE" dirty="0" smtClean="0"/>
          </a:p>
          <a:p>
            <a:r>
              <a:rPr lang="en-US" dirty="0"/>
              <a:t>Can we have it all: minimal bias, maximal flexibility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identical results in SBS and BD on every breakdown?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6352612" y="1486423"/>
            <a:ext cx="2129008" cy="2572132"/>
            <a:chOff x="4463525" y="1462824"/>
            <a:chExt cx="3631722" cy="4387616"/>
          </a:xfrm>
        </p:grpSpPr>
        <p:sp>
          <p:nvSpPr>
            <p:cNvPr id="4" name="Rechteck 3"/>
            <p:cNvSpPr/>
            <p:nvPr/>
          </p:nvSpPr>
          <p:spPr>
            <a:xfrm>
              <a:off x="5248531" y="1462824"/>
              <a:ext cx="362310" cy="1885969"/>
            </a:xfrm>
            <a:prstGeom prst="rect">
              <a:avLst/>
            </a:prstGeom>
            <a:solidFill>
              <a:srgbClr val="FFC00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5291661" y="1907208"/>
              <a:ext cx="267419" cy="10075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7062827" y="2035674"/>
              <a:ext cx="118019" cy="3814766"/>
            </a:xfrm>
            <a:prstGeom prst="rect">
              <a:avLst/>
            </a:prstGeom>
            <a:solidFill>
              <a:schemeClr val="bg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5360673" y="2397209"/>
              <a:ext cx="118019" cy="3450566"/>
            </a:xfrm>
            <a:prstGeom prst="rect">
              <a:avLst/>
            </a:prstGeom>
            <a:solidFill>
              <a:schemeClr val="bg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>
            <a:xfrm>
              <a:off x="4463526" y="2398307"/>
              <a:ext cx="363172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>
              <a:off x="4463526" y="5850440"/>
              <a:ext cx="3631720" cy="0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H="1">
              <a:off x="4463526" y="2026648"/>
              <a:ext cx="3631721" cy="0"/>
            </a:xfrm>
            <a:prstGeom prst="line">
              <a:avLst/>
            </a:prstGeom>
            <a:ln w="63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hteck 18"/>
            <p:cNvSpPr/>
            <p:nvPr/>
          </p:nvSpPr>
          <p:spPr>
            <a:xfrm>
              <a:off x="7062827" y="2656050"/>
              <a:ext cx="118019" cy="19974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7062827" y="3741888"/>
              <a:ext cx="118020" cy="12937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7062827" y="4371994"/>
              <a:ext cx="120643" cy="22203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23" name="Gerade Verbindung 22"/>
            <p:cNvCxnSpPr/>
            <p:nvPr/>
          </p:nvCxnSpPr>
          <p:spPr>
            <a:xfrm flipH="1">
              <a:off x="4463525" y="2793780"/>
              <a:ext cx="3631721" cy="0"/>
            </a:xfrm>
            <a:prstGeom prst="line">
              <a:avLst/>
            </a:prstGeom>
            <a:ln w="63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33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Coherence</a:t>
            </a:r>
            <a:r>
              <a:rPr lang="de-DE" dirty="0" smtClean="0"/>
              <a:t> – </a:t>
            </a:r>
            <a:r>
              <a:rPr lang="de-DE" dirty="0" err="1" smtClean="0"/>
              <a:t>Accuracy</a:t>
            </a:r>
            <a:r>
              <a:rPr lang="de-DE" dirty="0" smtClean="0"/>
              <a:t> – </a:t>
            </a:r>
            <a:r>
              <a:rPr lang="de-DE" dirty="0" err="1" smtClean="0"/>
              <a:t>Flexibility</a:t>
            </a:r>
            <a:r>
              <a:rPr lang="de-DE" dirty="0" smtClean="0"/>
              <a:t> 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de-DE" dirty="0" smtClean="0"/>
              <a:t>Carsten Schumann, Federal Statistical Office </a:t>
            </a:r>
            <a:r>
              <a:rPr lang="de-DE" dirty="0" err="1" smtClean="0"/>
              <a:t>of</a:t>
            </a:r>
            <a:r>
              <a:rPr lang="de-DE" dirty="0" smtClean="0"/>
              <a:t> Germany (</a:t>
            </a:r>
            <a:r>
              <a:rPr lang="de-DE" dirty="0" err="1" smtClean="0"/>
              <a:t>Destatis</a:t>
            </a:r>
            <a:r>
              <a:rPr lang="de-DE" dirty="0" smtClean="0"/>
              <a:t>) 	</a:t>
            </a:r>
            <a:br>
              <a:rPr lang="de-DE" dirty="0" smtClean="0"/>
            </a:br>
            <a:r>
              <a:rPr lang="de-DE" dirty="0" smtClean="0"/>
              <a:t>carsten.schumann@destatis.de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365</Words>
  <Application>Microsoft Office PowerPoint</Application>
  <PresentationFormat>Bildschirmpräsentation (4:3)</PresentationFormat>
  <Paragraphs>107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Motyw pakietu Office</vt:lpstr>
      <vt:lpstr>Coherence – Accuracy – Flexibility  </vt:lpstr>
      <vt:lpstr>Coherence</vt:lpstr>
      <vt:lpstr>Accuracy</vt:lpstr>
      <vt:lpstr>Flexibility</vt:lpstr>
      <vt:lpstr>Non-response</vt:lpstr>
      <vt:lpstr>Misclassifications</vt:lpstr>
      <vt:lpstr>Misclassifications (II)</vt:lpstr>
      <vt:lpstr>Questions for discussion</vt:lpstr>
      <vt:lpstr>Coherence – Accuracy – Flexibility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Schumann, Carsten (E103)</cp:lastModifiedBy>
  <cp:revision>93</cp:revision>
  <dcterms:created xsi:type="dcterms:W3CDTF">2018-02-27T07:40:59Z</dcterms:created>
  <dcterms:modified xsi:type="dcterms:W3CDTF">2018-05-20T20:20:41Z</dcterms:modified>
</cp:coreProperties>
</file>