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72" r:id="rId5"/>
    <p:sldId id="261" r:id="rId6"/>
    <p:sldId id="273" r:id="rId7"/>
    <p:sldId id="275" r:id="rId8"/>
    <p:sldId id="263" r:id="rId9"/>
    <p:sldId id="258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3" d="100"/>
          <a:sy n="83" d="100"/>
        </p:scale>
        <p:origin x="-402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astorf\Desktop\Asymmetries_charts_edit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.11776655982522403"/>
          <c:w val="0.98962655601659755"/>
          <c:h val="0.8763510872335994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Determinants!$C$35</c:f>
              <c:strCache>
                <c:ptCount val="1"/>
                <c:pt idx="0">
                  <c:v>Direct investment</c:v>
                </c:pt>
              </c:strCache>
            </c:strRef>
          </c:tx>
          <c:spPr>
            <a:solidFill>
              <a:srgbClr val="003299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Determinants!$Z$16:$AS$16</c:f>
              <c:strCache>
                <c:ptCount val="20"/>
                <c:pt idx="0">
                  <c:v>13Q1</c:v>
                </c:pt>
                <c:pt idx="1">
                  <c:v>13Q2</c:v>
                </c:pt>
                <c:pt idx="2">
                  <c:v>13Q3</c:v>
                </c:pt>
                <c:pt idx="3">
                  <c:v>13Q4</c:v>
                </c:pt>
                <c:pt idx="4">
                  <c:v>14Q1</c:v>
                </c:pt>
                <c:pt idx="5">
                  <c:v>14Q2</c:v>
                </c:pt>
                <c:pt idx="6">
                  <c:v>14Q3</c:v>
                </c:pt>
                <c:pt idx="7">
                  <c:v>14Q4</c:v>
                </c:pt>
                <c:pt idx="8">
                  <c:v>15Q1</c:v>
                </c:pt>
                <c:pt idx="9">
                  <c:v>15Q2</c:v>
                </c:pt>
                <c:pt idx="10">
                  <c:v>15Q3</c:v>
                </c:pt>
                <c:pt idx="11">
                  <c:v>15Q4</c:v>
                </c:pt>
                <c:pt idx="12">
                  <c:v>16Q1</c:v>
                </c:pt>
                <c:pt idx="13">
                  <c:v>16Q2</c:v>
                </c:pt>
                <c:pt idx="14">
                  <c:v>16Q3</c:v>
                </c:pt>
                <c:pt idx="15">
                  <c:v>16Q4</c:v>
                </c:pt>
                <c:pt idx="16">
                  <c:v>17Q1</c:v>
                </c:pt>
                <c:pt idx="17">
                  <c:v>17Q2</c:v>
                </c:pt>
                <c:pt idx="18">
                  <c:v>17Q3</c:v>
                </c:pt>
                <c:pt idx="19">
                  <c:v>17Q4</c:v>
                </c:pt>
              </c:strCache>
            </c:strRef>
          </c:cat>
          <c:val>
            <c:numRef>
              <c:f>Determinants!$Z$35:$AS$35</c:f>
              <c:numCache>
                <c:formatCode>0.00</c:formatCode>
                <c:ptCount val="20"/>
                <c:pt idx="0">
                  <c:v>-16.813598218999978</c:v>
                </c:pt>
                <c:pt idx="1">
                  <c:v>-8.8546984399999999</c:v>
                </c:pt>
                <c:pt idx="2">
                  <c:v>3.2987695400000083</c:v>
                </c:pt>
                <c:pt idx="3">
                  <c:v>-68.12120746399998</c:v>
                </c:pt>
                <c:pt idx="4">
                  <c:v>58.577787552000011</c:v>
                </c:pt>
                <c:pt idx="5">
                  <c:v>-2.1281099780000003</c:v>
                </c:pt>
                <c:pt idx="6">
                  <c:v>-19.60650386299999</c:v>
                </c:pt>
                <c:pt idx="7">
                  <c:v>27.612762010000012</c:v>
                </c:pt>
                <c:pt idx="8">
                  <c:v>55.659830244000013</c:v>
                </c:pt>
                <c:pt idx="9">
                  <c:v>36.947129216999997</c:v>
                </c:pt>
                <c:pt idx="10">
                  <c:v>14.671693417000061</c:v>
                </c:pt>
                <c:pt idx="11">
                  <c:v>-50.272806319999972</c:v>
                </c:pt>
                <c:pt idx="12">
                  <c:v>15.719666752999998</c:v>
                </c:pt>
                <c:pt idx="13">
                  <c:v>19.223255563999992</c:v>
                </c:pt>
                <c:pt idx="14">
                  <c:v>-80.546999445000026</c:v>
                </c:pt>
                <c:pt idx="15">
                  <c:v>36.42137305699999</c:v>
                </c:pt>
                <c:pt idx="16">
                  <c:v>-19.330595828999996</c:v>
                </c:pt>
                <c:pt idx="17">
                  <c:v>5.6407336580000411</c:v>
                </c:pt>
                <c:pt idx="18">
                  <c:v>30.916896439999995</c:v>
                </c:pt>
                <c:pt idx="19">
                  <c:v>-53.631557391000037</c:v>
                </c:pt>
              </c:numCache>
            </c:numRef>
          </c:val>
        </c:ser>
        <c:ser>
          <c:idx val="2"/>
          <c:order val="1"/>
          <c:tx>
            <c:strRef>
              <c:f>Determinants!$C$41</c:f>
              <c:strCache>
                <c:ptCount val="1"/>
                <c:pt idx="0">
                  <c:v>Other investment</c:v>
                </c:pt>
              </c:strCache>
            </c:strRef>
          </c:tx>
          <c:spPr>
            <a:solidFill>
              <a:srgbClr val="FFB400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Determinants!$Z$16:$AS$16</c:f>
              <c:strCache>
                <c:ptCount val="20"/>
                <c:pt idx="0">
                  <c:v>13Q1</c:v>
                </c:pt>
                <c:pt idx="1">
                  <c:v>13Q2</c:v>
                </c:pt>
                <c:pt idx="2">
                  <c:v>13Q3</c:v>
                </c:pt>
                <c:pt idx="3">
                  <c:v>13Q4</c:v>
                </c:pt>
                <c:pt idx="4">
                  <c:v>14Q1</c:v>
                </c:pt>
                <c:pt idx="5">
                  <c:v>14Q2</c:v>
                </c:pt>
                <c:pt idx="6">
                  <c:v>14Q3</c:v>
                </c:pt>
                <c:pt idx="7">
                  <c:v>14Q4</c:v>
                </c:pt>
                <c:pt idx="8">
                  <c:v>15Q1</c:v>
                </c:pt>
                <c:pt idx="9">
                  <c:v>15Q2</c:v>
                </c:pt>
                <c:pt idx="10">
                  <c:v>15Q3</c:v>
                </c:pt>
                <c:pt idx="11">
                  <c:v>15Q4</c:v>
                </c:pt>
                <c:pt idx="12">
                  <c:v>16Q1</c:v>
                </c:pt>
                <c:pt idx="13">
                  <c:v>16Q2</c:v>
                </c:pt>
                <c:pt idx="14">
                  <c:v>16Q3</c:v>
                </c:pt>
                <c:pt idx="15">
                  <c:v>16Q4</c:v>
                </c:pt>
                <c:pt idx="16">
                  <c:v>17Q1</c:v>
                </c:pt>
                <c:pt idx="17">
                  <c:v>17Q2</c:v>
                </c:pt>
                <c:pt idx="18">
                  <c:v>17Q3</c:v>
                </c:pt>
                <c:pt idx="19">
                  <c:v>17Q4</c:v>
                </c:pt>
              </c:strCache>
            </c:strRef>
          </c:cat>
          <c:val>
            <c:numRef>
              <c:f>Determinants!$Z$41:$AS$41</c:f>
              <c:numCache>
                <c:formatCode>0.00</c:formatCode>
                <c:ptCount val="20"/>
                <c:pt idx="0">
                  <c:v>-10.077548982189969</c:v>
                </c:pt>
                <c:pt idx="1">
                  <c:v>10.575506691029993</c:v>
                </c:pt>
                <c:pt idx="2">
                  <c:v>48.186875064759988</c:v>
                </c:pt>
                <c:pt idx="3">
                  <c:v>1.7211669092699886</c:v>
                </c:pt>
                <c:pt idx="4">
                  <c:v>-49.458704746749987</c:v>
                </c:pt>
                <c:pt idx="5">
                  <c:v>20.893020551000024</c:v>
                </c:pt>
                <c:pt idx="6">
                  <c:v>4.7135242530000214</c:v>
                </c:pt>
                <c:pt idx="7">
                  <c:v>20.098519047000011</c:v>
                </c:pt>
                <c:pt idx="8">
                  <c:v>16.960891397000001</c:v>
                </c:pt>
                <c:pt idx="9">
                  <c:v>-7.0594876999999903</c:v>
                </c:pt>
                <c:pt idx="10">
                  <c:v>54.299972225999952</c:v>
                </c:pt>
                <c:pt idx="11">
                  <c:v>50.70196517699992</c:v>
                </c:pt>
                <c:pt idx="12">
                  <c:v>26.025596769000053</c:v>
                </c:pt>
                <c:pt idx="13">
                  <c:v>4.8018960850000152</c:v>
                </c:pt>
                <c:pt idx="14">
                  <c:v>47.178054591999974</c:v>
                </c:pt>
                <c:pt idx="15">
                  <c:v>-3.6888542690000032</c:v>
                </c:pt>
                <c:pt idx="16">
                  <c:v>-0.38269407400011551</c:v>
                </c:pt>
                <c:pt idx="17">
                  <c:v>-32.27223794100005</c:v>
                </c:pt>
                <c:pt idx="18">
                  <c:v>-35.333499751999888</c:v>
                </c:pt>
                <c:pt idx="19">
                  <c:v>-29.829986006000066</c:v>
                </c:pt>
              </c:numCache>
            </c:numRef>
          </c:val>
        </c:ser>
        <c:ser>
          <c:idx val="3"/>
          <c:order val="2"/>
          <c:tx>
            <c:strRef>
              <c:f>Determinants!$C$42</c:f>
              <c:strCache>
                <c:ptCount val="1"/>
                <c:pt idx="0">
                  <c:v>Financial derivatives</c:v>
                </c:pt>
              </c:strCache>
            </c:strRef>
          </c:tx>
          <c:spPr>
            <a:solidFill>
              <a:srgbClr val="FF4B00"/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Determinants!$Z$16:$AS$16</c:f>
              <c:strCache>
                <c:ptCount val="20"/>
                <c:pt idx="0">
                  <c:v>13Q1</c:v>
                </c:pt>
                <c:pt idx="1">
                  <c:v>13Q2</c:v>
                </c:pt>
                <c:pt idx="2">
                  <c:v>13Q3</c:v>
                </c:pt>
                <c:pt idx="3">
                  <c:v>13Q4</c:v>
                </c:pt>
                <c:pt idx="4">
                  <c:v>14Q1</c:v>
                </c:pt>
                <c:pt idx="5">
                  <c:v>14Q2</c:v>
                </c:pt>
                <c:pt idx="6">
                  <c:v>14Q3</c:v>
                </c:pt>
                <c:pt idx="7">
                  <c:v>14Q4</c:v>
                </c:pt>
                <c:pt idx="8">
                  <c:v>15Q1</c:v>
                </c:pt>
                <c:pt idx="9">
                  <c:v>15Q2</c:v>
                </c:pt>
                <c:pt idx="10">
                  <c:v>15Q3</c:v>
                </c:pt>
                <c:pt idx="11">
                  <c:v>15Q4</c:v>
                </c:pt>
                <c:pt idx="12">
                  <c:v>16Q1</c:v>
                </c:pt>
                <c:pt idx="13">
                  <c:v>16Q2</c:v>
                </c:pt>
                <c:pt idx="14">
                  <c:v>16Q3</c:v>
                </c:pt>
                <c:pt idx="15">
                  <c:v>16Q4</c:v>
                </c:pt>
                <c:pt idx="16">
                  <c:v>17Q1</c:v>
                </c:pt>
                <c:pt idx="17">
                  <c:v>17Q2</c:v>
                </c:pt>
                <c:pt idx="18">
                  <c:v>17Q3</c:v>
                </c:pt>
                <c:pt idx="19">
                  <c:v>17Q4</c:v>
                </c:pt>
              </c:strCache>
            </c:strRef>
          </c:cat>
          <c:val>
            <c:numRef>
              <c:f>Determinants!$Z$42:$AS$42</c:f>
              <c:numCache>
                <c:formatCode>0.00</c:formatCode>
                <c:ptCount val="20"/>
                <c:pt idx="0">
                  <c:v>-9.4917484509999994</c:v>
                </c:pt>
                <c:pt idx="1">
                  <c:v>-10.797776345999999</c:v>
                </c:pt>
                <c:pt idx="2">
                  <c:v>-4.8386168749999996</c:v>
                </c:pt>
                <c:pt idx="3">
                  <c:v>-15.162038600999999</c:v>
                </c:pt>
                <c:pt idx="4">
                  <c:v>-7.1350235279999996</c:v>
                </c:pt>
                <c:pt idx="5">
                  <c:v>-1.4876412059999997</c:v>
                </c:pt>
                <c:pt idx="6">
                  <c:v>-5.9289320249999999</c:v>
                </c:pt>
                <c:pt idx="7">
                  <c:v>-3.6791952250000004</c:v>
                </c:pt>
                <c:pt idx="8">
                  <c:v>7.1301173489999998</c:v>
                </c:pt>
                <c:pt idx="9">
                  <c:v>13.516768641000002</c:v>
                </c:pt>
                <c:pt idx="10">
                  <c:v>-6.5036416090000007</c:v>
                </c:pt>
                <c:pt idx="11">
                  <c:v>-14.920577337999999</c:v>
                </c:pt>
                <c:pt idx="12">
                  <c:v>-6.3966871510000001</c:v>
                </c:pt>
                <c:pt idx="13">
                  <c:v>-3.9440805309999996</c:v>
                </c:pt>
                <c:pt idx="14">
                  <c:v>5.8978492600000001</c:v>
                </c:pt>
                <c:pt idx="15">
                  <c:v>6.3766789880000001</c:v>
                </c:pt>
                <c:pt idx="16">
                  <c:v>3.0542856549999993</c:v>
                </c:pt>
                <c:pt idx="17">
                  <c:v>-4.6628543820000008</c:v>
                </c:pt>
                <c:pt idx="18">
                  <c:v>-8.2351205969999999</c:v>
                </c:pt>
                <c:pt idx="19">
                  <c:v>-2.3568687929999999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88617344"/>
        <c:axId val="388618880"/>
      </c:barChart>
      <c:lineChart>
        <c:grouping val="standard"/>
        <c:varyColors val="0"/>
        <c:ser>
          <c:idx val="4"/>
          <c:order val="3"/>
          <c:tx>
            <c:strRef>
              <c:f>Determinants!$C$44</c:f>
              <c:strCache>
                <c:ptCount val="1"/>
                <c:pt idx="0">
                  <c:v>Financial account asymmetry</c:v>
                </c:pt>
              </c:strCache>
            </c:strRef>
          </c:tx>
          <c:spPr>
            <a:ln w="25400" cap="rnd" cmpd="sng" algn="ctr">
              <a:solidFill>
                <a:srgbClr val="65B8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val>
            <c:numRef>
              <c:f>Determinants!$Z$44:$AS$44</c:f>
              <c:numCache>
                <c:formatCode>0.00</c:formatCode>
                <c:ptCount val="20"/>
                <c:pt idx="0">
                  <c:v>-35.69621295218996</c:v>
                </c:pt>
                <c:pt idx="1">
                  <c:v>-9.1232073949699988</c:v>
                </c:pt>
                <c:pt idx="2">
                  <c:v>46.520104429759996</c:v>
                </c:pt>
                <c:pt idx="3">
                  <c:v>-81.630628455730005</c:v>
                </c:pt>
                <c:pt idx="4">
                  <c:v>2.0621679772500063</c:v>
                </c:pt>
                <c:pt idx="5">
                  <c:v>17.298973067000041</c:v>
                </c:pt>
                <c:pt idx="6">
                  <c:v>-20.820390935000002</c:v>
                </c:pt>
                <c:pt idx="7">
                  <c:v>44.03497953200003</c:v>
                </c:pt>
                <c:pt idx="8">
                  <c:v>79.755988789999975</c:v>
                </c:pt>
                <c:pt idx="9">
                  <c:v>43.408622558000026</c:v>
                </c:pt>
                <c:pt idx="10">
                  <c:v>62.478033533999927</c:v>
                </c:pt>
                <c:pt idx="11">
                  <c:v>-14.499441581000051</c:v>
                </c:pt>
                <c:pt idx="12">
                  <c:v>35.33957207100012</c:v>
                </c:pt>
                <c:pt idx="13">
                  <c:v>20.080070818000006</c:v>
                </c:pt>
                <c:pt idx="14">
                  <c:v>-27.467090893000016</c:v>
                </c:pt>
                <c:pt idx="15">
                  <c:v>39.106399475999993</c:v>
                </c:pt>
                <c:pt idx="16">
                  <c:v>-16.653104648000095</c:v>
                </c:pt>
                <c:pt idx="17">
                  <c:v>-31.28726006499998</c:v>
                </c:pt>
                <c:pt idx="18">
                  <c:v>-12.647825308999892</c:v>
                </c:pt>
                <c:pt idx="19">
                  <c:v>-85.817314590000095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8617344"/>
        <c:axId val="388618880"/>
      </c:lineChart>
      <c:catAx>
        <c:axId val="388617344"/>
        <c:scaling>
          <c:orientation val="minMax"/>
        </c:scaling>
        <c:delete val="0"/>
        <c:axPos val="b"/>
        <c:majorGridlines>
          <c:spPr>
            <a:ln w="3810" cap="flat" cmpd="sng" algn="ctr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c:spPr>
        </c:majorGridlines>
        <c:majorTickMark val="none"/>
        <c:minorTickMark val="none"/>
        <c:tickLblPos val="low"/>
        <c:spPr>
          <a:ln w="6350" cap="flat" cmpd="sng" algn="ctr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600" b="0" i="0" u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8618880"/>
        <c:crosses val="autoZero"/>
        <c:auto val="1"/>
        <c:lblAlgn val="ctr"/>
        <c:lblOffset val="100"/>
        <c:noMultiLvlLbl val="0"/>
      </c:catAx>
      <c:valAx>
        <c:axId val="388618880"/>
        <c:scaling>
          <c:orientation val="minMax"/>
        </c:scaling>
        <c:delete val="0"/>
        <c:axPos val="l"/>
        <c:majorGridlines>
          <c:spPr>
            <a:ln w="3810" cap="flat" cmpd="sng" algn="ctr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c:spPr>
        </c:majorGridlines>
        <c:numFmt formatCode="0.00" sourceLinked="1"/>
        <c:majorTickMark val="none"/>
        <c:minorTickMark val="none"/>
        <c:tickLblPos val="nextTo"/>
        <c:spPr>
          <a:ln w="63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600" b="0" i="0" u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8617344"/>
        <c:crosses val="autoZero"/>
        <c:crossBetween val="between"/>
      </c:valAx>
      <c:spPr>
        <a:noFill/>
        <a:ln>
          <a:noFill/>
          <a:round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00000"/>
              </a:solidFill>
            </a14:hiddenFill>
          </a:ex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plotArea>
    <c:plotVisOnly val="1"/>
    <c:dispBlanksAs val="gap"/>
    <c:showDLblsOverMax val="0"/>
  </c:chart>
  <c:spPr>
    <a:noFill/>
    <a:ln w="9525" cap="flat" cmpd="sng" algn="ctr">
      <a:solidFill>
        <a:sysClr val="windowText" lastClr="000000">
          <a:tint val="75000"/>
          <a:shade val="95000"/>
          <a:satMod val="105000"/>
        </a:sysClr>
      </a:solidFill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rgbClr val="C00000"/>
          </a:solidFill>
        </a14:hiddenFill>
      </a:ext>
    </a:extLst>
  </c:spPr>
  <c:externalData r:id="rId1">
    <c:autoUpdate val="0"/>
  </c:externalData>
  <c:userShapes r:id="rId2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A1DDFD-3270-44F1-8F22-FF232C7B7F7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FA56D5-E6EA-49E3-B682-DAC5B6BAD700}">
      <dgm:prSet custT="1"/>
      <dgm:spPr/>
      <dgm:t>
        <a:bodyPr/>
        <a:lstStyle/>
        <a:p>
          <a:pPr algn="l" rtl="0"/>
          <a:r>
            <a:rPr lang="en-US" sz="2800" dirty="0" smtClean="0"/>
            <a:t>Same economic phenomenon from </a:t>
          </a:r>
          <a:r>
            <a:rPr lang="en-US" sz="2800" b="1" dirty="0" smtClean="0"/>
            <a:t>different perspective</a:t>
          </a:r>
          <a:r>
            <a:rPr lang="en-US" sz="2800" dirty="0" smtClean="0"/>
            <a:t>:                            the purchaser and the seller</a:t>
          </a:r>
          <a:endParaRPr lang="en-GB" sz="2800" dirty="0"/>
        </a:p>
      </dgm:t>
    </dgm:pt>
    <dgm:pt modelId="{38A84BED-AAB9-4C6E-B964-5A6C5125B88B}" type="parTrans" cxnId="{59F82F1F-618F-4AC5-A1B6-E385355D23CD}">
      <dgm:prSet/>
      <dgm:spPr/>
      <dgm:t>
        <a:bodyPr/>
        <a:lstStyle/>
        <a:p>
          <a:endParaRPr lang="en-GB"/>
        </a:p>
      </dgm:t>
    </dgm:pt>
    <dgm:pt modelId="{E1C3A9D2-4325-4ADC-9034-F783B9807E77}" type="sibTrans" cxnId="{59F82F1F-618F-4AC5-A1B6-E385355D23CD}">
      <dgm:prSet/>
      <dgm:spPr/>
      <dgm:t>
        <a:bodyPr/>
        <a:lstStyle/>
        <a:p>
          <a:endParaRPr lang="en-GB"/>
        </a:p>
      </dgm:t>
    </dgm:pt>
    <dgm:pt modelId="{68961D86-4939-4ACD-9846-1F9CE41BFBC1}" type="pres">
      <dgm:prSet presAssocID="{2FA1DDFD-3270-44F1-8F22-FF232C7B7F78}" presName="linearFlow" presStyleCnt="0">
        <dgm:presLayoutVars>
          <dgm:dir/>
          <dgm:resizeHandles val="exact"/>
        </dgm:presLayoutVars>
      </dgm:prSet>
      <dgm:spPr/>
    </dgm:pt>
    <dgm:pt modelId="{429F9941-CE76-4410-8418-A320B676CEC3}" type="pres">
      <dgm:prSet presAssocID="{84FA56D5-E6EA-49E3-B682-DAC5B6BAD700}" presName="composite" presStyleCnt="0"/>
      <dgm:spPr/>
    </dgm:pt>
    <dgm:pt modelId="{DA2A7F53-06A6-4941-8958-643D63AC2BAC}" type="pres">
      <dgm:prSet presAssocID="{84FA56D5-E6EA-49E3-B682-DAC5B6BAD700}" presName="imgShp" presStyleLbl="fgImgPlace1" presStyleIdx="0" presStyleCnt="1" custLinFactNeighborX="-6181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2E45E45-F34A-4BE2-ADFF-EDE8BC7EAFE3}" type="pres">
      <dgm:prSet presAssocID="{84FA56D5-E6EA-49E3-B682-DAC5B6BAD700}" presName="txShp" presStyleLbl="node1" presStyleIdx="0" presStyleCnt="1" custScaleX="128913" custScaleY="80000" custLinFactNeighborX="984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BB945C37-4F4C-45F2-9286-8F4E2BED6151}" type="presOf" srcId="{84FA56D5-E6EA-49E3-B682-DAC5B6BAD700}" destId="{F2E45E45-F34A-4BE2-ADFF-EDE8BC7EAFE3}" srcOrd="0" destOrd="0" presId="urn:microsoft.com/office/officeart/2005/8/layout/vList3"/>
    <dgm:cxn modelId="{ACCE6B29-9138-423E-AFEC-8B6A6373ECD9}" type="presOf" srcId="{2FA1DDFD-3270-44F1-8F22-FF232C7B7F78}" destId="{68961D86-4939-4ACD-9846-1F9CE41BFBC1}" srcOrd="0" destOrd="0" presId="urn:microsoft.com/office/officeart/2005/8/layout/vList3"/>
    <dgm:cxn modelId="{59F82F1F-618F-4AC5-A1B6-E385355D23CD}" srcId="{2FA1DDFD-3270-44F1-8F22-FF232C7B7F78}" destId="{84FA56D5-E6EA-49E3-B682-DAC5B6BAD700}" srcOrd="0" destOrd="0" parTransId="{38A84BED-AAB9-4C6E-B964-5A6C5125B88B}" sibTransId="{E1C3A9D2-4325-4ADC-9034-F783B9807E77}"/>
    <dgm:cxn modelId="{A296714B-CB58-4C96-BA95-999F433CD21B}" type="presParOf" srcId="{68961D86-4939-4ACD-9846-1F9CE41BFBC1}" destId="{429F9941-CE76-4410-8418-A320B676CEC3}" srcOrd="0" destOrd="0" presId="urn:microsoft.com/office/officeart/2005/8/layout/vList3"/>
    <dgm:cxn modelId="{7DA0B3BB-BBAA-4E00-86D5-5994E007EA80}" type="presParOf" srcId="{429F9941-CE76-4410-8418-A320B676CEC3}" destId="{DA2A7F53-06A6-4941-8958-643D63AC2BAC}" srcOrd="0" destOrd="0" presId="urn:microsoft.com/office/officeart/2005/8/layout/vList3"/>
    <dgm:cxn modelId="{7EDB9279-2864-4007-AFC7-67531D54980A}" type="presParOf" srcId="{429F9941-CE76-4410-8418-A320B676CEC3}" destId="{F2E45E45-F34A-4BE2-ADFF-EDE8BC7EAFE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0C9485-2A9B-4707-B3CD-3F8C6CC047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079FCC22-D674-4AA0-B681-0538648F48E1}">
      <dgm:prSet/>
      <dgm:spPr/>
      <dgm:t>
        <a:bodyPr/>
        <a:lstStyle/>
        <a:p>
          <a:pPr rtl="0"/>
          <a:r>
            <a:rPr lang="en-US" b="1" dirty="0" smtClean="0"/>
            <a:t>Inherent</a:t>
          </a:r>
          <a:r>
            <a:rPr lang="en-US" dirty="0" smtClean="0"/>
            <a:t> to all statistics for which "mirror" data are available</a:t>
          </a:r>
          <a:endParaRPr lang="en-GB" dirty="0"/>
        </a:p>
      </dgm:t>
    </dgm:pt>
    <dgm:pt modelId="{FB46996C-51D2-49F0-99E9-ABB72AD86A8E}" type="parTrans" cxnId="{D3B5AD62-5EDC-4095-9062-620011CF367A}">
      <dgm:prSet/>
      <dgm:spPr/>
      <dgm:t>
        <a:bodyPr/>
        <a:lstStyle/>
        <a:p>
          <a:endParaRPr lang="en-GB"/>
        </a:p>
      </dgm:t>
    </dgm:pt>
    <dgm:pt modelId="{054C912C-FAAA-482F-A82A-F4EE6589A6A9}" type="sibTrans" cxnId="{D3B5AD62-5EDC-4095-9062-620011CF367A}">
      <dgm:prSet/>
      <dgm:spPr/>
      <dgm:t>
        <a:bodyPr/>
        <a:lstStyle/>
        <a:p>
          <a:endParaRPr lang="en-GB"/>
        </a:p>
      </dgm:t>
    </dgm:pt>
    <dgm:pt modelId="{77387151-3A6C-46A8-B9C2-F8F5E3638051}" type="pres">
      <dgm:prSet presAssocID="{C80C9485-2A9B-4707-B3CD-3F8C6CC04707}" presName="linear" presStyleCnt="0">
        <dgm:presLayoutVars>
          <dgm:animLvl val="lvl"/>
          <dgm:resizeHandles val="exact"/>
        </dgm:presLayoutVars>
      </dgm:prSet>
      <dgm:spPr/>
    </dgm:pt>
    <dgm:pt modelId="{796E5F22-A3EA-4AB2-A2BA-257E232BAE0F}" type="pres">
      <dgm:prSet presAssocID="{079FCC22-D674-4AA0-B681-0538648F48E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2A5D7CF-1910-462A-A0AD-80C07730E93A}" type="presOf" srcId="{C80C9485-2A9B-4707-B3CD-3F8C6CC04707}" destId="{77387151-3A6C-46A8-B9C2-F8F5E3638051}" srcOrd="0" destOrd="0" presId="urn:microsoft.com/office/officeart/2005/8/layout/vList2"/>
    <dgm:cxn modelId="{D3B5AD62-5EDC-4095-9062-620011CF367A}" srcId="{C80C9485-2A9B-4707-B3CD-3F8C6CC04707}" destId="{079FCC22-D674-4AA0-B681-0538648F48E1}" srcOrd="0" destOrd="0" parTransId="{FB46996C-51D2-49F0-99E9-ABB72AD86A8E}" sibTransId="{054C912C-FAAA-482F-A82A-F4EE6589A6A9}"/>
    <dgm:cxn modelId="{1DDFEE15-6A35-4F65-B3FE-9E7FC39B0ABE}" type="presOf" srcId="{079FCC22-D674-4AA0-B681-0538648F48E1}" destId="{796E5F22-A3EA-4AB2-A2BA-257E232BAE0F}" srcOrd="0" destOrd="0" presId="urn:microsoft.com/office/officeart/2005/8/layout/vList2"/>
    <dgm:cxn modelId="{A0F610DE-9BC0-40A4-84B3-2A93BAEB994D}" type="presParOf" srcId="{77387151-3A6C-46A8-B9C2-F8F5E3638051}" destId="{796E5F22-A3EA-4AB2-A2BA-257E232BAE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726CA7-DBCB-4F92-95BC-632F1604A3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DE14C70-998A-4AF7-A87C-B0A5BA3A0320}">
      <dgm:prSet custT="1"/>
      <dgm:spPr/>
      <dgm:t>
        <a:bodyPr/>
        <a:lstStyle/>
        <a:p>
          <a:pPr rtl="0"/>
          <a:r>
            <a:rPr lang="en-GB" sz="2800" dirty="0" smtClean="0"/>
            <a:t>Generated by several reasons: </a:t>
          </a:r>
          <a:endParaRPr lang="en-GB" sz="2800" dirty="0"/>
        </a:p>
      </dgm:t>
    </dgm:pt>
    <dgm:pt modelId="{5299E1E9-262F-4163-B152-EFFCD1A26BC7}" type="parTrans" cxnId="{C8CA9970-244A-4F61-94DB-DDC3DC3BF59A}">
      <dgm:prSet/>
      <dgm:spPr/>
      <dgm:t>
        <a:bodyPr/>
        <a:lstStyle/>
        <a:p>
          <a:endParaRPr lang="en-GB"/>
        </a:p>
      </dgm:t>
    </dgm:pt>
    <dgm:pt modelId="{244630F6-FB17-4DD0-A496-86C30C416216}" type="sibTrans" cxnId="{C8CA9970-244A-4F61-94DB-DDC3DC3BF59A}">
      <dgm:prSet/>
      <dgm:spPr/>
      <dgm:t>
        <a:bodyPr/>
        <a:lstStyle/>
        <a:p>
          <a:endParaRPr lang="en-GB"/>
        </a:p>
      </dgm:t>
    </dgm:pt>
    <dgm:pt modelId="{1D747E2E-6B99-48B3-88F0-B8AF5FFDDDCC}">
      <dgm:prSet custT="1"/>
      <dgm:spPr/>
      <dgm:t>
        <a:bodyPr/>
        <a:lstStyle/>
        <a:p>
          <a:pPr rtl="0"/>
          <a:r>
            <a:rPr lang="en-GB" sz="2000" dirty="0" smtClean="0"/>
            <a:t>different </a:t>
          </a:r>
          <a:r>
            <a:rPr lang="en-GB" sz="2000" b="1" dirty="0" smtClean="0"/>
            <a:t>coverage </a:t>
          </a:r>
          <a:r>
            <a:rPr lang="en-GB" sz="2000" dirty="0" smtClean="0"/>
            <a:t>and </a:t>
          </a:r>
          <a:r>
            <a:rPr lang="en-GB" sz="2000" b="1" dirty="0" smtClean="0"/>
            <a:t>time </a:t>
          </a:r>
          <a:r>
            <a:rPr lang="en-GB" sz="2000" dirty="0" smtClean="0"/>
            <a:t>of recording</a:t>
          </a:r>
          <a:endParaRPr lang="en-GB" sz="2000" dirty="0"/>
        </a:p>
      </dgm:t>
    </dgm:pt>
    <dgm:pt modelId="{982121CD-F6B9-4943-9FCC-EA2CC4295BDD}" type="parTrans" cxnId="{F8F29DBE-8D7A-4FA1-A236-2CF2AB0C76E8}">
      <dgm:prSet/>
      <dgm:spPr/>
      <dgm:t>
        <a:bodyPr/>
        <a:lstStyle/>
        <a:p>
          <a:endParaRPr lang="en-GB"/>
        </a:p>
      </dgm:t>
    </dgm:pt>
    <dgm:pt modelId="{FB7249EE-1DC5-4B24-B97B-1E4ECB8CDA2E}" type="sibTrans" cxnId="{F8F29DBE-8D7A-4FA1-A236-2CF2AB0C76E8}">
      <dgm:prSet/>
      <dgm:spPr/>
      <dgm:t>
        <a:bodyPr/>
        <a:lstStyle/>
        <a:p>
          <a:endParaRPr lang="en-GB"/>
        </a:p>
      </dgm:t>
    </dgm:pt>
    <dgm:pt modelId="{F46FDFFC-260C-4C5F-9A7B-7849C4ED9566}">
      <dgm:prSet custT="1"/>
      <dgm:spPr/>
      <dgm:t>
        <a:bodyPr/>
        <a:lstStyle/>
        <a:p>
          <a:pPr rtl="0"/>
          <a:r>
            <a:rPr lang="en-GB" sz="2000" dirty="0" smtClean="0"/>
            <a:t>different </a:t>
          </a:r>
          <a:r>
            <a:rPr lang="en-GB" sz="2000" b="1" dirty="0" smtClean="0"/>
            <a:t>valuation</a:t>
          </a:r>
          <a:r>
            <a:rPr lang="en-GB" sz="2000" dirty="0" smtClean="0"/>
            <a:t> and treatment of </a:t>
          </a:r>
          <a:r>
            <a:rPr lang="en-GB" sz="2000" b="1" dirty="0" smtClean="0"/>
            <a:t>complex transactions</a:t>
          </a:r>
          <a:endParaRPr lang="en-GB" sz="2000" b="1" dirty="0"/>
        </a:p>
      </dgm:t>
    </dgm:pt>
    <dgm:pt modelId="{CF72CEB4-0C81-4E1C-A8C3-256708D3A4D3}" type="parTrans" cxnId="{60A86FE6-F0F8-4E12-B6DC-0F378D947585}">
      <dgm:prSet/>
      <dgm:spPr/>
      <dgm:t>
        <a:bodyPr/>
        <a:lstStyle/>
        <a:p>
          <a:endParaRPr lang="en-GB"/>
        </a:p>
      </dgm:t>
    </dgm:pt>
    <dgm:pt modelId="{E60C63DF-F6F1-4190-98E7-B819341957DA}" type="sibTrans" cxnId="{60A86FE6-F0F8-4E12-B6DC-0F378D947585}">
      <dgm:prSet/>
      <dgm:spPr/>
      <dgm:t>
        <a:bodyPr/>
        <a:lstStyle/>
        <a:p>
          <a:endParaRPr lang="en-GB"/>
        </a:p>
      </dgm:t>
    </dgm:pt>
    <dgm:pt modelId="{ED74A8F9-F810-480D-BEE4-653BD9ED8982}">
      <dgm:prSet custT="1"/>
      <dgm:spPr/>
      <dgm:t>
        <a:bodyPr/>
        <a:lstStyle/>
        <a:p>
          <a:pPr rtl="0"/>
          <a:r>
            <a:rPr lang="en-GB" sz="2000" dirty="0" smtClean="0"/>
            <a:t>different geographical identification of counterpart </a:t>
          </a:r>
          <a:endParaRPr lang="en-GB" sz="2000" dirty="0"/>
        </a:p>
      </dgm:t>
    </dgm:pt>
    <dgm:pt modelId="{836FBE01-84DF-49E1-8BBA-CBEB89CD8ABC}" type="parTrans" cxnId="{4C0028E8-1380-4C62-9B3B-06D7BC43A041}">
      <dgm:prSet/>
      <dgm:spPr/>
      <dgm:t>
        <a:bodyPr/>
        <a:lstStyle/>
        <a:p>
          <a:endParaRPr lang="en-GB"/>
        </a:p>
      </dgm:t>
    </dgm:pt>
    <dgm:pt modelId="{64F7D54B-0CA0-4082-B7AE-9023B7003717}" type="sibTrans" cxnId="{4C0028E8-1380-4C62-9B3B-06D7BC43A041}">
      <dgm:prSet/>
      <dgm:spPr/>
      <dgm:t>
        <a:bodyPr/>
        <a:lstStyle/>
        <a:p>
          <a:endParaRPr lang="en-GB"/>
        </a:p>
      </dgm:t>
    </dgm:pt>
    <dgm:pt modelId="{7D40B954-D280-410A-A763-222C1A0FD340}" type="pres">
      <dgm:prSet presAssocID="{48726CA7-DBCB-4F92-95BC-632F1604A34A}" presName="linear" presStyleCnt="0">
        <dgm:presLayoutVars>
          <dgm:animLvl val="lvl"/>
          <dgm:resizeHandles val="exact"/>
        </dgm:presLayoutVars>
      </dgm:prSet>
      <dgm:spPr/>
    </dgm:pt>
    <dgm:pt modelId="{B5F44D18-BD50-48E8-8DB8-243C04882BE2}" type="pres">
      <dgm:prSet presAssocID="{EDE14C70-998A-4AF7-A87C-B0A5BA3A032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7B14BF4-7744-4016-BF1D-C58E0936DE48}" type="pres">
      <dgm:prSet presAssocID="{EDE14C70-998A-4AF7-A87C-B0A5BA3A032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7701093-1D5B-44CD-8F9A-44E4A5B1D77B}" type="presOf" srcId="{EDE14C70-998A-4AF7-A87C-B0A5BA3A0320}" destId="{B5F44D18-BD50-48E8-8DB8-243C04882BE2}" srcOrd="0" destOrd="0" presId="urn:microsoft.com/office/officeart/2005/8/layout/vList2"/>
    <dgm:cxn modelId="{E433A730-E032-42E9-A83B-E04E13A92345}" type="presOf" srcId="{1D747E2E-6B99-48B3-88F0-B8AF5FFDDDCC}" destId="{F7B14BF4-7744-4016-BF1D-C58E0936DE48}" srcOrd="0" destOrd="0" presId="urn:microsoft.com/office/officeart/2005/8/layout/vList2"/>
    <dgm:cxn modelId="{F8F29DBE-8D7A-4FA1-A236-2CF2AB0C76E8}" srcId="{EDE14C70-998A-4AF7-A87C-B0A5BA3A0320}" destId="{1D747E2E-6B99-48B3-88F0-B8AF5FFDDDCC}" srcOrd="0" destOrd="0" parTransId="{982121CD-F6B9-4943-9FCC-EA2CC4295BDD}" sibTransId="{FB7249EE-1DC5-4B24-B97B-1E4ECB8CDA2E}"/>
    <dgm:cxn modelId="{46B4610C-A5A3-455F-BD24-86983759BB4F}" type="presOf" srcId="{48726CA7-DBCB-4F92-95BC-632F1604A34A}" destId="{7D40B954-D280-410A-A763-222C1A0FD340}" srcOrd="0" destOrd="0" presId="urn:microsoft.com/office/officeart/2005/8/layout/vList2"/>
    <dgm:cxn modelId="{4C0028E8-1380-4C62-9B3B-06D7BC43A041}" srcId="{EDE14C70-998A-4AF7-A87C-B0A5BA3A0320}" destId="{ED74A8F9-F810-480D-BEE4-653BD9ED8982}" srcOrd="2" destOrd="0" parTransId="{836FBE01-84DF-49E1-8BBA-CBEB89CD8ABC}" sibTransId="{64F7D54B-0CA0-4082-B7AE-9023B7003717}"/>
    <dgm:cxn modelId="{C8CA9970-244A-4F61-94DB-DDC3DC3BF59A}" srcId="{48726CA7-DBCB-4F92-95BC-632F1604A34A}" destId="{EDE14C70-998A-4AF7-A87C-B0A5BA3A0320}" srcOrd="0" destOrd="0" parTransId="{5299E1E9-262F-4163-B152-EFFCD1A26BC7}" sibTransId="{244630F6-FB17-4DD0-A496-86C30C416216}"/>
    <dgm:cxn modelId="{60A86FE6-F0F8-4E12-B6DC-0F378D947585}" srcId="{EDE14C70-998A-4AF7-A87C-B0A5BA3A0320}" destId="{F46FDFFC-260C-4C5F-9A7B-7849C4ED9566}" srcOrd="1" destOrd="0" parTransId="{CF72CEB4-0C81-4E1C-A8C3-256708D3A4D3}" sibTransId="{E60C63DF-F6F1-4190-98E7-B819341957DA}"/>
    <dgm:cxn modelId="{85494148-0B73-4EA6-90C7-86B5C35DAD17}" type="presOf" srcId="{ED74A8F9-F810-480D-BEE4-653BD9ED8982}" destId="{F7B14BF4-7744-4016-BF1D-C58E0936DE48}" srcOrd="0" destOrd="2" presId="urn:microsoft.com/office/officeart/2005/8/layout/vList2"/>
    <dgm:cxn modelId="{BDBAF49B-9830-421D-BFF3-742A41819928}" type="presOf" srcId="{F46FDFFC-260C-4C5F-9A7B-7849C4ED9566}" destId="{F7B14BF4-7744-4016-BF1D-C58E0936DE48}" srcOrd="0" destOrd="1" presId="urn:microsoft.com/office/officeart/2005/8/layout/vList2"/>
    <dgm:cxn modelId="{27738EB1-AF79-4DAC-BE57-496B181FE740}" type="presParOf" srcId="{7D40B954-D280-410A-A763-222C1A0FD340}" destId="{B5F44D18-BD50-48E8-8DB8-243C04882BE2}" srcOrd="0" destOrd="0" presId="urn:microsoft.com/office/officeart/2005/8/layout/vList2"/>
    <dgm:cxn modelId="{A5173B90-75D9-4D6C-8115-8F669F9B6D1E}" type="presParOf" srcId="{7D40B954-D280-410A-A763-222C1A0FD340}" destId="{F7B14BF4-7744-4016-BF1D-C58E0936DE4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B13A31-3151-494C-A87F-A6484FFC9F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B5ACAB3-E277-4E11-920A-13B023575C7C}">
      <dgm:prSet custT="1"/>
      <dgm:spPr/>
      <dgm:t>
        <a:bodyPr/>
        <a:lstStyle/>
        <a:p>
          <a:pPr rtl="0"/>
          <a:r>
            <a:rPr lang="en-US" sz="2600" dirty="0" smtClean="0"/>
            <a:t>In the external sector statistics, asymmetries between countries' flows and positions become evident:</a:t>
          </a:r>
          <a:endParaRPr lang="en-GB" sz="2600" dirty="0"/>
        </a:p>
      </dgm:t>
    </dgm:pt>
    <dgm:pt modelId="{9F8339B7-184B-4894-8D45-1C7C10E973A7}" type="parTrans" cxnId="{C64D13EA-D9C6-47BC-A42C-952C420E3E04}">
      <dgm:prSet/>
      <dgm:spPr/>
      <dgm:t>
        <a:bodyPr/>
        <a:lstStyle/>
        <a:p>
          <a:endParaRPr lang="en-GB"/>
        </a:p>
      </dgm:t>
    </dgm:pt>
    <dgm:pt modelId="{1B1ADC6B-50CD-4129-AF57-B7A7054D8176}" type="sibTrans" cxnId="{C64D13EA-D9C6-47BC-A42C-952C420E3E04}">
      <dgm:prSet/>
      <dgm:spPr/>
      <dgm:t>
        <a:bodyPr/>
        <a:lstStyle/>
        <a:p>
          <a:endParaRPr lang="en-GB"/>
        </a:p>
      </dgm:t>
    </dgm:pt>
    <dgm:pt modelId="{2115598E-DA28-4B18-969E-108242F82D50}">
      <dgm:prSet custT="1"/>
      <dgm:spPr/>
      <dgm:t>
        <a:bodyPr/>
        <a:lstStyle/>
        <a:p>
          <a:pPr rtl="0"/>
          <a:r>
            <a:rPr lang="en-US" sz="2400" dirty="0" smtClean="0"/>
            <a:t>in a bilateral comparison</a:t>
          </a:r>
          <a:endParaRPr lang="en-GB" sz="2400" dirty="0"/>
        </a:p>
      </dgm:t>
    </dgm:pt>
    <dgm:pt modelId="{719E0584-65A8-4B48-81A9-0892D7F86BC8}" type="parTrans" cxnId="{282E7267-238E-47B3-9625-0F84E09AF39F}">
      <dgm:prSet/>
      <dgm:spPr/>
      <dgm:t>
        <a:bodyPr/>
        <a:lstStyle/>
        <a:p>
          <a:endParaRPr lang="en-GB"/>
        </a:p>
      </dgm:t>
    </dgm:pt>
    <dgm:pt modelId="{7CBDC6D2-3BDF-48B6-8D95-2EFA21545FFB}" type="sibTrans" cxnId="{282E7267-238E-47B3-9625-0F84E09AF39F}">
      <dgm:prSet/>
      <dgm:spPr/>
      <dgm:t>
        <a:bodyPr/>
        <a:lstStyle/>
        <a:p>
          <a:endParaRPr lang="en-GB"/>
        </a:p>
      </dgm:t>
    </dgm:pt>
    <dgm:pt modelId="{1BFF4605-7A2A-4064-B762-4C881C266956}">
      <dgm:prSet custT="1"/>
      <dgm:spPr/>
      <dgm:t>
        <a:bodyPr/>
        <a:lstStyle/>
        <a:p>
          <a:pPr rtl="0"/>
          <a:r>
            <a:rPr lang="en-US" sz="2400" dirty="0" smtClean="0"/>
            <a:t>In a regional aggregate (e.g. intra-euro area asymmetries)</a:t>
          </a:r>
          <a:endParaRPr lang="en-GB" sz="2400" dirty="0"/>
        </a:p>
      </dgm:t>
    </dgm:pt>
    <dgm:pt modelId="{DE66F6D6-35AB-46B7-828C-629D21561A3B}" type="parTrans" cxnId="{3FF86EB5-02FE-4639-93A4-7DD5A89BD834}">
      <dgm:prSet/>
      <dgm:spPr/>
      <dgm:t>
        <a:bodyPr/>
        <a:lstStyle/>
        <a:p>
          <a:endParaRPr lang="en-GB"/>
        </a:p>
      </dgm:t>
    </dgm:pt>
    <dgm:pt modelId="{1292435C-6DDB-4962-81CD-134A8140B967}" type="sibTrans" cxnId="{3FF86EB5-02FE-4639-93A4-7DD5A89BD834}">
      <dgm:prSet/>
      <dgm:spPr/>
      <dgm:t>
        <a:bodyPr/>
        <a:lstStyle/>
        <a:p>
          <a:endParaRPr lang="en-GB"/>
        </a:p>
      </dgm:t>
    </dgm:pt>
    <dgm:pt modelId="{9C1569FF-BF4E-4DAB-BC39-28685FF81517}" type="pres">
      <dgm:prSet presAssocID="{03B13A31-3151-494C-A87F-A6484FFC9F91}" presName="linear" presStyleCnt="0">
        <dgm:presLayoutVars>
          <dgm:animLvl val="lvl"/>
          <dgm:resizeHandles val="exact"/>
        </dgm:presLayoutVars>
      </dgm:prSet>
      <dgm:spPr/>
    </dgm:pt>
    <dgm:pt modelId="{338C7AED-6D97-4235-9B9B-9EB692486368}" type="pres">
      <dgm:prSet presAssocID="{9B5ACAB3-E277-4E11-920A-13B023575C7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66767BE-9F0F-4755-AD6F-768044FA7A86}" type="pres">
      <dgm:prSet presAssocID="{9B5ACAB3-E277-4E11-920A-13B023575C7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AF486E2-CD99-4F19-8DD5-DA6991489547}" type="presOf" srcId="{03B13A31-3151-494C-A87F-A6484FFC9F91}" destId="{9C1569FF-BF4E-4DAB-BC39-28685FF81517}" srcOrd="0" destOrd="0" presId="urn:microsoft.com/office/officeart/2005/8/layout/vList2"/>
    <dgm:cxn modelId="{DCA9152E-BB14-4919-8938-3A9EEDC3241E}" type="presOf" srcId="{1BFF4605-7A2A-4064-B762-4C881C266956}" destId="{A66767BE-9F0F-4755-AD6F-768044FA7A86}" srcOrd="0" destOrd="1" presId="urn:microsoft.com/office/officeart/2005/8/layout/vList2"/>
    <dgm:cxn modelId="{C64D13EA-D9C6-47BC-A42C-952C420E3E04}" srcId="{03B13A31-3151-494C-A87F-A6484FFC9F91}" destId="{9B5ACAB3-E277-4E11-920A-13B023575C7C}" srcOrd="0" destOrd="0" parTransId="{9F8339B7-184B-4894-8D45-1C7C10E973A7}" sibTransId="{1B1ADC6B-50CD-4129-AF57-B7A7054D8176}"/>
    <dgm:cxn modelId="{8551A968-A498-465A-A18A-19F619F95DAB}" type="presOf" srcId="{2115598E-DA28-4B18-969E-108242F82D50}" destId="{A66767BE-9F0F-4755-AD6F-768044FA7A86}" srcOrd="0" destOrd="0" presId="urn:microsoft.com/office/officeart/2005/8/layout/vList2"/>
    <dgm:cxn modelId="{3FF86EB5-02FE-4639-93A4-7DD5A89BD834}" srcId="{9B5ACAB3-E277-4E11-920A-13B023575C7C}" destId="{1BFF4605-7A2A-4064-B762-4C881C266956}" srcOrd="1" destOrd="0" parTransId="{DE66F6D6-35AB-46B7-828C-629D21561A3B}" sibTransId="{1292435C-6DDB-4962-81CD-134A8140B967}"/>
    <dgm:cxn modelId="{282E7267-238E-47B3-9625-0F84E09AF39F}" srcId="{9B5ACAB3-E277-4E11-920A-13B023575C7C}" destId="{2115598E-DA28-4B18-969E-108242F82D50}" srcOrd="0" destOrd="0" parTransId="{719E0584-65A8-4B48-81A9-0892D7F86BC8}" sibTransId="{7CBDC6D2-3BDF-48B6-8D95-2EFA21545FFB}"/>
    <dgm:cxn modelId="{45F6D81E-082B-46F8-BD63-31F6FEA1E793}" type="presOf" srcId="{9B5ACAB3-E277-4E11-920A-13B023575C7C}" destId="{338C7AED-6D97-4235-9B9B-9EB692486368}" srcOrd="0" destOrd="0" presId="urn:microsoft.com/office/officeart/2005/8/layout/vList2"/>
    <dgm:cxn modelId="{6AA1C569-EABF-4B4C-B716-BBCC8AB44C9E}" type="presParOf" srcId="{9C1569FF-BF4E-4DAB-BC39-28685FF81517}" destId="{338C7AED-6D97-4235-9B9B-9EB692486368}" srcOrd="0" destOrd="0" presId="urn:microsoft.com/office/officeart/2005/8/layout/vList2"/>
    <dgm:cxn modelId="{F3B62565-961A-4D88-A76D-9D4AA958704F}" type="presParOf" srcId="{9C1569FF-BF4E-4DAB-BC39-28685FF81517}" destId="{A66767BE-9F0F-4755-AD6F-768044FA7A8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202912-BD92-4C75-A9C8-014F9F0AF5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45EC0F-8326-4788-B71D-C5817AB64BE8}">
      <dgm:prSet/>
      <dgm:spPr/>
      <dgm:t>
        <a:bodyPr/>
        <a:lstStyle/>
        <a:p>
          <a:pPr rtl="0"/>
          <a:r>
            <a:rPr lang="en-US" dirty="0" smtClean="0"/>
            <a:t>The quality of the geographical breakdown between intra and extra euro area counterparts is essential for the euro area balance of payments</a:t>
          </a:r>
          <a:endParaRPr lang="en-GB" dirty="0"/>
        </a:p>
      </dgm:t>
    </dgm:pt>
    <dgm:pt modelId="{461F4653-E967-4E8E-8A12-D5687847E8E8}" type="parTrans" cxnId="{0364318A-CD3D-4D12-B8F7-5F5DBA70BB45}">
      <dgm:prSet/>
      <dgm:spPr/>
      <dgm:t>
        <a:bodyPr/>
        <a:lstStyle/>
        <a:p>
          <a:endParaRPr lang="en-GB"/>
        </a:p>
      </dgm:t>
    </dgm:pt>
    <dgm:pt modelId="{467E75DA-E1A3-495E-B1F0-093A7CF52A69}" type="sibTrans" cxnId="{0364318A-CD3D-4D12-B8F7-5F5DBA70BB45}">
      <dgm:prSet/>
      <dgm:spPr/>
      <dgm:t>
        <a:bodyPr/>
        <a:lstStyle/>
        <a:p>
          <a:endParaRPr lang="en-GB"/>
        </a:p>
      </dgm:t>
    </dgm:pt>
    <dgm:pt modelId="{6E8C52AF-E4F0-48CC-80A2-B33E4805E979}">
      <dgm:prSet/>
      <dgm:spPr/>
      <dgm:t>
        <a:bodyPr/>
        <a:lstStyle/>
        <a:p>
          <a:pPr rtl="0"/>
          <a:r>
            <a:rPr lang="en-US" dirty="0" smtClean="0"/>
            <a:t>Aim is to assess where the problem lies by using a full set of mirror data in the regional group: </a:t>
          </a:r>
          <a:endParaRPr lang="en-GB" dirty="0"/>
        </a:p>
      </dgm:t>
    </dgm:pt>
    <dgm:pt modelId="{D2B217F4-9989-418C-9ACB-8204785BA304}" type="parTrans" cxnId="{1287C35F-5887-4814-8E05-CDD49393392A}">
      <dgm:prSet/>
      <dgm:spPr/>
      <dgm:t>
        <a:bodyPr/>
        <a:lstStyle/>
        <a:p>
          <a:endParaRPr lang="en-GB"/>
        </a:p>
      </dgm:t>
    </dgm:pt>
    <dgm:pt modelId="{B654D46C-8424-403F-9495-6B41991CAE9E}" type="sibTrans" cxnId="{1287C35F-5887-4814-8E05-CDD49393392A}">
      <dgm:prSet/>
      <dgm:spPr/>
      <dgm:t>
        <a:bodyPr/>
        <a:lstStyle/>
        <a:p>
          <a:endParaRPr lang="en-GB"/>
        </a:p>
      </dgm:t>
    </dgm:pt>
    <dgm:pt modelId="{9CB54C06-004C-4DD9-BC8F-08E1CCBC1107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2000" dirty="0" smtClean="0"/>
            <a:t>who?</a:t>
          </a:r>
          <a:endParaRPr lang="en-GB" sz="2000" dirty="0"/>
        </a:p>
      </dgm:t>
    </dgm:pt>
    <dgm:pt modelId="{D85AACAB-BA34-430F-9FD4-4C8625AB49B4}" type="parTrans" cxnId="{BB944037-40B1-41B4-973B-69C342A5027F}">
      <dgm:prSet/>
      <dgm:spPr/>
      <dgm:t>
        <a:bodyPr/>
        <a:lstStyle/>
        <a:p>
          <a:endParaRPr lang="en-GB"/>
        </a:p>
      </dgm:t>
    </dgm:pt>
    <dgm:pt modelId="{2ACED935-AB3A-4595-9EBB-CCD0CBA111C4}" type="sibTrans" cxnId="{BB944037-40B1-41B4-973B-69C342A5027F}">
      <dgm:prSet/>
      <dgm:spPr/>
      <dgm:t>
        <a:bodyPr/>
        <a:lstStyle/>
        <a:p>
          <a:endParaRPr lang="en-GB"/>
        </a:p>
      </dgm:t>
    </dgm:pt>
    <dgm:pt modelId="{BAC4D30F-94F7-4CD9-AABC-825EB293E7A0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2000" dirty="0" smtClean="0"/>
            <a:t>punctual versus recurrent</a:t>
          </a:r>
          <a:endParaRPr lang="en-GB" sz="2000" dirty="0"/>
        </a:p>
      </dgm:t>
    </dgm:pt>
    <dgm:pt modelId="{E1D35975-7A53-4C52-BD09-6BCEE48D7571}" type="parTrans" cxnId="{53538AD0-3361-41A8-B3F5-DC881844D03A}">
      <dgm:prSet/>
      <dgm:spPr/>
      <dgm:t>
        <a:bodyPr/>
        <a:lstStyle/>
        <a:p>
          <a:endParaRPr lang="en-GB"/>
        </a:p>
      </dgm:t>
    </dgm:pt>
    <dgm:pt modelId="{9876B281-7879-4F3A-8DBD-401F74EF92B2}" type="sibTrans" cxnId="{53538AD0-3361-41A8-B3F5-DC881844D03A}">
      <dgm:prSet/>
      <dgm:spPr/>
      <dgm:t>
        <a:bodyPr/>
        <a:lstStyle/>
        <a:p>
          <a:endParaRPr lang="en-GB"/>
        </a:p>
      </dgm:t>
    </dgm:pt>
    <dgm:pt modelId="{B368CFE1-A83F-4667-BDEE-FAE9CECF0CC0}">
      <dgm:prSet/>
      <dgm:spPr/>
      <dgm:t>
        <a:bodyPr/>
        <a:lstStyle/>
        <a:p>
          <a:pPr rtl="0">
            <a:spcAft>
              <a:spcPts val="400"/>
            </a:spcAft>
          </a:pPr>
          <a:r>
            <a:rPr lang="en-US" dirty="0" smtClean="0"/>
            <a:t>How? quality quantitative measures straightforward to apply, easily interpretable </a:t>
          </a:r>
          <a:endParaRPr lang="en-GB" dirty="0"/>
        </a:p>
      </dgm:t>
    </dgm:pt>
    <dgm:pt modelId="{28F28C9D-5499-4CA6-A5D9-4D1BFF1E6653}" type="parTrans" cxnId="{C1F2D76F-A133-4665-88CB-60409D6D936D}">
      <dgm:prSet/>
      <dgm:spPr/>
      <dgm:t>
        <a:bodyPr/>
        <a:lstStyle/>
        <a:p>
          <a:endParaRPr lang="en-GB"/>
        </a:p>
      </dgm:t>
    </dgm:pt>
    <dgm:pt modelId="{F1DB6896-1CE7-4DC5-9C63-FA4695A1617F}" type="sibTrans" cxnId="{C1F2D76F-A133-4665-88CB-60409D6D936D}">
      <dgm:prSet/>
      <dgm:spPr/>
      <dgm:t>
        <a:bodyPr/>
        <a:lstStyle/>
        <a:p>
          <a:endParaRPr lang="en-GB"/>
        </a:p>
      </dgm:t>
    </dgm:pt>
    <dgm:pt modelId="{97AEBA69-FD7F-4A52-A6F4-335D853E509E}">
      <dgm:prSet custT="1"/>
      <dgm:spPr/>
      <dgm:t>
        <a:bodyPr/>
        <a:lstStyle/>
        <a:p>
          <a:pPr rtl="0"/>
          <a:r>
            <a:rPr lang="en-US" sz="2000" dirty="0" smtClean="0"/>
            <a:t>basis for further discussion and analysis</a:t>
          </a:r>
          <a:endParaRPr lang="en-GB" sz="2000" dirty="0"/>
        </a:p>
      </dgm:t>
    </dgm:pt>
    <dgm:pt modelId="{27D3760C-D352-4BF5-A235-F42340B2BECE}" type="parTrans" cxnId="{83833C97-14ED-4AA4-98CE-F703C729A13D}">
      <dgm:prSet/>
      <dgm:spPr/>
      <dgm:t>
        <a:bodyPr/>
        <a:lstStyle/>
        <a:p>
          <a:endParaRPr lang="en-GB"/>
        </a:p>
      </dgm:t>
    </dgm:pt>
    <dgm:pt modelId="{1E87DC0E-E9CE-465D-97DE-D5B053CD0FE5}" type="sibTrans" cxnId="{83833C97-14ED-4AA4-98CE-F703C729A13D}">
      <dgm:prSet/>
      <dgm:spPr/>
      <dgm:t>
        <a:bodyPr/>
        <a:lstStyle/>
        <a:p>
          <a:endParaRPr lang="en-GB"/>
        </a:p>
      </dgm:t>
    </dgm:pt>
    <dgm:pt modelId="{10F18E26-CF71-40E5-99D0-BB1DFA74773E}" type="pres">
      <dgm:prSet presAssocID="{8E202912-BD92-4C75-A9C8-014F9F0AF579}" presName="linear" presStyleCnt="0">
        <dgm:presLayoutVars>
          <dgm:animLvl val="lvl"/>
          <dgm:resizeHandles val="exact"/>
        </dgm:presLayoutVars>
      </dgm:prSet>
      <dgm:spPr/>
    </dgm:pt>
    <dgm:pt modelId="{699D7069-2614-4D57-B19B-9B20E3FE7EB3}" type="pres">
      <dgm:prSet presAssocID="{5845EC0F-8326-4788-B71D-C5817AB64BE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D448516-265A-402C-A1D4-92DFDB0032AC}" type="pres">
      <dgm:prSet presAssocID="{467E75DA-E1A3-495E-B1F0-093A7CF52A69}" presName="spacer" presStyleCnt="0"/>
      <dgm:spPr/>
    </dgm:pt>
    <dgm:pt modelId="{A878A850-7894-4567-9DAB-1C0F0C68FE6F}" type="pres">
      <dgm:prSet presAssocID="{6E8C52AF-E4F0-48CC-80A2-B33E4805E979}" presName="parentText" presStyleLbl="node1" presStyleIdx="1" presStyleCnt="3" custScaleY="80546">
        <dgm:presLayoutVars>
          <dgm:chMax val="0"/>
          <dgm:bulletEnabled val="1"/>
        </dgm:presLayoutVars>
      </dgm:prSet>
      <dgm:spPr/>
    </dgm:pt>
    <dgm:pt modelId="{3B1FA9DA-211E-4136-8BC4-6034A15F3343}" type="pres">
      <dgm:prSet presAssocID="{6E8C52AF-E4F0-48CC-80A2-B33E4805E979}" presName="childText" presStyleLbl="revTx" presStyleIdx="0" presStyleCnt="2">
        <dgm:presLayoutVars>
          <dgm:bulletEnabled val="1"/>
        </dgm:presLayoutVars>
      </dgm:prSet>
      <dgm:spPr/>
    </dgm:pt>
    <dgm:pt modelId="{BCD9125A-A1C9-4B14-82BC-E76F902E61F5}" type="pres">
      <dgm:prSet presAssocID="{B368CFE1-A83F-4667-BDEE-FAE9CECF0CC0}" presName="parentText" presStyleLbl="node1" presStyleIdx="2" presStyleCnt="3" custScaleY="82445" custLinFactNeighborX="-327" custLinFactNeighborY="-1">
        <dgm:presLayoutVars>
          <dgm:chMax val="0"/>
          <dgm:bulletEnabled val="1"/>
        </dgm:presLayoutVars>
      </dgm:prSet>
      <dgm:spPr/>
    </dgm:pt>
    <dgm:pt modelId="{F3DB80EC-5EFC-49E9-BD23-C099CD64CB27}" type="pres">
      <dgm:prSet presAssocID="{B368CFE1-A83F-4667-BDEE-FAE9CECF0CC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4209AFC-4F33-472F-8B50-C89453EB55B3}" type="presOf" srcId="{6E8C52AF-E4F0-48CC-80A2-B33E4805E979}" destId="{A878A850-7894-4567-9DAB-1C0F0C68FE6F}" srcOrd="0" destOrd="0" presId="urn:microsoft.com/office/officeart/2005/8/layout/vList2"/>
    <dgm:cxn modelId="{C1F2D76F-A133-4665-88CB-60409D6D936D}" srcId="{8E202912-BD92-4C75-A9C8-014F9F0AF579}" destId="{B368CFE1-A83F-4667-BDEE-FAE9CECF0CC0}" srcOrd="2" destOrd="0" parTransId="{28F28C9D-5499-4CA6-A5D9-4D1BFF1E6653}" sibTransId="{F1DB6896-1CE7-4DC5-9C63-FA4695A1617F}"/>
    <dgm:cxn modelId="{B7673BEB-5FAB-4150-A1E4-5B62E39ECB33}" type="presOf" srcId="{B368CFE1-A83F-4667-BDEE-FAE9CECF0CC0}" destId="{BCD9125A-A1C9-4B14-82BC-E76F902E61F5}" srcOrd="0" destOrd="0" presId="urn:microsoft.com/office/officeart/2005/8/layout/vList2"/>
    <dgm:cxn modelId="{BB944037-40B1-41B4-973B-69C342A5027F}" srcId="{6E8C52AF-E4F0-48CC-80A2-B33E4805E979}" destId="{9CB54C06-004C-4DD9-BC8F-08E1CCBC1107}" srcOrd="0" destOrd="0" parTransId="{D85AACAB-BA34-430F-9FD4-4C8625AB49B4}" sibTransId="{2ACED935-AB3A-4595-9EBB-CCD0CBA111C4}"/>
    <dgm:cxn modelId="{1287C35F-5887-4814-8E05-CDD49393392A}" srcId="{8E202912-BD92-4C75-A9C8-014F9F0AF579}" destId="{6E8C52AF-E4F0-48CC-80A2-B33E4805E979}" srcOrd="1" destOrd="0" parTransId="{D2B217F4-9989-418C-9ACB-8204785BA304}" sibTransId="{B654D46C-8424-403F-9495-6B41991CAE9E}"/>
    <dgm:cxn modelId="{83833C97-14ED-4AA4-98CE-F703C729A13D}" srcId="{B368CFE1-A83F-4667-BDEE-FAE9CECF0CC0}" destId="{97AEBA69-FD7F-4A52-A6F4-335D853E509E}" srcOrd="0" destOrd="0" parTransId="{27D3760C-D352-4BF5-A235-F42340B2BECE}" sibTransId="{1E87DC0E-E9CE-465D-97DE-D5B053CD0FE5}"/>
    <dgm:cxn modelId="{651D5BD2-AAC8-410E-B3FD-6F96B765B900}" type="presOf" srcId="{8E202912-BD92-4C75-A9C8-014F9F0AF579}" destId="{10F18E26-CF71-40E5-99D0-BB1DFA74773E}" srcOrd="0" destOrd="0" presId="urn:microsoft.com/office/officeart/2005/8/layout/vList2"/>
    <dgm:cxn modelId="{0364318A-CD3D-4D12-B8F7-5F5DBA70BB45}" srcId="{8E202912-BD92-4C75-A9C8-014F9F0AF579}" destId="{5845EC0F-8326-4788-B71D-C5817AB64BE8}" srcOrd="0" destOrd="0" parTransId="{461F4653-E967-4E8E-8A12-D5687847E8E8}" sibTransId="{467E75DA-E1A3-495E-B1F0-093A7CF52A69}"/>
    <dgm:cxn modelId="{53538AD0-3361-41A8-B3F5-DC881844D03A}" srcId="{6E8C52AF-E4F0-48CC-80A2-B33E4805E979}" destId="{BAC4D30F-94F7-4CD9-AABC-825EB293E7A0}" srcOrd="1" destOrd="0" parTransId="{E1D35975-7A53-4C52-BD09-6BCEE48D7571}" sibTransId="{9876B281-7879-4F3A-8DBD-401F74EF92B2}"/>
    <dgm:cxn modelId="{79EE62F5-91DB-42E7-BBCF-B5DE35DA6CC2}" type="presOf" srcId="{97AEBA69-FD7F-4A52-A6F4-335D853E509E}" destId="{F3DB80EC-5EFC-49E9-BD23-C099CD64CB27}" srcOrd="0" destOrd="0" presId="urn:microsoft.com/office/officeart/2005/8/layout/vList2"/>
    <dgm:cxn modelId="{DA3D06D7-C139-49B8-9644-599F24636F0A}" type="presOf" srcId="{5845EC0F-8326-4788-B71D-C5817AB64BE8}" destId="{699D7069-2614-4D57-B19B-9B20E3FE7EB3}" srcOrd="0" destOrd="0" presId="urn:microsoft.com/office/officeart/2005/8/layout/vList2"/>
    <dgm:cxn modelId="{231F8C5A-F67C-4F06-AE36-4228395A5C52}" type="presOf" srcId="{BAC4D30F-94F7-4CD9-AABC-825EB293E7A0}" destId="{3B1FA9DA-211E-4136-8BC4-6034A15F3343}" srcOrd="0" destOrd="1" presId="urn:microsoft.com/office/officeart/2005/8/layout/vList2"/>
    <dgm:cxn modelId="{E287AD41-B04C-4B8A-B97A-E2A3C3610BEB}" type="presOf" srcId="{9CB54C06-004C-4DD9-BC8F-08E1CCBC1107}" destId="{3B1FA9DA-211E-4136-8BC4-6034A15F3343}" srcOrd="0" destOrd="0" presId="urn:microsoft.com/office/officeart/2005/8/layout/vList2"/>
    <dgm:cxn modelId="{CEAABE87-FF7D-4019-AC15-72C9173BEE7E}" type="presParOf" srcId="{10F18E26-CF71-40E5-99D0-BB1DFA74773E}" destId="{699D7069-2614-4D57-B19B-9B20E3FE7EB3}" srcOrd="0" destOrd="0" presId="urn:microsoft.com/office/officeart/2005/8/layout/vList2"/>
    <dgm:cxn modelId="{E71C0AC9-025A-4B04-A051-71AF509A67DB}" type="presParOf" srcId="{10F18E26-CF71-40E5-99D0-BB1DFA74773E}" destId="{ED448516-265A-402C-A1D4-92DFDB0032AC}" srcOrd="1" destOrd="0" presId="urn:microsoft.com/office/officeart/2005/8/layout/vList2"/>
    <dgm:cxn modelId="{0C1B0725-ED3C-4CC1-832E-C55D0241FC52}" type="presParOf" srcId="{10F18E26-CF71-40E5-99D0-BB1DFA74773E}" destId="{A878A850-7894-4567-9DAB-1C0F0C68FE6F}" srcOrd="2" destOrd="0" presId="urn:microsoft.com/office/officeart/2005/8/layout/vList2"/>
    <dgm:cxn modelId="{7C781B5A-6970-4983-9ADD-F085DF3C8A15}" type="presParOf" srcId="{10F18E26-CF71-40E5-99D0-BB1DFA74773E}" destId="{3B1FA9DA-211E-4136-8BC4-6034A15F3343}" srcOrd="3" destOrd="0" presId="urn:microsoft.com/office/officeart/2005/8/layout/vList2"/>
    <dgm:cxn modelId="{C0DE7F82-66F8-4F43-92DF-DB2703F71341}" type="presParOf" srcId="{10F18E26-CF71-40E5-99D0-BB1DFA74773E}" destId="{BCD9125A-A1C9-4B14-82BC-E76F902E61F5}" srcOrd="4" destOrd="0" presId="urn:microsoft.com/office/officeart/2005/8/layout/vList2"/>
    <dgm:cxn modelId="{DBD36140-F3CB-4852-9FF2-3439743A9039}" type="presParOf" srcId="{10F18E26-CF71-40E5-99D0-BB1DFA74773E}" destId="{F3DB80EC-5EFC-49E9-BD23-C099CD64CB2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0786B8-DF97-4130-99BB-A34BA735DE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BE00414C-4480-4AFA-BFE7-EB2FE2DADDAB}">
      <dgm:prSet/>
      <dgm:spPr/>
      <dgm:t>
        <a:bodyPr/>
        <a:lstStyle/>
        <a:p>
          <a:pPr rtl="0"/>
          <a:r>
            <a:rPr lang="en-GB" smtClean="0"/>
            <a:t>The analysis of asymmetries is important to improve the quality of statistics based on geographical dimension</a:t>
          </a:r>
          <a:endParaRPr lang="en-GB"/>
        </a:p>
      </dgm:t>
    </dgm:pt>
    <dgm:pt modelId="{B858F245-07A3-4CA5-9A94-8BD4F7EB0223}" type="parTrans" cxnId="{3306E873-233B-4166-9158-B0E07C7AA04D}">
      <dgm:prSet/>
      <dgm:spPr/>
      <dgm:t>
        <a:bodyPr/>
        <a:lstStyle/>
        <a:p>
          <a:endParaRPr lang="en-GB"/>
        </a:p>
      </dgm:t>
    </dgm:pt>
    <dgm:pt modelId="{73B71239-BA0C-421F-A0A1-EA29A23EB280}" type="sibTrans" cxnId="{3306E873-233B-4166-9158-B0E07C7AA04D}">
      <dgm:prSet/>
      <dgm:spPr/>
      <dgm:t>
        <a:bodyPr/>
        <a:lstStyle/>
        <a:p>
          <a:endParaRPr lang="en-GB"/>
        </a:p>
      </dgm:t>
    </dgm:pt>
    <dgm:pt modelId="{5EB07A69-6391-41CD-AE19-9ED604888FFD}">
      <dgm:prSet/>
      <dgm:spPr/>
      <dgm:t>
        <a:bodyPr/>
        <a:lstStyle/>
        <a:p>
          <a:pPr rtl="0"/>
          <a:r>
            <a:rPr lang="en-GB" smtClean="0"/>
            <a:t>A combined interpretation of the three indicators </a:t>
          </a:r>
          <a:endParaRPr lang="en-GB"/>
        </a:p>
      </dgm:t>
    </dgm:pt>
    <dgm:pt modelId="{60D779E0-A95A-4D0E-A363-925E98DCB50C}" type="parTrans" cxnId="{DE46A601-0CBC-4062-9325-DB005DD6D1D8}">
      <dgm:prSet/>
      <dgm:spPr/>
      <dgm:t>
        <a:bodyPr/>
        <a:lstStyle/>
        <a:p>
          <a:endParaRPr lang="en-GB"/>
        </a:p>
      </dgm:t>
    </dgm:pt>
    <dgm:pt modelId="{A2D9D94F-D6F3-4365-B5B8-142851C51E14}" type="sibTrans" cxnId="{DE46A601-0CBC-4062-9325-DB005DD6D1D8}">
      <dgm:prSet/>
      <dgm:spPr/>
      <dgm:t>
        <a:bodyPr/>
        <a:lstStyle/>
        <a:p>
          <a:endParaRPr lang="en-GB"/>
        </a:p>
      </dgm:t>
    </dgm:pt>
    <dgm:pt modelId="{D91FBE88-E402-4127-B6C7-5357925678B0}">
      <dgm:prSet/>
      <dgm:spPr/>
      <dgm:t>
        <a:bodyPr/>
        <a:lstStyle/>
        <a:p>
          <a:pPr rtl="0"/>
          <a:r>
            <a:rPr lang="en-GB" smtClean="0"/>
            <a:t>helps in the analysis of the different aspects of geo quality in a regional aggregate</a:t>
          </a:r>
          <a:endParaRPr lang="en-GB"/>
        </a:p>
      </dgm:t>
    </dgm:pt>
    <dgm:pt modelId="{40908888-2B7B-4429-B219-5893D603391D}" type="parTrans" cxnId="{6CB19C5D-0386-4A93-B60E-D1BE4C6CD900}">
      <dgm:prSet/>
      <dgm:spPr/>
      <dgm:t>
        <a:bodyPr/>
        <a:lstStyle/>
        <a:p>
          <a:endParaRPr lang="en-GB"/>
        </a:p>
      </dgm:t>
    </dgm:pt>
    <dgm:pt modelId="{7C0B035E-51A2-4C25-A108-F53BFEDB4F80}" type="sibTrans" cxnId="{6CB19C5D-0386-4A93-B60E-D1BE4C6CD900}">
      <dgm:prSet/>
      <dgm:spPr/>
      <dgm:t>
        <a:bodyPr/>
        <a:lstStyle/>
        <a:p>
          <a:endParaRPr lang="en-GB"/>
        </a:p>
      </dgm:t>
    </dgm:pt>
    <dgm:pt modelId="{4C3B2EDE-62F6-4939-B633-361DB17666D2}">
      <dgm:prSet/>
      <dgm:spPr/>
      <dgm:t>
        <a:bodyPr/>
        <a:lstStyle/>
        <a:p>
          <a:pPr rtl="0"/>
          <a:r>
            <a:rPr lang="en-GB" smtClean="0"/>
            <a:t>provides info to the countries on how to improve the data quality</a:t>
          </a:r>
          <a:endParaRPr lang="en-GB"/>
        </a:p>
      </dgm:t>
    </dgm:pt>
    <dgm:pt modelId="{2E1CC2FD-F78B-40F5-BC45-0994E742311B}" type="parTrans" cxnId="{FF131AE6-52BF-4BA1-8D82-90DE389436D1}">
      <dgm:prSet/>
      <dgm:spPr/>
      <dgm:t>
        <a:bodyPr/>
        <a:lstStyle/>
        <a:p>
          <a:endParaRPr lang="en-GB"/>
        </a:p>
      </dgm:t>
    </dgm:pt>
    <dgm:pt modelId="{1FA5BCCA-464D-4E44-AFD3-72673789DF6D}" type="sibTrans" cxnId="{FF131AE6-52BF-4BA1-8D82-90DE389436D1}">
      <dgm:prSet/>
      <dgm:spPr/>
      <dgm:t>
        <a:bodyPr/>
        <a:lstStyle/>
        <a:p>
          <a:endParaRPr lang="en-GB"/>
        </a:p>
      </dgm:t>
    </dgm:pt>
    <dgm:pt modelId="{4351F2F3-4808-4756-9082-194EB2A50A4C}">
      <dgm:prSet/>
      <dgm:spPr/>
      <dgm:t>
        <a:bodyPr/>
        <a:lstStyle/>
        <a:p>
          <a:pPr rtl="0"/>
          <a:r>
            <a:rPr lang="en-GB" smtClean="0"/>
            <a:t>These indicators can be applied to any kind of statistics were bilateral data are available</a:t>
          </a:r>
          <a:endParaRPr lang="en-GB"/>
        </a:p>
      </dgm:t>
    </dgm:pt>
    <dgm:pt modelId="{E6BD1EE0-2560-4F77-B59E-1AE2C77CF26D}" type="parTrans" cxnId="{52D34410-2EF7-4D35-90D1-A9A85BE63D91}">
      <dgm:prSet/>
      <dgm:spPr/>
      <dgm:t>
        <a:bodyPr/>
        <a:lstStyle/>
        <a:p>
          <a:endParaRPr lang="en-GB"/>
        </a:p>
      </dgm:t>
    </dgm:pt>
    <dgm:pt modelId="{230C4C49-509C-4604-AD4B-4553C871ECCC}" type="sibTrans" cxnId="{52D34410-2EF7-4D35-90D1-A9A85BE63D91}">
      <dgm:prSet/>
      <dgm:spPr/>
      <dgm:t>
        <a:bodyPr/>
        <a:lstStyle/>
        <a:p>
          <a:endParaRPr lang="en-GB"/>
        </a:p>
      </dgm:t>
    </dgm:pt>
    <dgm:pt modelId="{26ECFE01-9BC7-4C05-94B0-6777B711A0B7}" type="pres">
      <dgm:prSet presAssocID="{350786B8-DF97-4130-99BB-A34BA735DED6}" presName="linear" presStyleCnt="0">
        <dgm:presLayoutVars>
          <dgm:animLvl val="lvl"/>
          <dgm:resizeHandles val="exact"/>
        </dgm:presLayoutVars>
      </dgm:prSet>
      <dgm:spPr/>
    </dgm:pt>
    <dgm:pt modelId="{69CCEC1A-0D0E-47E9-B3CF-C788575F6298}" type="pres">
      <dgm:prSet presAssocID="{BE00414C-4480-4AFA-BFE7-EB2FE2DADDA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540C55E-B73D-4FE0-9487-2E53C9E3000B}" type="pres">
      <dgm:prSet presAssocID="{73B71239-BA0C-421F-A0A1-EA29A23EB280}" presName="spacer" presStyleCnt="0"/>
      <dgm:spPr/>
    </dgm:pt>
    <dgm:pt modelId="{DC206E50-9304-4B88-AE8C-D229D4CB2999}" type="pres">
      <dgm:prSet presAssocID="{5EB07A69-6391-41CD-AE19-9ED604888FF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AF8F46-4282-46D7-BC4B-5F1CBCD0291A}" type="pres">
      <dgm:prSet presAssocID="{5EB07A69-6391-41CD-AE19-9ED604888FFD}" presName="childText" presStyleLbl="revTx" presStyleIdx="0" presStyleCnt="1">
        <dgm:presLayoutVars>
          <dgm:bulletEnabled val="1"/>
        </dgm:presLayoutVars>
      </dgm:prSet>
      <dgm:spPr/>
    </dgm:pt>
    <dgm:pt modelId="{79FAD652-91E9-4540-A771-428F14E2634C}" type="pres">
      <dgm:prSet presAssocID="{4351F2F3-4808-4756-9082-194EB2A50A4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04119D1-2740-4CFA-8A84-915826056E72}" type="presOf" srcId="{5EB07A69-6391-41CD-AE19-9ED604888FFD}" destId="{DC206E50-9304-4B88-AE8C-D229D4CB2999}" srcOrd="0" destOrd="0" presId="urn:microsoft.com/office/officeart/2005/8/layout/vList2"/>
    <dgm:cxn modelId="{52D34410-2EF7-4D35-90D1-A9A85BE63D91}" srcId="{350786B8-DF97-4130-99BB-A34BA735DED6}" destId="{4351F2F3-4808-4756-9082-194EB2A50A4C}" srcOrd="2" destOrd="0" parTransId="{E6BD1EE0-2560-4F77-B59E-1AE2C77CF26D}" sibTransId="{230C4C49-509C-4604-AD4B-4553C871ECCC}"/>
    <dgm:cxn modelId="{3306E873-233B-4166-9158-B0E07C7AA04D}" srcId="{350786B8-DF97-4130-99BB-A34BA735DED6}" destId="{BE00414C-4480-4AFA-BFE7-EB2FE2DADDAB}" srcOrd="0" destOrd="0" parTransId="{B858F245-07A3-4CA5-9A94-8BD4F7EB0223}" sibTransId="{73B71239-BA0C-421F-A0A1-EA29A23EB280}"/>
    <dgm:cxn modelId="{C638198C-108D-42B1-8B11-FB2211C093F9}" type="presOf" srcId="{4C3B2EDE-62F6-4939-B633-361DB17666D2}" destId="{A3AF8F46-4282-46D7-BC4B-5F1CBCD0291A}" srcOrd="0" destOrd="1" presId="urn:microsoft.com/office/officeart/2005/8/layout/vList2"/>
    <dgm:cxn modelId="{6CB19C5D-0386-4A93-B60E-D1BE4C6CD900}" srcId="{5EB07A69-6391-41CD-AE19-9ED604888FFD}" destId="{D91FBE88-E402-4127-B6C7-5357925678B0}" srcOrd="0" destOrd="0" parTransId="{40908888-2B7B-4429-B219-5893D603391D}" sibTransId="{7C0B035E-51A2-4C25-A108-F53BFEDB4F80}"/>
    <dgm:cxn modelId="{1F468B33-C21F-4B33-9AA5-90FF0B875E4C}" type="presOf" srcId="{BE00414C-4480-4AFA-BFE7-EB2FE2DADDAB}" destId="{69CCEC1A-0D0E-47E9-B3CF-C788575F6298}" srcOrd="0" destOrd="0" presId="urn:microsoft.com/office/officeart/2005/8/layout/vList2"/>
    <dgm:cxn modelId="{F313169B-E121-40E7-A2BA-44D63A167874}" type="presOf" srcId="{4351F2F3-4808-4756-9082-194EB2A50A4C}" destId="{79FAD652-91E9-4540-A771-428F14E2634C}" srcOrd="0" destOrd="0" presId="urn:microsoft.com/office/officeart/2005/8/layout/vList2"/>
    <dgm:cxn modelId="{FF131AE6-52BF-4BA1-8D82-90DE389436D1}" srcId="{5EB07A69-6391-41CD-AE19-9ED604888FFD}" destId="{4C3B2EDE-62F6-4939-B633-361DB17666D2}" srcOrd="1" destOrd="0" parTransId="{2E1CC2FD-F78B-40F5-BC45-0994E742311B}" sibTransId="{1FA5BCCA-464D-4E44-AFD3-72673789DF6D}"/>
    <dgm:cxn modelId="{E35CDD1B-4DBB-46BB-A72F-7DCE8052C909}" type="presOf" srcId="{D91FBE88-E402-4127-B6C7-5357925678B0}" destId="{A3AF8F46-4282-46D7-BC4B-5F1CBCD0291A}" srcOrd="0" destOrd="0" presId="urn:microsoft.com/office/officeart/2005/8/layout/vList2"/>
    <dgm:cxn modelId="{5ACFF444-3DC0-4A0F-A916-6CA3B00F22A3}" type="presOf" srcId="{350786B8-DF97-4130-99BB-A34BA735DED6}" destId="{26ECFE01-9BC7-4C05-94B0-6777B711A0B7}" srcOrd="0" destOrd="0" presId="urn:microsoft.com/office/officeart/2005/8/layout/vList2"/>
    <dgm:cxn modelId="{DE46A601-0CBC-4062-9325-DB005DD6D1D8}" srcId="{350786B8-DF97-4130-99BB-A34BA735DED6}" destId="{5EB07A69-6391-41CD-AE19-9ED604888FFD}" srcOrd="1" destOrd="0" parTransId="{60D779E0-A95A-4D0E-A363-925E98DCB50C}" sibTransId="{A2D9D94F-D6F3-4365-B5B8-142851C51E14}"/>
    <dgm:cxn modelId="{4EA3E71D-9F96-4226-8F90-7D42B04ADBB5}" type="presParOf" srcId="{26ECFE01-9BC7-4C05-94B0-6777B711A0B7}" destId="{69CCEC1A-0D0E-47E9-B3CF-C788575F6298}" srcOrd="0" destOrd="0" presId="urn:microsoft.com/office/officeart/2005/8/layout/vList2"/>
    <dgm:cxn modelId="{E2EEDFDE-FCB7-4A7D-B6DB-644FED58B5F6}" type="presParOf" srcId="{26ECFE01-9BC7-4C05-94B0-6777B711A0B7}" destId="{A540C55E-B73D-4FE0-9487-2E53C9E3000B}" srcOrd="1" destOrd="0" presId="urn:microsoft.com/office/officeart/2005/8/layout/vList2"/>
    <dgm:cxn modelId="{5201BFD3-B5C8-4CFA-8A5C-6229E9F3F886}" type="presParOf" srcId="{26ECFE01-9BC7-4C05-94B0-6777B711A0B7}" destId="{DC206E50-9304-4B88-AE8C-D229D4CB2999}" srcOrd="2" destOrd="0" presId="urn:microsoft.com/office/officeart/2005/8/layout/vList2"/>
    <dgm:cxn modelId="{8259E1F4-FE19-4A2B-A2D0-33C551EC64F6}" type="presParOf" srcId="{26ECFE01-9BC7-4C05-94B0-6777B711A0B7}" destId="{A3AF8F46-4282-46D7-BC4B-5F1CBCD0291A}" srcOrd="3" destOrd="0" presId="urn:microsoft.com/office/officeart/2005/8/layout/vList2"/>
    <dgm:cxn modelId="{A68026F0-544E-49F2-BA7D-B8F73AAEE580}" type="presParOf" srcId="{26ECFE01-9BC7-4C05-94B0-6777B711A0B7}" destId="{79FAD652-91E9-4540-A771-428F14E2634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45E45-F34A-4BE2-ADFF-EDE8BC7EAFE3}">
      <dsp:nvSpPr>
        <dsp:cNvPr id="0" name=""/>
        <dsp:cNvSpPr/>
      </dsp:nvSpPr>
      <dsp:spPr>
        <a:xfrm rot="10800000">
          <a:off x="1078902" y="142220"/>
          <a:ext cx="6761042" cy="1132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105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Same economic phenomenon from </a:t>
          </a:r>
          <a:r>
            <a:rPr lang="en-US" sz="2800" b="1" kern="1200" dirty="0" smtClean="0"/>
            <a:t>different perspective</a:t>
          </a:r>
          <a:r>
            <a:rPr lang="en-US" sz="2800" kern="1200" dirty="0" smtClean="0"/>
            <a:t>:                            the purchaser and the seller</a:t>
          </a:r>
          <a:endParaRPr lang="en-GB" sz="2800" kern="1200" dirty="0"/>
        </a:p>
      </dsp:txBody>
      <dsp:txXfrm rot="10800000">
        <a:off x="1134173" y="197491"/>
        <a:ext cx="6650500" cy="1021692"/>
      </dsp:txXfrm>
    </dsp:sp>
    <dsp:sp modelId="{DA2A7F53-06A6-4941-8958-643D63AC2BAC}">
      <dsp:nvSpPr>
        <dsp:cNvPr id="0" name=""/>
        <dsp:cNvSpPr/>
      </dsp:nvSpPr>
      <dsp:spPr>
        <a:xfrm>
          <a:off x="0" y="691"/>
          <a:ext cx="1415292" cy="141529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E5F22-A3EA-4AB2-A2BA-257E232BAE0F}">
      <dsp:nvSpPr>
        <dsp:cNvPr id="0" name=""/>
        <dsp:cNvSpPr/>
      </dsp:nvSpPr>
      <dsp:spPr>
        <a:xfrm>
          <a:off x="0" y="16190"/>
          <a:ext cx="7886699" cy="1113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Inherent</a:t>
          </a:r>
          <a:r>
            <a:rPr lang="en-US" sz="2800" kern="1200" dirty="0" smtClean="0"/>
            <a:t> to all statistics for which "mirror" data are available</a:t>
          </a:r>
          <a:endParaRPr lang="en-GB" sz="2800" kern="1200" dirty="0"/>
        </a:p>
      </dsp:txBody>
      <dsp:txXfrm>
        <a:off x="54373" y="70563"/>
        <a:ext cx="7777953" cy="10050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44D18-BD50-48E8-8DB8-243C04882BE2}">
      <dsp:nvSpPr>
        <dsp:cNvPr id="0" name=""/>
        <dsp:cNvSpPr/>
      </dsp:nvSpPr>
      <dsp:spPr>
        <a:xfrm>
          <a:off x="0" y="1450"/>
          <a:ext cx="7886699" cy="657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Generated by several reasons: </a:t>
          </a:r>
          <a:endParaRPr lang="en-GB" sz="2800" kern="1200" dirty="0"/>
        </a:p>
      </dsp:txBody>
      <dsp:txXfrm>
        <a:off x="32111" y="33561"/>
        <a:ext cx="7822477" cy="593568"/>
      </dsp:txXfrm>
    </dsp:sp>
    <dsp:sp modelId="{F7B14BF4-7744-4016-BF1D-C58E0936DE48}">
      <dsp:nvSpPr>
        <dsp:cNvPr id="0" name=""/>
        <dsp:cNvSpPr/>
      </dsp:nvSpPr>
      <dsp:spPr>
        <a:xfrm>
          <a:off x="0" y="659241"/>
          <a:ext cx="7886699" cy="100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different </a:t>
          </a:r>
          <a:r>
            <a:rPr lang="en-GB" sz="2000" b="1" kern="1200" dirty="0" smtClean="0"/>
            <a:t>coverage </a:t>
          </a:r>
          <a:r>
            <a:rPr lang="en-GB" sz="2000" kern="1200" dirty="0" smtClean="0"/>
            <a:t>and </a:t>
          </a:r>
          <a:r>
            <a:rPr lang="en-GB" sz="2000" b="1" kern="1200" dirty="0" smtClean="0"/>
            <a:t>time </a:t>
          </a:r>
          <a:r>
            <a:rPr lang="en-GB" sz="2000" kern="1200" dirty="0" smtClean="0"/>
            <a:t>of recording</a:t>
          </a:r>
          <a:endParaRPr lang="en-GB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different </a:t>
          </a:r>
          <a:r>
            <a:rPr lang="en-GB" sz="2000" b="1" kern="1200" dirty="0" smtClean="0"/>
            <a:t>valuation</a:t>
          </a:r>
          <a:r>
            <a:rPr lang="en-GB" sz="2000" kern="1200" dirty="0" smtClean="0"/>
            <a:t> and treatment of </a:t>
          </a:r>
          <a:r>
            <a:rPr lang="en-GB" sz="2000" b="1" kern="1200" dirty="0" smtClean="0"/>
            <a:t>complex transactions</a:t>
          </a:r>
          <a:endParaRPr lang="en-GB" sz="2000" b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different geographical identification of counterpart </a:t>
          </a:r>
          <a:endParaRPr lang="en-GB" sz="2000" kern="1200" dirty="0"/>
        </a:p>
      </dsp:txBody>
      <dsp:txXfrm>
        <a:off x="0" y="659241"/>
        <a:ext cx="7886699" cy="10004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C7AED-6D97-4235-9B9B-9EB692486368}">
      <dsp:nvSpPr>
        <dsp:cNvPr id="0" name=""/>
        <dsp:cNvSpPr/>
      </dsp:nvSpPr>
      <dsp:spPr>
        <a:xfrm>
          <a:off x="0" y="17569"/>
          <a:ext cx="7886699" cy="1023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 the external sector statistics, asymmetries between countries' flows and positions become evident:</a:t>
          </a:r>
          <a:endParaRPr lang="en-GB" sz="2600" kern="1200" dirty="0"/>
        </a:p>
      </dsp:txBody>
      <dsp:txXfrm>
        <a:off x="49975" y="67544"/>
        <a:ext cx="7786749" cy="923800"/>
      </dsp:txXfrm>
    </dsp:sp>
    <dsp:sp modelId="{A66767BE-9F0F-4755-AD6F-768044FA7A86}">
      <dsp:nvSpPr>
        <dsp:cNvPr id="0" name=""/>
        <dsp:cNvSpPr/>
      </dsp:nvSpPr>
      <dsp:spPr>
        <a:xfrm>
          <a:off x="0" y="1041319"/>
          <a:ext cx="7886699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in a bilateral comparison</a:t>
          </a:r>
          <a:endParaRPr lang="en-GB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In a regional aggregate (e.g. intra-euro area asymmetries)</a:t>
          </a:r>
          <a:endParaRPr lang="en-GB" sz="2400" kern="1200" dirty="0"/>
        </a:p>
      </dsp:txBody>
      <dsp:txXfrm>
        <a:off x="0" y="1041319"/>
        <a:ext cx="7886699" cy="828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D7069-2614-4D57-B19B-9B20E3FE7EB3}">
      <dsp:nvSpPr>
        <dsp:cNvPr id="0" name=""/>
        <dsp:cNvSpPr/>
      </dsp:nvSpPr>
      <dsp:spPr>
        <a:xfrm>
          <a:off x="0" y="19495"/>
          <a:ext cx="7886699" cy="1319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quality of the geographical breakdown between intra and extra euro area counterparts is essential for the euro area balance of payments</a:t>
          </a:r>
          <a:endParaRPr lang="en-GB" sz="2400" kern="1200" dirty="0"/>
        </a:p>
      </dsp:txBody>
      <dsp:txXfrm>
        <a:off x="64425" y="83920"/>
        <a:ext cx="7757849" cy="1190909"/>
      </dsp:txXfrm>
    </dsp:sp>
    <dsp:sp modelId="{A878A850-7894-4567-9DAB-1C0F0C68FE6F}">
      <dsp:nvSpPr>
        <dsp:cNvPr id="0" name=""/>
        <dsp:cNvSpPr/>
      </dsp:nvSpPr>
      <dsp:spPr>
        <a:xfrm>
          <a:off x="0" y="1408375"/>
          <a:ext cx="7886699" cy="1063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Aim is to assess where the problem lies by using a full set of mirror data in the regional group: </a:t>
          </a:r>
          <a:endParaRPr lang="en-GB" sz="2400" kern="1200" dirty="0"/>
        </a:p>
      </dsp:txBody>
      <dsp:txXfrm>
        <a:off x="51892" y="1460267"/>
        <a:ext cx="7782915" cy="959229"/>
      </dsp:txXfrm>
    </dsp:sp>
    <dsp:sp modelId="{3B1FA9DA-211E-4136-8BC4-6034A15F3343}">
      <dsp:nvSpPr>
        <dsp:cNvPr id="0" name=""/>
        <dsp:cNvSpPr/>
      </dsp:nvSpPr>
      <dsp:spPr>
        <a:xfrm>
          <a:off x="0" y="2471389"/>
          <a:ext cx="7886699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000" kern="1200" dirty="0" smtClean="0"/>
            <a:t>who?</a:t>
          </a:r>
          <a:endParaRPr lang="en-GB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000" kern="1200" dirty="0" smtClean="0"/>
            <a:t>punctual versus recurrent</a:t>
          </a:r>
          <a:endParaRPr lang="en-GB" sz="2000" kern="1200" dirty="0"/>
        </a:p>
      </dsp:txBody>
      <dsp:txXfrm>
        <a:off x="0" y="2471389"/>
        <a:ext cx="7886699" cy="621000"/>
      </dsp:txXfrm>
    </dsp:sp>
    <dsp:sp modelId="{BCD9125A-A1C9-4B14-82BC-E76F902E61F5}">
      <dsp:nvSpPr>
        <dsp:cNvPr id="0" name=""/>
        <dsp:cNvSpPr/>
      </dsp:nvSpPr>
      <dsp:spPr>
        <a:xfrm>
          <a:off x="0" y="3092385"/>
          <a:ext cx="7886699" cy="1088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ts val="400"/>
            </a:spcAft>
          </a:pPr>
          <a:r>
            <a:rPr lang="en-US" sz="2400" kern="1200" dirty="0" smtClean="0"/>
            <a:t>How? quality quantitative measures straightforward to apply, easily interpretable </a:t>
          </a:r>
          <a:endParaRPr lang="en-GB" sz="2400" kern="1200" dirty="0"/>
        </a:p>
      </dsp:txBody>
      <dsp:txXfrm>
        <a:off x="53115" y="3145500"/>
        <a:ext cx="7780469" cy="981846"/>
      </dsp:txXfrm>
    </dsp:sp>
    <dsp:sp modelId="{F3DB80EC-5EFC-49E9-BD23-C099CD64CB27}">
      <dsp:nvSpPr>
        <dsp:cNvPr id="0" name=""/>
        <dsp:cNvSpPr/>
      </dsp:nvSpPr>
      <dsp:spPr>
        <a:xfrm>
          <a:off x="0" y="4180465"/>
          <a:ext cx="788669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basis for further discussion and analysis</a:t>
          </a:r>
          <a:endParaRPr lang="en-GB" sz="2000" kern="1200" dirty="0"/>
        </a:p>
      </dsp:txBody>
      <dsp:txXfrm>
        <a:off x="0" y="4180465"/>
        <a:ext cx="7886699" cy="3974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CEC1A-0D0E-47E9-B3CF-C788575F6298}">
      <dsp:nvSpPr>
        <dsp:cNvPr id="0" name=""/>
        <dsp:cNvSpPr/>
      </dsp:nvSpPr>
      <dsp:spPr>
        <a:xfrm>
          <a:off x="0" y="225460"/>
          <a:ext cx="7886699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smtClean="0"/>
            <a:t>The analysis of asymmetries is important to improve the quality of statistics based on geographical dimension</a:t>
          </a:r>
          <a:endParaRPr lang="en-GB" sz="2600" kern="1200"/>
        </a:p>
      </dsp:txBody>
      <dsp:txXfrm>
        <a:off x="50489" y="275949"/>
        <a:ext cx="7785721" cy="933302"/>
      </dsp:txXfrm>
    </dsp:sp>
    <dsp:sp modelId="{DC206E50-9304-4B88-AE8C-D229D4CB2999}">
      <dsp:nvSpPr>
        <dsp:cNvPr id="0" name=""/>
        <dsp:cNvSpPr/>
      </dsp:nvSpPr>
      <dsp:spPr>
        <a:xfrm>
          <a:off x="0" y="1334620"/>
          <a:ext cx="7886699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smtClean="0"/>
            <a:t>A combined interpretation of the three indicators </a:t>
          </a:r>
          <a:endParaRPr lang="en-GB" sz="2600" kern="1200"/>
        </a:p>
      </dsp:txBody>
      <dsp:txXfrm>
        <a:off x="50489" y="1385109"/>
        <a:ext cx="7785721" cy="933302"/>
      </dsp:txXfrm>
    </dsp:sp>
    <dsp:sp modelId="{A3AF8F46-4282-46D7-BC4B-5F1CBCD0291A}">
      <dsp:nvSpPr>
        <dsp:cNvPr id="0" name=""/>
        <dsp:cNvSpPr/>
      </dsp:nvSpPr>
      <dsp:spPr>
        <a:xfrm>
          <a:off x="0" y="2368900"/>
          <a:ext cx="7886699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smtClean="0"/>
            <a:t>helps in the analysis of the different aspects of geo quality in a regional aggregate</a:t>
          </a:r>
          <a:endParaRPr lang="en-GB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smtClean="0"/>
            <a:t>provides info to the countries on how to improve the data quality</a:t>
          </a:r>
          <a:endParaRPr lang="en-GB" sz="2000" kern="1200"/>
        </a:p>
      </dsp:txBody>
      <dsp:txXfrm>
        <a:off x="0" y="2368900"/>
        <a:ext cx="7886699" cy="968760"/>
      </dsp:txXfrm>
    </dsp:sp>
    <dsp:sp modelId="{79FAD652-91E9-4540-A771-428F14E2634C}">
      <dsp:nvSpPr>
        <dsp:cNvPr id="0" name=""/>
        <dsp:cNvSpPr/>
      </dsp:nvSpPr>
      <dsp:spPr>
        <a:xfrm>
          <a:off x="0" y="3337660"/>
          <a:ext cx="7886699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smtClean="0"/>
            <a:t>These indicators can be applied to any kind of statistics were bilateral data are available</a:t>
          </a:r>
          <a:endParaRPr lang="en-GB" sz="2600" kern="1200"/>
        </a:p>
      </dsp:txBody>
      <dsp:txXfrm>
        <a:off x="50489" y="3388149"/>
        <a:ext cx="7785721" cy="93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0.05602</cdr:x>
      <cdr:y>0</cdr:y>
    </cdr:from>
    <cdr:to>
      <cdr:x>0.41342</cdr:x>
      <cdr:y>0.09424</cdr:y>
    </cdr:to>
    <cdr:grpSp>
      <cdr:nvGrpSpPr>
        <cdr:cNvPr id="15" name="Legend"/>
        <cdr:cNvGrpSpPr/>
      </cdr:nvGrpSpPr>
      <cdr:grpSpPr>
        <a:xfrm xmlns:a="http://schemas.openxmlformats.org/drawingml/2006/main">
          <a:off x="347029" y="0"/>
          <a:ext cx="2213999" cy="236035"/>
          <a:chOff x="0" y="0"/>
          <a:chExt cx="2187815" cy="203458"/>
        </a:xfrm>
      </cdr:grpSpPr>
      <cdr:grpSp>
        <cdr:nvGrpSpPr>
          <cdr:cNvPr id="16" name="Ltxb1"/>
          <cdr:cNvGrpSpPr/>
        </cdr:nvGrpSpPr>
        <cdr:grpSpPr>
          <a:xfrm xmlns:a="http://schemas.openxmlformats.org/drawingml/2006/main">
            <a:off x="0" y="0"/>
            <a:ext cx="721265" cy="101729"/>
            <a:chOff x="0" y="0"/>
            <a:chExt cx="721265" cy="101729"/>
          </a:xfrm>
        </cdr:grpSpPr>
        <cdr:sp macro="" textlink="">
          <cdr:nvSpPr>
            <cdr:cNvPr id="26" name="Ltxb1a"/>
            <cdr:cNvSpPr txBox="1"/>
          </cdr:nvSpPr>
          <cdr:spPr>
            <a:xfrm xmlns:a="http://schemas.openxmlformats.org/drawingml/2006/main">
              <a:off x="127000" y="0"/>
              <a:ext cx="594265" cy="101729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vert="horz" wrap="none" lIns="0" tIns="0" rIns="0" bIns="13178" rtlCol="0">
              <a:spAutoFit/>
            </a:bodyPr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n-GB" sz="600" b="0" i="0">
                  <a:solidFill>
                    <a:srgbClr val="000000"/>
                  </a:solidFill>
                  <a:latin typeface="Arial"/>
                </a:rPr>
                <a:t>Direct investment</a:t>
              </a:r>
            </a:p>
          </cdr:txBody>
        </cdr:sp>
        <cdr:sp macro="" textlink="">
          <cdr:nvSpPr>
            <cdr:cNvPr id="27" name="Ltxb1b"/>
            <cdr:cNvSpPr/>
          </cdr:nvSpPr>
          <cdr:spPr>
            <a:xfrm xmlns:a="http://schemas.openxmlformats.org/drawingml/2006/main">
              <a:off x="0" y="12700"/>
              <a:ext cx="63500" cy="63500"/>
            </a:xfrm>
            <a:prstGeom xmlns:a="http://schemas.openxmlformats.org/drawingml/2006/main" prst="rect">
              <a:avLst/>
            </a:prstGeom>
            <a:solidFill xmlns:a="http://schemas.openxmlformats.org/drawingml/2006/main">
              <a:srgbClr val="003299"/>
            </a:solidFill>
            <a:ln xmlns:a="http://schemas.openxmlformats.org/drawingml/2006/main" w="25400" cap="flat" cmpd="sng" algn="ctr">
              <a:noFill/>
              <a:prstDash val="solid"/>
            </a:ln>
            <a:effectLst xmlns:a="http://schemas.openxmlformats.org/drawingml/2006/main"/>
            <a:extLst xmlns:a="http://schemas.openxmlformats.org/drawingml/2006/main"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cdr:spPr>
          <cdr:style>
            <a:lnRef xmlns:a="http://schemas.openxmlformats.org/drawingml/2006/main" idx="2">
              <a:schemeClr val="accent1">
                <a:shade val="50000"/>
              </a:schemeClr>
            </a:lnRef>
            <a:fillRef xmlns:a="http://schemas.openxmlformats.org/drawingml/2006/main" idx="1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lt1"/>
            </a:fontRef>
          </cdr:style>
          <cdr:txBody>
            <a:bodyPr xmlns:a="http://schemas.openxmlformats.org/drawingml/2006/main"/>
            <a:lstStyle xmlns:a="http://schemas.openxmlformats.org/drawingml/2006/main"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endParaRPr lang="en-US"/>
            </a:p>
          </cdr:txBody>
        </cdr:sp>
      </cdr:grpSp>
      <cdr:grpSp>
        <cdr:nvGrpSpPr>
          <cdr:cNvPr id="17" name="Ltxb2"/>
          <cdr:cNvGrpSpPr/>
        </cdr:nvGrpSpPr>
        <cdr:grpSpPr>
          <a:xfrm xmlns:a="http://schemas.openxmlformats.org/drawingml/2006/main">
            <a:off x="0" y="101729"/>
            <a:ext cx="712673" cy="101729"/>
            <a:chOff x="0" y="101729"/>
            <a:chExt cx="712673" cy="101729"/>
          </a:xfrm>
        </cdr:grpSpPr>
        <cdr:sp macro="" textlink="">
          <cdr:nvSpPr>
            <cdr:cNvPr id="24" name="Ltxb2a"/>
            <cdr:cNvSpPr txBox="1"/>
          </cdr:nvSpPr>
          <cdr:spPr>
            <a:xfrm xmlns:a="http://schemas.openxmlformats.org/drawingml/2006/main">
              <a:off x="127000" y="101729"/>
              <a:ext cx="585673" cy="101729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vert="horz" wrap="none" lIns="0" tIns="0" rIns="0" bIns="13178" rtlCol="0">
              <a:spAutoFit/>
            </a:bodyPr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n-GB" sz="600" b="0" i="0">
                  <a:solidFill>
                    <a:srgbClr val="000000"/>
                  </a:solidFill>
                  <a:latin typeface="Arial"/>
                </a:rPr>
                <a:t>Other investment</a:t>
              </a:r>
            </a:p>
          </cdr:txBody>
        </cdr:sp>
        <cdr:sp macro="" textlink="">
          <cdr:nvSpPr>
            <cdr:cNvPr id="25" name="Ltxb2b"/>
            <cdr:cNvSpPr/>
          </cdr:nvSpPr>
          <cdr:spPr>
            <a:xfrm xmlns:a="http://schemas.openxmlformats.org/drawingml/2006/main">
              <a:off x="0" y="114429"/>
              <a:ext cx="63500" cy="63500"/>
            </a:xfrm>
            <a:prstGeom xmlns:a="http://schemas.openxmlformats.org/drawingml/2006/main" prst="rect">
              <a:avLst/>
            </a:prstGeom>
            <a:solidFill xmlns:a="http://schemas.openxmlformats.org/drawingml/2006/main">
              <a:srgbClr val="FFB400"/>
            </a:solidFill>
            <a:ln xmlns:a="http://schemas.openxmlformats.org/drawingml/2006/main" w="25400" cap="flat" cmpd="sng" algn="ctr">
              <a:noFill/>
              <a:prstDash val="solid"/>
            </a:ln>
            <a:effectLst xmlns:a="http://schemas.openxmlformats.org/drawingml/2006/main"/>
            <a:extLst xmlns:a="http://schemas.openxmlformats.org/drawingml/2006/main"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cdr:spPr>
          <cdr:style>
            <a:lnRef xmlns:a="http://schemas.openxmlformats.org/drawingml/2006/main" idx="2">
              <a:schemeClr val="accent1">
                <a:shade val="50000"/>
              </a:schemeClr>
            </a:lnRef>
            <a:fillRef xmlns:a="http://schemas.openxmlformats.org/drawingml/2006/main" idx="1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lt1"/>
            </a:fontRef>
          </cdr:style>
          <cdr:txBody>
            <a:bodyPr xmlns:a="http://schemas.openxmlformats.org/drawingml/2006/main"/>
            <a:lstStyle xmlns:a="http://schemas.openxmlformats.org/drawingml/2006/main"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endParaRPr lang="en-US"/>
            </a:p>
          </cdr:txBody>
        </cdr:sp>
      </cdr:grpSp>
      <cdr:grpSp>
        <cdr:nvGrpSpPr>
          <cdr:cNvPr id="18" name="Ltxb3"/>
          <cdr:cNvGrpSpPr/>
        </cdr:nvGrpSpPr>
        <cdr:grpSpPr>
          <a:xfrm xmlns:a="http://schemas.openxmlformats.org/drawingml/2006/main">
            <a:off x="1064645" y="0"/>
            <a:ext cx="823986" cy="101729"/>
            <a:chOff x="1064645" y="0"/>
            <a:chExt cx="823986" cy="101729"/>
          </a:xfrm>
        </cdr:grpSpPr>
        <cdr:sp macro="" textlink="">
          <cdr:nvSpPr>
            <cdr:cNvPr id="22" name="Ltxb3a"/>
            <cdr:cNvSpPr txBox="1"/>
          </cdr:nvSpPr>
          <cdr:spPr>
            <a:xfrm xmlns:a="http://schemas.openxmlformats.org/drawingml/2006/main">
              <a:off x="1191645" y="0"/>
              <a:ext cx="696986" cy="101729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vert="horz" wrap="none" lIns="0" tIns="0" rIns="0" bIns="13178" rtlCol="0">
              <a:spAutoFit/>
            </a:bodyPr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n-GB" sz="600" b="0" i="0">
                  <a:solidFill>
                    <a:srgbClr val="000000"/>
                  </a:solidFill>
                  <a:latin typeface="Arial"/>
                </a:rPr>
                <a:t>Financial derivatives</a:t>
              </a:r>
            </a:p>
          </cdr:txBody>
        </cdr:sp>
        <cdr:sp macro="" textlink="">
          <cdr:nvSpPr>
            <cdr:cNvPr id="23" name="Ltxb3b"/>
            <cdr:cNvSpPr/>
          </cdr:nvSpPr>
          <cdr:spPr>
            <a:xfrm xmlns:a="http://schemas.openxmlformats.org/drawingml/2006/main">
              <a:off x="1064645" y="12700"/>
              <a:ext cx="63500" cy="63500"/>
            </a:xfrm>
            <a:prstGeom xmlns:a="http://schemas.openxmlformats.org/drawingml/2006/main" prst="rect">
              <a:avLst/>
            </a:prstGeom>
            <a:solidFill xmlns:a="http://schemas.openxmlformats.org/drawingml/2006/main">
              <a:srgbClr val="FF4B00"/>
            </a:solidFill>
            <a:ln xmlns:a="http://schemas.openxmlformats.org/drawingml/2006/main" w="25400" cap="flat" cmpd="sng" algn="ctr">
              <a:noFill/>
              <a:prstDash val="solid"/>
            </a:ln>
            <a:effectLst xmlns:a="http://schemas.openxmlformats.org/drawingml/2006/main"/>
            <a:extLst xmlns:a="http://schemas.openxmlformats.org/drawingml/2006/main"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cdr:spPr>
          <cdr:style>
            <a:lnRef xmlns:a="http://schemas.openxmlformats.org/drawingml/2006/main" idx="2">
              <a:schemeClr val="accent1">
                <a:shade val="50000"/>
              </a:schemeClr>
            </a:lnRef>
            <a:fillRef xmlns:a="http://schemas.openxmlformats.org/drawingml/2006/main" idx="1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lt1"/>
            </a:fontRef>
          </cdr:style>
          <cdr:txBody>
            <a:bodyPr xmlns:a="http://schemas.openxmlformats.org/drawingml/2006/main"/>
            <a:lstStyle xmlns:a="http://schemas.openxmlformats.org/drawingml/2006/main"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endParaRPr lang="en-US"/>
            </a:p>
          </cdr:txBody>
        </cdr:sp>
      </cdr:grpSp>
      <cdr:grpSp>
        <cdr:nvGrpSpPr>
          <cdr:cNvPr id="19" name="Ltxb4"/>
          <cdr:cNvGrpSpPr/>
        </cdr:nvGrpSpPr>
        <cdr:grpSpPr>
          <a:xfrm xmlns:a="http://schemas.openxmlformats.org/drawingml/2006/main">
            <a:off x="1064645" y="101729"/>
            <a:ext cx="1123170" cy="101729"/>
            <a:chOff x="1064645" y="101729"/>
            <a:chExt cx="1123170" cy="101729"/>
          </a:xfrm>
        </cdr:grpSpPr>
        <cdr:sp macro="" textlink="">
          <cdr:nvSpPr>
            <cdr:cNvPr id="20" name="Ltxb4a"/>
            <cdr:cNvSpPr txBox="1"/>
          </cdr:nvSpPr>
          <cdr:spPr>
            <a:xfrm xmlns:a="http://schemas.openxmlformats.org/drawingml/2006/main">
              <a:off x="1191645" y="101729"/>
              <a:ext cx="996170" cy="101729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vert="horz" wrap="none" lIns="0" tIns="0" rIns="0" bIns="13178" rtlCol="0">
              <a:spAutoFit/>
            </a:bodyPr>
            <a:lstStyle xmlns:a="http://schemas.openxmlformats.org/drawingml/2006/main"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r>
                <a:rPr lang="en-GB" sz="600" b="0" i="0" dirty="0">
                  <a:solidFill>
                    <a:srgbClr val="000000"/>
                  </a:solidFill>
                  <a:latin typeface="Arial"/>
                </a:rPr>
                <a:t>Financial account asymmetry</a:t>
              </a:r>
            </a:p>
          </cdr:txBody>
        </cdr:sp>
        <cdr:sp macro="" textlink="">
          <cdr:nvSpPr>
            <cdr:cNvPr id="21" name="Ltxb4b"/>
            <cdr:cNvSpPr/>
          </cdr:nvSpPr>
          <cdr:spPr>
            <a:xfrm xmlns:a="http://schemas.openxmlformats.org/drawingml/2006/main">
              <a:off x="1064645" y="133479"/>
              <a:ext cx="76200" cy="25400"/>
            </a:xfrm>
            <a:prstGeom xmlns:a="http://schemas.openxmlformats.org/drawingml/2006/main" prst="rect">
              <a:avLst/>
            </a:prstGeom>
            <a:solidFill xmlns:a="http://schemas.openxmlformats.org/drawingml/2006/main">
              <a:srgbClr val="65B800"/>
            </a:solidFill>
            <a:ln xmlns:a="http://schemas.openxmlformats.org/drawingml/2006/main" w="25400" cap="flat" cmpd="sng" algn="ctr">
              <a:noFill/>
              <a:prstDash val="solid"/>
            </a:ln>
            <a:effectLst xmlns:a="http://schemas.openxmlformats.org/drawingml/2006/main"/>
            <a:extLst xmlns:a="http://schemas.openxmlformats.org/drawingml/2006/main"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cdr:spPr>
          <cdr:style>
            <a:lnRef xmlns:a="http://schemas.openxmlformats.org/drawingml/2006/main" idx="2">
              <a:schemeClr val="accent1">
                <a:shade val="50000"/>
              </a:schemeClr>
            </a:lnRef>
            <a:fillRef xmlns:a="http://schemas.openxmlformats.org/drawingml/2006/main" idx="1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lt1"/>
            </a:fontRef>
          </cdr:style>
          <cdr:txBody>
            <a:bodyPr xmlns:a="http://schemas.openxmlformats.org/drawingml/2006/main"/>
            <a:lstStyle xmlns:a="http://schemas.openxmlformats.org/drawingml/2006/main"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endParaRPr lang="en-US"/>
            </a:p>
          </cdr:txBody>
        </cdr:sp>
      </cdr:grp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2018-05-31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2018-05-31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5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Carmen Picón Aguilar</a:t>
            </a:r>
          </a:p>
          <a:p>
            <a:r>
              <a:rPr lang="en-GB" dirty="0" smtClean="0"/>
              <a:t>European </a:t>
            </a:r>
            <a:r>
              <a:rPr lang="en-GB" dirty="0"/>
              <a:t>Central </a:t>
            </a:r>
            <a:r>
              <a:rPr lang="en-GB" dirty="0" smtClean="0"/>
              <a:t>Bank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Assessing the quality of the geographical dimension in macro-economic statistics through mirror data</a:t>
            </a:r>
            <a:r>
              <a:rPr lang="en-GB" dirty="0"/>
              <a:t/>
            </a:r>
            <a:br>
              <a:rPr lang="en-GB" dirty="0"/>
            </a:b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 June 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Session 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5771" y="403764"/>
            <a:ext cx="7886700" cy="871006"/>
          </a:xfrm>
        </p:spPr>
        <p:txBody>
          <a:bodyPr/>
          <a:lstStyle/>
          <a:p>
            <a:r>
              <a:rPr lang="en-GB" b="1" dirty="0" smtClean="0"/>
              <a:t>Asymmetries in macroeconomic statistics</a:t>
            </a:r>
            <a:endParaRPr lang="pl-PL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528699"/>
              </p:ext>
            </p:extLst>
          </p:nvPr>
        </p:nvGraphicFramePr>
        <p:xfrm>
          <a:off x="772586" y="2743199"/>
          <a:ext cx="7886700" cy="1416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772586" y="1339404"/>
          <a:ext cx="7886700" cy="1146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50562840"/>
              </p:ext>
            </p:extLst>
          </p:nvPr>
        </p:nvGraphicFramePr>
        <p:xfrm>
          <a:off x="772586" y="4479461"/>
          <a:ext cx="7886700" cy="1661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047">
            <a:off x="7535282" y="5134787"/>
            <a:ext cx="8477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Different levels of asymmetries analysis</a:t>
            </a:r>
            <a:endParaRPr lang="pl-PL" b="1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22701762"/>
              </p:ext>
            </p:extLst>
          </p:nvPr>
        </p:nvGraphicFramePr>
        <p:xfrm>
          <a:off x="1223493" y="3587088"/>
          <a:ext cx="6194737" cy="2504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58456" y="3217756"/>
            <a:ext cx="584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Intra-euro area asymmetries </a:t>
            </a:r>
            <a:r>
              <a:rPr lang="en-GB" b="1" dirty="0"/>
              <a:t>in the financial account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38287"/>
              </p:ext>
            </p:extLst>
          </p:nvPr>
        </p:nvGraphicFramePr>
        <p:xfrm>
          <a:off x="654408" y="1219319"/>
          <a:ext cx="7886700" cy="1886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71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Main ideas behind the proposed measures</a:t>
            </a:r>
            <a:endParaRPr lang="pl-PL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381058"/>
              </p:ext>
            </p:extLst>
          </p:nvPr>
        </p:nvGraphicFramePr>
        <p:xfrm>
          <a:off x="607307" y="1274889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03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set of synthetic indicators</a:t>
            </a:r>
            <a:endParaRPr lang="pl-PL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20185" y="1532467"/>
                <a:ext cx="8097611" cy="4597401"/>
              </a:xfrm>
            </p:spPr>
            <p:txBody>
              <a:bodyPr>
                <a:normAutofit/>
              </a:bodyPr>
              <a:lstStyle/>
              <a:p>
                <a:r>
                  <a:rPr lang="en-GB" sz="2400" dirty="0">
                    <a:solidFill>
                      <a:schemeClr val="accent1"/>
                    </a:solidFill>
                  </a:rPr>
                  <a:t>ICGQ (Internal Country Geographical Quality Indicator)</a:t>
                </a:r>
                <a:r>
                  <a:rPr lang="en-GB" sz="2400" dirty="0"/>
                  <a:t> </a:t>
                </a:r>
                <a:endParaRPr lang="en-GB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2000" i="1">
                              <a:latin typeface="Cambria Math"/>
                            </a:rPr>
                            <m:t>𝐼𝐶𝐺𝑄</m:t>
                          </m:r>
                        </m:e>
                        <m:sub>
                          <m:r>
                            <a:rPr lang="pl-PL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l-PL" sz="20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2000" i="1">
                              <a:latin typeface="Cambria Math"/>
                            </a:rPr>
                            <m:t>𝑤</m:t>
                          </m:r>
                          <m:r>
                            <a:rPr lang="pl-PL" sz="2000" i="1"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pl-PL" sz="2000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pl-PL" sz="2000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pl-PL" sz="2000" i="1">
                                      <a:latin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limLoc m:val="undOvr"/>
                                      <m:supHide m:val="on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𝑐</m:t>
                                      </m:r>
                                    </m:sub>
                                    <m:sup/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20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den>
                          </m:f>
                          <m:r>
                            <a:rPr lang="pl-PL" sz="2000">
                              <a:latin typeface="Cambria Math"/>
                            </a:rPr>
                            <m:t>+</m:t>
                          </m:r>
                          <m:r>
                            <a:rPr lang="pl-PL" sz="2000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2000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pl-PL" sz="2000" i="1">
                                  <a:latin typeface="Cambria Math"/>
                                </a:rPr>
                                <m:t>𝑤</m:t>
                              </m:r>
                            </m:e>
                          </m:d>
                          <m:r>
                            <a:rPr lang="pl-PL" sz="2000" i="1"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pl-PL" sz="2000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pl-PL" sz="2000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pl-PL" sz="2000" i="1">
                                      <a:latin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limLoc m:val="subSup"/>
                                      <m:supHide m:val="on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𝐶</m:t>
                                      </m:r>
                                    </m:sub>
                                    <m:sup/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20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𝐴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/>
              </a:p>
              <a:p>
                <a:endParaRPr lang="en-GB" sz="2400" dirty="0"/>
              </a:p>
              <a:p>
                <a:r>
                  <a:rPr lang="en-GB" sz="2400" dirty="0">
                    <a:solidFill>
                      <a:schemeClr val="accent1"/>
                    </a:solidFill>
                  </a:rPr>
                  <a:t>XCGQ (External Country Geographical Quality Indicator</a:t>
                </a:r>
                <a:r>
                  <a:rPr lang="en-GB" sz="2400" dirty="0" smtClean="0">
                    <a:solidFill>
                      <a:schemeClr val="accent1"/>
                    </a:solidFill>
                  </a:rPr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2000" i="1">
                              <a:latin typeface="Cambria Math"/>
                            </a:rPr>
                            <m:t>𝑋𝐶𝐺𝑄</m:t>
                          </m:r>
                        </m:e>
                        <m:sub>
                          <m:r>
                            <a:rPr lang="pl-PL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l-PL" sz="20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2000" i="1">
                              <a:latin typeface="Cambria Math"/>
                            </a:rPr>
                            <m:t>𝑤</m:t>
                          </m:r>
                          <m:r>
                            <a:rPr lang="pl-PL" sz="2000" i="1"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pHide m:val="on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𝑐</m:t>
                                      </m:r>
                                    </m:sub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nary>
                                        <m:naryPr>
                                          <m:chr m:val="∑"/>
                                          <m:limLoc m:val="undOvr"/>
                                          <m:supHide m:val="on"/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20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pl-PL" sz="2000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pl-PL" sz="2000" i="1">
                                      <a:latin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limLoc m:val="undOvr"/>
                                      <m:supHide m:val="on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𝑐</m:t>
                                      </m:r>
                                    </m:sub>
                                    <m:sup/>
                                    <m:e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|</m:t>
                                      </m:r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|</m:t>
                                      </m:r>
                                    </m:e>
                                  </m:nary>
                                </m:e>
                              </m:nary>
                            </m:den>
                          </m:f>
                          <m:r>
                            <a:rPr lang="pl-PL" sz="2000" i="1">
                              <a:latin typeface="Cambria Math"/>
                            </a:rPr>
                            <m:t>+ 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2000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pl-PL" sz="2000" i="1">
                                  <a:latin typeface="Cambria Math"/>
                                </a:rPr>
                                <m:t>𝑤</m:t>
                              </m:r>
                            </m:e>
                          </m:d>
                          <m:r>
                            <a:rPr lang="pl-PL" sz="2000" i="1"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pHide m:val="on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𝑐</m:t>
                                      </m:r>
                                    </m:sub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nary>
                                        <m:naryPr>
                                          <m:chr m:val="∑"/>
                                          <m:limLoc m:val="subSup"/>
                                          <m:supHide m:val="on"/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𝐶</m:t>
                                          </m:r>
                                        </m:sub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20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𝐴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pl-PL" sz="2000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pl-PL" sz="2000" i="1">
                                      <a:latin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limLoc m:val="subSup"/>
                                      <m:supHide m:val="on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𝐶</m:t>
                                      </m:r>
                                    </m:sub>
                                    <m:sup/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20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𝐴</m:t>
                                              </m:r>
                                            </m:e>
                                            <m:sub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pl-PL" sz="20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/>
              </a:p>
              <a:p>
                <a:endParaRPr lang="en-GB" sz="2400" dirty="0" smtClean="0">
                  <a:solidFill>
                    <a:schemeClr val="accent1"/>
                  </a:solidFill>
                </a:endParaRPr>
              </a:p>
              <a:p>
                <a:r>
                  <a:rPr lang="en-GB" sz="2400" dirty="0">
                    <a:solidFill>
                      <a:schemeClr val="accent1"/>
                    </a:solidFill>
                  </a:rPr>
                  <a:t> RELV (Relevance indicator)</a:t>
                </a:r>
                <a:endParaRPr lang="en-GB" sz="2400" dirty="0" smtClean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20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l-PL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l-PL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𝑐</m:t>
                              </m:r>
                            </m:sub>
                            <m:sup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𝑐</m:t>
                                      </m:r>
                                    </m:sub>
                                  </m:sSub>
                                  <m:r>
                                    <a:rPr lang="pl-PL" sz="20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𝑐</m:t>
                                      </m:r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pl-PL" sz="2000" i="1">
                                  <a:latin typeface="Cambria Math"/>
                                </a:rPr>
                                <m:t>+</m:t>
                              </m:r>
                            </m:e>
                          </m:nary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𝑐</m:t>
                              </m:r>
                            </m:sub>
                            <m:sup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𝑐</m:t>
                                      </m:r>
                                    </m:sub>
                                  </m:sSub>
                                  <m:r>
                                    <a:rPr lang="pl-PL" sz="20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𝑐</m:t>
                                      </m:r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pl-PL" sz="2000" i="1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  <m:sup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GB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  <m:r>
                                        <a:rPr lang="pl-PL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GB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pl-PL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e>
                          </m:nary>
                        </m:den>
                      </m:f>
                    </m:oMath>
                  </m:oMathPara>
                </a14:m>
                <a:endParaRPr lang="en-GB" sz="2000" dirty="0"/>
              </a:p>
              <a:p>
                <a:pPr marL="0" indent="0">
                  <a:buNone/>
                </a:pPr>
                <a:endParaRPr lang="en-GB" sz="2400" dirty="0"/>
              </a:p>
              <a:p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0185" y="1532467"/>
                <a:ext cx="8097611" cy="4597401"/>
              </a:xfrm>
              <a:blipFill rotWithShape="1">
                <a:blip r:embed="rId2"/>
                <a:stretch>
                  <a:fillRect l="-1054" t="-1722" r="-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93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2" y="115910"/>
            <a:ext cx="8229599" cy="691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906073" y="1403797"/>
            <a:ext cx="5396248" cy="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13774" y="3359239"/>
            <a:ext cx="554913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909060" y="1863090"/>
            <a:ext cx="320040" cy="32004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295900" y="4141470"/>
            <a:ext cx="320040" cy="32004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210300" y="6381750"/>
            <a:ext cx="320040" cy="32004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6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Summary of results for quarterly euro area </a:t>
            </a:r>
            <a:r>
              <a:rPr lang="en-GB" b="1" dirty="0" smtClean="0"/>
              <a:t>transactions in Foreign Direct investment (FDI)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Generally euro area countries face difficulties in matching </a:t>
            </a:r>
            <a:r>
              <a:rPr lang="en-GB" sz="2400" dirty="0">
                <a:solidFill>
                  <a:schemeClr val="accent1"/>
                </a:solidFill>
              </a:rPr>
              <a:t>individual counterparties’ data</a:t>
            </a:r>
            <a:r>
              <a:rPr lang="en-GB" sz="2400" dirty="0" smtClean="0"/>
              <a:t> </a:t>
            </a:r>
            <a:r>
              <a:rPr lang="en-GB" sz="2400" dirty="0" smtClean="0"/>
              <a:t>(larger ICGQ</a:t>
            </a:r>
            <a:r>
              <a:rPr lang="en-GB" sz="2400" dirty="0" smtClean="0"/>
              <a:t>) </a:t>
            </a:r>
          </a:p>
          <a:p>
            <a:endParaRPr lang="en-GB" sz="2400" dirty="0"/>
          </a:p>
          <a:p>
            <a:r>
              <a:rPr lang="en-GB" sz="2400" dirty="0" smtClean="0"/>
              <a:t>Relatively better at </a:t>
            </a:r>
            <a:r>
              <a:rPr lang="en-GB" sz="2400" dirty="0"/>
              <a:t>matching</a:t>
            </a:r>
            <a:r>
              <a:rPr lang="en-GB" sz="2400" dirty="0">
                <a:solidFill>
                  <a:schemeClr val="accent1"/>
                </a:solidFill>
              </a:rPr>
              <a:t> the intra-euro area totals</a:t>
            </a:r>
            <a:r>
              <a:rPr lang="en-GB" sz="2400" dirty="0" smtClean="0"/>
              <a:t> </a:t>
            </a:r>
            <a:r>
              <a:rPr lang="en-GB" sz="2400" dirty="0" smtClean="0"/>
              <a:t>(lower XCGQ</a:t>
            </a:r>
            <a:r>
              <a:rPr lang="en-GB" sz="2400" dirty="0" smtClean="0"/>
              <a:t>) </a:t>
            </a:r>
          </a:p>
          <a:p>
            <a:endParaRPr lang="en-GB" sz="2400" dirty="0"/>
          </a:p>
          <a:p>
            <a:r>
              <a:rPr lang="en-GB" sz="2400" dirty="0" smtClean="0"/>
              <a:t>High dispersion of values across the different quarters for most countries shows the importance of  </a:t>
            </a:r>
            <a:r>
              <a:rPr lang="en-GB" sz="2400" dirty="0" smtClean="0">
                <a:solidFill>
                  <a:schemeClr val="accent1"/>
                </a:solidFill>
              </a:rPr>
              <a:t>punctual asymmetries</a:t>
            </a:r>
            <a:endParaRPr lang="en-GB" sz="2400" dirty="0">
              <a:solidFill>
                <a:schemeClr val="accent1"/>
              </a:solidFill>
            </a:endParaRPr>
          </a:p>
          <a:p>
            <a:endParaRPr lang="en-GB" sz="2400" dirty="0" smtClean="0"/>
          </a:p>
          <a:p>
            <a:r>
              <a:rPr lang="en-GB" sz="2400" dirty="0" smtClean="0"/>
              <a:t>A limited number of countries concentrating </a:t>
            </a:r>
            <a:r>
              <a:rPr lang="en-GB" sz="2400" dirty="0">
                <a:solidFill>
                  <a:schemeClr val="accent1"/>
                </a:solidFill>
              </a:rPr>
              <a:t>large FDI transactions</a:t>
            </a:r>
            <a:r>
              <a:rPr lang="en-GB" sz="2400" dirty="0" smtClean="0"/>
              <a:t> are disproportionately relevant to the intra-euro are FDI asymmetries (RELV)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13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</a:t>
            </a:r>
            <a:endParaRPr lang="pl-PL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55901"/>
              </p:ext>
            </p:extLst>
          </p:nvPr>
        </p:nvGraphicFramePr>
        <p:xfrm>
          <a:off x="631616" y="1246717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99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Assessing the quality of the geographical dimension in macro-economic statistics through mirror data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799" y="4516441"/>
            <a:ext cx="7878537" cy="1020759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Carmen.Picon_Aguilar@ecb.europa.eu</a:t>
            </a:r>
          </a:p>
          <a:p>
            <a:r>
              <a:rPr lang="en-GB" dirty="0" smtClean="0"/>
              <a:t>Fausto.Pastoris@ecb.europa.eu</a:t>
            </a:r>
            <a:endParaRPr lang="en-GB" dirty="0"/>
          </a:p>
          <a:p>
            <a:r>
              <a:rPr lang="nl-NL" dirty="0" smtClean="0"/>
              <a:t>Tjeerd.Jellema@ecb.europa.eu</a:t>
            </a:r>
            <a:endParaRPr lang="en-GB" dirty="0"/>
          </a:p>
          <a:p>
            <a:endParaRPr lang="en-GB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491490" y="2542535"/>
            <a:ext cx="4549140" cy="1085853"/>
          </a:xfrm>
        </p:spPr>
        <p:txBody>
          <a:bodyPr/>
          <a:lstStyle/>
          <a:p>
            <a:r>
              <a:rPr lang="en-GB" dirty="0" smtClean="0"/>
              <a:t>Thank you </a:t>
            </a: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170" y="2560322"/>
            <a:ext cx="2122917" cy="269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1172</TotalTime>
  <Words>636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Motyw pakietu Office</vt:lpstr>
      <vt:lpstr>Assessing the quality of the geographical dimension in macro-economic statistics through mirror data </vt:lpstr>
      <vt:lpstr>Asymmetries in macroeconomic statistics</vt:lpstr>
      <vt:lpstr>Different levels of asymmetries analysis</vt:lpstr>
      <vt:lpstr>Main ideas behind the proposed measures</vt:lpstr>
      <vt:lpstr>The set of synthetic indicators</vt:lpstr>
      <vt:lpstr>PowerPoint Presentation</vt:lpstr>
      <vt:lpstr>Summary of results for quarterly euro area transactions in Foreign Direct investment (FDI)</vt:lpstr>
      <vt:lpstr>Conclusion</vt:lpstr>
      <vt:lpstr>Assessing the quality of the geographical dimension in macro-economic statistics through mirror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Picon-Aguilar, Carmen</cp:lastModifiedBy>
  <cp:revision>58</cp:revision>
  <dcterms:created xsi:type="dcterms:W3CDTF">2018-02-27T07:40:59Z</dcterms:created>
  <dcterms:modified xsi:type="dcterms:W3CDTF">2018-05-31T16:37:51Z</dcterms:modified>
</cp:coreProperties>
</file>