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9" r:id="rId3"/>
    <p:sldId id="257" r:id="rId4"/>
    <p:sldId id="260" r:id="rId5"/>
    <p:sldId id="261" r:id="rId6"/>
    <p:sldId id="262" r:id="rId7"/>
    <p:sldId id="267" r:id="rId8"/>
    <p:sldId id="263" r:id="rId9"/>
    <p:sldId id="264" r:id="rId10"/>
    <p:sldId id="266" r:id="rId11"/>
    <p:sldId id="265" r:id="rId12"/>
    <p:sldId id="258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56" d="100"/>
          <a:sy n="56" d="100"/>
        </p:scale>
        <p:origin x="696" y="56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7B4F4-062F-4544-A097-176A749630B4}" type="datetimeFigureOut">
              <a:rPr lang="pl-PL" smtClean="0"/>
              <a:t>26.06.2018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C0071-2EF9-4BF6-A344-1E56AD66A3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5323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A2DB5-776D-4695-BEAB-6FC29B98A4D8}" type="datetimeFigureOut">
              <a:rPr lang="pl-PL" smtClean="0"/>
              <a:t>26.06.2018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750A6-06B1-4346-A60C-D77334274F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1963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Based on response by 7 statistical offices</a:t>
            </a:r>
          </a:p>
          <a:p>
            <a:r>
              <a:rPr lang="en-AU" dirty="0"/>
              <a:t>I have been personally involved in some of the initiatives and wanted to hear what happened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750A6-06B1-4346-A60C-D77334274F45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0848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SCF=QAF</a:t>
            </a:r>
          </a:p>
          <a:p>
            <a:r>
              <a:rPr lang="en-AU" dirty="0" err="1"/>
              <a:t>Satcan</a:t>
            </a:r>
            <a:r>
              <a:rPr lang="en-AU" dirty="0"/>
              <a:t> QAF was the first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750A6-06B1-4346-A60C-D77334274F45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3665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750A6-06B1-4346-A60C-D77334274F45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8587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750A6-06B1-4346-A60C-D77334274F45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51300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750A6-06B1-4346-A60C-D77334274F45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30652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Raised staff awareness.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750A6-06B1-4346-A60C-D77334274F45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3803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50312"/>
            <a:ext cx="7886700" cy="707499"/>
          </a:xfrm>
        </p:spPr>
        <p:txBody>
          <a:bodyPr>
            <a:normAutofit/>
          </a:bodyPr>
          <a:lstStyle>
            <a:lvl1pPr marL="0" indent="0" algn="just">
              <a:buNone/>
              <a:defRPr sz="1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John </a:t>
            </a:r>
            <a:r>
              <a:rPr lang="pl-PL" dirty="0" err="1"/>
              <a:t>Doe</a:t>
            </a:r>
            <a:r>
              <a:rPr lang="pl-PL" dirty="0"/>
              <a:t>, </a:t>
            </a:r>
            <a:r>
              <a:rPr lang="pl-PL" dirty="0" err="1"/>
              <a:t>affiliation</a:t>
            </a:r>
            <a:r>
              <a:rPr lang="pl-PL" dirty="0"/>
              <a:t>, email </a:t>
            </a:r>
            <a:r>
              <a:rPr lang="pl-PL" dirty="0" err="1"/>
              <a:t>adress</a:t>
            </a:r>
            <a:endParaRPr lang="pl-PL" dirty="0"/>
          </a:p>
          <a:p>
            <a:r>
              <a:rPr lang="pl-PL" dirty="0" err="1"/>
              <a:t>Jane</a:t>
            </a:r>
            <a:r>
              <a:rPr lang="pl-PL" dirty="0"/>
              <a:t> </a:t>
            </a:r>
            <a:r>
              <a:rPr lang="pl-PL" dirty="0" err="1"/>
              <a:t>Doe</a:t>
            </a:r>
            <a:r>
              <a:rPr lang="pl-PL" dirty="0"/>
              <a:t>, </a:t>
            </a:r>
            <a:r>
              <a:rPr lang="pl-PL" dirty="0" err="1"/>
              <a:t>affiliation</a:t>
            </a:r>
            <a:r>
              <a:rPr lang="pl-PL" dirty="0"/>
              <a:t>, email </a:t>
            </a:r>
            <a:r>
              <a:rPr lang="pl-PL" dirty="0" err="1"/>
              <a:t>adress</a:t>
            </a:r>
            <a:endParaRPr lang="en-US" dirty="0"/>
          </a:p>
        </p:txBody>
      </p:sp>
      <p:sp>
        <p:nvSpPr>
          <p:cNvPr id="11" name="Tytuł 10"/>
          <p:cNvSpPr>
            <a:spLocks noGrp="1"/>
          </p:cNvSpPr>
          <p:nvPr>
            <p:ph type="title" hasCustomPrompt="1"/>
          </p:nvPr>
        </p:nvSpPr>
        <p:spPr>
          <a:xfrm>
            <a:off x="685800" y="2659592"/>
            <a:ext cx="7886700" cy="1325563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/>
              <a:t>Title</a:t>
            </a:r>
            <a:r>
              <a:rPr lang="pl-PL" dirty="0"/>
              <a:t> of </a:t>
            </a:r>
            <a:r>
              <a:rPr lang="pl-PL" dirty="0" err="1"/>
              <a:t>presentation</a:t>
            </a:r>
            <a:endParaRPr lang="pl-PL" dirty="0"/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560483"/>
            <a:ext cx="1913467" cy="484722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/>
              <a:t>Date</a:t>
            </a:r>
            <a:endParaRPr lang="pl-PL" dirty="0"/>
          </a:p>
        </p:txBody>
      </p:sp>
      <p:sp>
        <p:nvSpPr>
          <p:cNvPr id="27" name="Symbol zastępczy tekstu 26"/>
          <p:cNvSpPr>
            <a:spLocks noGrp="1"/>
          </p:cNvSpPr>
          <p:nvPr>
            <p:ph type="body" sz="quarter" idx="11" hasCustomPrompt="1"/>
          </p:nvPr>
        </p:nvSpPr>
        <p:spPr>
          <a:xfrm>
            <a:off x="6392334" y="5560483"/>
            <a:ext cx="2180166" cy="48472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 err="1"/>
              <a:t>Number</a:t>
            </a:r>
            <a:r>
              <a:rPr lang="pl-PL" dirty="0"/>
              <a:t> of </a:t>
            </a:r>
            <a:r>
              <a:rPr lang="pl-PL" dirty="0" err="1"/>
              <a:t>session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707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456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371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7"/>
            <a:ext cx="7886700" cy="871006"/>
          </a:xfrm>
        </p:spPr>
        <p:txBody>
          <a:bodyPr>
            <a:normAutofit/>
          </a:bodyPr>
          <a:lstStyle>
            <a:lvl1pPr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/>
              <a:t>Slide</a:t>
            </a:r>
            <a:r>
              <a:rPr lang="pl-PL" dirty="0"/>
              <a:t> </a:t>
            </a:r>
            <a:r>
              <a:rPr lang="pl-PL" dirty="0" err="1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515533"/>
            <a:ext cx="7886700" cy="4542892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 err="1"/>
              <a:t>Contents</a:t>
            </a:r>
            <a:r>
              <a:rPr lang="pl-PL" dirty="0"/>
              <a:t> 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139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731743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530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95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0"/>
          <p:cNvSpPr>
            <a:spLocks noGrp="1"/>
          </p:cNvSpPr>
          <p:nvPr>
            <p:ph type="title" hasCustomPrompt="1"/>
          </p:nvPr>
        </p:nvSpPr>
        <p:spPr>
          <a:xfrm>
            <a:off x="685800" y="559853"/>
            <a:ext cx="7886700" cy="109960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/>
              <a:t>Title</a:t>
            </a:r>
            <a:r>
              <a:rPr lang="pl-PL" dirty="0"/>
              <a:t> of </a:t>
            </a:r>
            <a:r>
              <a:rPr lang="pl-PL" dirty="0" err="1"/>
              <a:t>presentation</a:t>
            </a:r>
            <a:endParaRPr lang="pl-PL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16441"/>
            <a:ext cx="7886700" cy="1020759"/>
          </a:xfrm>
        </p:spPr>
        <p:txBody>
          <a:bodyPr>
            <a:normAutofit/>
          </a:bodyPr>
          <a:lstStyle>
            <a:lvl1pPr marL="0" indent="0" algn="just">
              <a:buNone/>
              <a:defRPr sz="18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John </a:t>
            </a:r>
            <a:r>
              <a:rPr lang="pl-PL" dirty="0" err="1"/>
              <a:t>Doe</a:t>
            </a:r>
            <a:r>
              <a:rPr lang="pl-PL" dirty="0"/>
              <a:t>, </a:t>
            </a:r>
            <a:r>
              <a:rPr lang="pl-PL" dirty="0" err="1"/>
              <a:t>affiliation</a:t>
            </a:r>
            <a:r>
              <a:rPr lang="pl-PL" dirty="0"/>
              <a:t>, email </a:t>
            </a:r>
            <a:r>
              <a:rPr lang="pl-PL" dirty="0" err="1"/>
              <a:t>adress</a:t>
            </a:r>
            <a:endParaRPr lang="pl-PL" dirty="0"/>
          </a:p>
          <a:p>
            <a:r>
              <a:rPr lang="pl-PL" dirty="0" err="1"/>
              <a:t>Jane</a:t>
            </a:r>
            <a:r>
              <a:rPr lang="pl-PL" dirty="0"/>
              <a:t> </a:t>
            </a:r>
            <a:r>
              <a:rPr lang="pl-PL" dirty="0" err="1"/>
              <a:t>Doe</a:t>
            </a:r>
            <a:r>
              <a:rPr lang="pl-PL" dirty="0"/>
              <a:t>, </a:t>
            </a:r>
            <a:r>
              <a:rPr lang="pl-PL" dirty="0" err="1"/>
              <a:t>affiliation</a:t>
            </a:r>
            <a:r>
              <a:rPr lang="pl-PL" dirty="0"/>
              <a:t>, email </a:t>
            </a:r>
            <a:r>
              <a:rPr lang="pl-PL" dirty="0" err="1"/>
              <a:t>adress</a:t>
            </a:r>
            <a:endParaRPr lang="en-US" dirty="0"/>
          </a:p>
        </p:txBody>
      </p:sp>
      <p:sp>
        <p:nvSpPr>
          <p:cNvPr id="11" name="Symbol zastępczy tekstu 2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622545"/>
            <a:ext cx="7886700" cy="1085853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/>
              <a:t>Thanks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6165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6904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234828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060618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C7D7F-A023-424B-974B-F4C0B6097A2F}" type="datetimeFigureOut">
              <a:rPr lang="pl-PL" smtClean="0"/>
              <a:t>26.06.2018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DB976-3ADC-43D2-8EDD-B92081B1DE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659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Michael Colledge, Statistical Consultant</a:t>
            </a:r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Experiences in Developing Statistical Quality Frameworks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/>
              <a:t>27 June 2018</a:t>
            </a:r>
            <a:endParaRPr lang="pl-PL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AU" dirty="0"/>
              <a:t>Session 2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2542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Support for other national agencies producing statistics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8386654" cy="4597401"/>
          </a:xfrm>
        </p:spPr>
        <p:txBody>
          <a:bodyPr>
            <a:normAutofit/>
          </a:bodyPr>
          <a:lstStyle/>
          <a:p>
            <a:r>
              <a:rPr lang="en-AU" sz="2400" b="1" dirty="0"/>
              <a:t>Statistical Clearing House (Australian Bureau of Statistics)</a:t>
            </a:r>
          </a:p>
          <a:p>
            <a:pPr lvl="1"/>
            <a:r>
              <a:rPr lang="en-AU" sz="2000" dirty="0"/>
              <a:t>Started 1997</a:t>
            </a:r>
          </a:p>
          <a:p>
            <a:pPr lvl="1"/>
            <a:r>
              <a:rPr lang="en-AU" sz="2000" dirty="0"/>
              <a:t>Objectives</a:t>
            </a:r>
          </a:p>
          <a:p>
            <a:pPr lvl="2"/>
            <a:r>
              <a:rPr lang="en-AU" dirty="0"/>
              <a:t>to promote good survey practice </a:t>
            </a:r>
          </a:p>
          <a:p>
            <a:pPr lvl="2"/>
            <a:r>
              <a:rPr lang="en-AU" dirty="0"/>
              <a:t>and to minimise respondent burden </a:t>
            </a:r>
          </a:p>
          <a:p>
            <a:pPr lvl="2"/>
            <a:r>
              <a:rPr lang="en-AU" dirty="0"/>
              <a:t>by requiring clearance of any survey of more than 50 businesses</a:t>
            </a:r>
          </a:p>
          <a:p>
            <a:pPr lvl="2"/>
            <a:r>
              <a:rPr lang="en-AU" dirty="0"/>
              <a:t>by staff of SCH</a:t>
            </a:r>
          </a:p>
          <a:p>
            <a:pPr lvl="1"/>
            <a:r>
              <a:rPr lang="en-AU" sz="2000" dirty="0"/>
              <a:t>In 2016/17</a:t>
            </a:r>
          </a:p>
          <a:p>
            <a:pPr lvl="2"/>
            <a:r>
              <a:rPr lang="en-AU" dirty="0"/>
              <a:t>About 150 surveys reviewed</a:t>
            </a:r>
          </a:p>
          <a:p>
            <a:pPr lvl="3"/>
            <a:r>
              <a:rPr lang="en-AU" dirty="0"/>
              <a:t>75 full review</a:t>
            </a:r>
          </a:p>
          <a:p>
            <a:pPr lvl="2"/>
            <a:r>
              <a:rPr lang="en-AU" dirty="0"/>
              <a:t>Reduced respondent burden by 3900 hours</a:t>
            </a:r>
          </a:p>
          <a:p>
            <a:pPr lvl="2"/>
            <a:r>
              <a:rPr lang="en-AU" dirty="0"/>
              <a:t>Improved quality</a:t>
            </a:r>
          </a:p>
          <a:p>
            <a:pPr lvl="1"/>
            <a:r>
              <a:rPr lang="en-AU" dirty="0"/>
              <a:t>Ceased operations mid 2017</a:t>
            </a:r>
          </a:p>
          <a:p>
            <a:pPr lvl="2"/>
            <a:endParaRPr lang="en-AU" dirty="0"/>
          </a:p>
          <a:p>
            <a:pPr lvl="2"/>
            <a:endParaRPr lang="en-AU" sz="2000" dirty="0"/>
          </a:p>
          <a:p>
            <a:endParaRPr lang="pl-PL" sz="2400" dirty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40390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General messages for quality initiatives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/>
          </a:bodyPr>
          <a:lstStyle/>
          <a:p>
            <a:r>
              <a:rPr lang="en-AU" sz="2400" dirty="0"/>
              <a:t>Evolve or expect to discontinue</a:t>
            </a:r>
          </a:p>
          <a:p>
            <a:r>
              <a:rPr lang="en-AU" sz="2400" dirty="0"/>
              <a:t>Involve staff on whom activities have direct impact </a:t>
            </a:r>
          </a:p>
          <a:p>
            <a:r>
              <a:rPr lang="en-AU" sz="2400" dirty="0"/>
              <a:t>Provide quality tools to support quality </a:t>
            </a:r>
            <a:r>
              <a:rPr lang="en-AU" sz="2400" dirty="0" err="1"/>
              <a:t>initatives</a:t>
            </a:r>
            <a:endParaRPr lang="en-AU" sz="2400" dirty="0"/>
          </a:p>
          <a:p>
            <a:pPr lvl="1"/>
            <a:r>
              <a:rPr lang="en-AU" sz="2000" dirty="0"/>
              <a:t>Especially to other ONAs</a:t>
            </a:r>
          </a:p>
          <a:p>
            <a:r>
              <a:rPr lang="en-AU" sz="2400" dirty="0"/>
              <a:t>Coordinate with other cross-cutting frameworks</a:t>
            </a:r>
          </a:p>
          <a:p>
            <a:pPr lvl="1"/>
            <a:r>
              <a:rPr lang="en-AU" sz="2000" dirty="0"/>
              <a:t>Quality assurance can be embedded within them</a:t>
            </a:r>
          </a:p>
          <a:p>
            <a:endParaRPr lang="en-AU" sz="2000" dirty="0"/>
          </a:p>
          <a:p>
            <a:endParaRPr lang="en-AU" sz="2400" dirty="0"/>
          </a:p>
          <a:p>
            <a:endParaRPr lang="pl-PL" sz="2400" dirty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665948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685799" y="559853"/>
            <a:ext cx="8190345" cy="1099609"/>
          </a:xfrm>
        </p:spPr>
        <p:txBody>
          <a:bodyPr>
            <a:normAutofit/>
          </a:bodyPr>
          <a:lstStyle/>
          <a:p>
            <a:r>
              <a:rPr lang="en-AU" sz="2400" dirty="0"/>
              <a:t>Experiences in Developing Statistical Quality Frameworks</a:t>
            </a:r>
            <a:endParaRPr lang="pl-PL" sz="2400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Michael Colledge, Statistical Consultant</a:t>
            </a:r>
          </a:p>
          <a:p>
            <a:r>
              <a:rPr lang="en-AU" dirty="0"/>
              <a:t>michael.colledge@gmail.com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/>
              <a:t>Thank you for your attention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1959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Context for Paper and Presentation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/>
          </a:bodyPr>
          <a:lstStyle/>
          <a:p>
            <a:r>
              <a:rPr lang="en-AU" sz="2400" dirty="0"/>
              <a:t>Need for and benefits of a statistical quality framework</a:t>
            </a:r>
          </a:p>
          <a:p>
            <a:pPr lvl="1"/>
            <a:r>
              <a:rPr lang="en-AU" dirty="0"/>
              <a:t>Systematic mechanism for identification of quality problems, </a:t>
            </a:r>
          </a:p>
          <a:p>
            <a:pPr lvl="1"/>
            <a:r>
              <a:rPr lang="en-AU" dirty="0"/>
              <a:t>Basis for creating and maintaining a quality culture </a:t>
            </a:r>
          </a:p>
          <a:p>
            <a:pPr lvl="1"/>
            <a:r>
              <a:rPr lang="en-AU" dirty="0"/>
              <a:t>Source of reference material for quality training.  </a:t>
            </a:r>
          </a:p>
          <a:p>
            <a:pPr lvl="1"/>
            <a:r>
              <a:rPr lang="en-AU" dirty="0"/>
              <a:t>Makes transparent the processes by which quality is assured</a:t>
            </a:r>
          </a:p>
          <a:p>
            <a:pPr lvl="1"/>
            <a:r>
              <a:rPr lang="en-AU" dirty="0"/>
              <a:t>Reinforces image of office as a credible provider of quality statistics.  </a:t>
            </a:r>
          </a:p>
          <a:p>
            <a:pPr lvl="1"/>
            <a:r>
              <a:rPr lang="en-AU" dirty="0"/>
              <a:t>Facilitates exchange of ideas on quality management with other national and international producers of statistics</a:t>
            </a:r>
          </a:p>
          <a:p>
            <a:r>
              <a:rPr lang="en-AU" sz="2400" dirty="0"/>
              <a:t>Statistical offices undertake a wide range of quality initiatives with or without an overall framework</a:t>
            </a:r>
          </a:p>
          <a:p>
            <a:r>
              <a:rPr lang="en-AU" sz="2400" dirty="0"/>
              <a:t>What happens</a:t>
            </a:r>
          </a:p>
          <a:p>
            <a:pPr lvl="1"/>
            <a:r>
              <a:rPr lang="en-AU" sz="2000" dirty="0"/>
              <a:t>Do the quality initiative meet their objectives?</a:t>
            </a:r>
          </a:p>
          <a:p>
            <a:pPr lvl="1"/>
            <a:r>
              <a:rPr lang="en-AU" sz="2000" dirty="0"/>
              <a:t>What are the lessons learned?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89482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Structure of Presentation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/>
          </a:bodyPr>
          <a:lstStyle/>
          <a:p>
            <a:r>
              <a:rPr lang="en-AU" sz="2400" dirty="0"/>
              <a:t>Introducing and maintaining a QAF</a:t>
            </a:r>
          </a:p>
          <a:p>
            <a:r>
              <a:rPr lang="en-AU" sz="2400" dirty="0"/>
              <a:t>Support for QAF implementation</a:t>
            </a:r>
          </a:p>
          <a:p>
            <a:r>
              <a:rPr lang="en-AU" sz="2400" dirty="0"/>
              <a:t>Quality reviews of processes and outputs</a:t>
            </a:r>
          </a:p>
          <a:p>
            <a:r>
              <a:rPr lang="en-AU" sz="2400" dirty="0"/>
              <a:t>Support for other national agencies producing statistics</a:t>
            </a:r>
          </a:p>
          <a:p>
            <a:r>
              <a:rPr lang="en-AU" sz="2400" dirty="0"/>
              <a:t>Quality management and other cross-cutting functions</a:t>
            </a:r>
          </a:p>
          <a:p>
            <a:r>
              <a:rPr lang="en-AU" sz="2400" dirty="0"/>
              <a:t>General messages</a:t>
            </a:r>
          </a:p>
          <a:p>
            <a:endParaRPr lang="pl-PL" sz="2400" dirty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5395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Introducing and maintaining a Quality Assurance Framework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b="1" dirty="0"/>
              <a:t>QAF at Statistics Canada</a:t>
            </a:r>
          </a:p>
          <a:p>
            <a:r>
              <a:rPr lang="en-AU" sz="2000" dirty="0"/>
              <a:t>First released 1999</a:t>
            </a:r>
          </a:p>
          <a:p>
            <a:r>
              <a:rPr lang="en-AU" sz="2000" dirty="0"/>
              <a:t>Objectives</a:t>
            </a:r>
          </a:p>
          <a:p>
            <a:pPr lvl="1"/>
            <a:r>
              <a:rPr lang="en-AU" dirty="0"/>
              <a:t>Identify quality management and risk mitigation strategies</a:t>
            </a:r>
          </a:p>
          <a:p>
            <a:pPr lvl="2"/>
            <a:r>
              <a:rPr lang="en-AU" dirty="0"/>
              <a:t>within context of </a:t>
            </a:r>
            <a:r>
              <a:rPr lang="en-AU" dirty="0" err="1"/>
              <a:t>StatCan's</a:t>
            </a:r>
            <a:r>
              <a:rPr lang="en-AU" dirty="0"/>
              <a:t> priorities and values</a:t>
            </a:r>
          </a:p>
          <a:p>
            <a:pPr lvl="1"/>
            <a:r>
              <a:rPr lang="en-AU" dirty="0"/>
              <a:t>Reference quality practices in place</a:t>
            </a:r>
          </a:p>
          <a:p>
            <a:pPr lvl="2"/>
            <a:r>
              <a:rPr lang="en-AU" dirty="0"/>
              <a:t>Agency-wide, and by</a:t>
            </a:r>
          </a:p>
          <a:p>
            <a:pPr lvl="2"/>
            <a:r>
              <a:rPr lang="en-AU" dirty="0"/>
              <a:t>individual program areas</a:t>
            </a:r>
          </a:p>
          <a:p>
            <a:r>
              <a:rPr lang="en-AU" sz="2000" dirty="0"/>
              <a:t>Most recently updated (third version) 2017</a:t>
            </a:r>
          </a:p>
          <a:p>
            <a:r>
              <a:rPr lang="en-AU" sz="2000" dirty="0"/>
              <a:t>Challenge to keep relevant</a:t>
            </a:r>
          </a:p>
          <a:p>
            <a:pPr lvl="1"/>
            <a:r>
              <a:rPr lang="en-AU" sz="2000" dirty="0"/>
              <a:t>New data sources, technologies, practices</a:t>
            </a:r>
            <a:br>
              <a:rPr lang="en-AU" sz="2000" dirty="0"/>
            </a:br>
            <a:endParaRPr lang="pl-PL" sz="2400" dirty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322416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Introducing and maintaining a QAF (continued)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b="1" dirty="0"/>
              <a:t>UN Statistical Quality Assurance Framework (SQAF)</a:t>
            </a:r>
          </a:p>
          <a:p>
            <a:r>
              <a:rPr lang="en-AU" sz="2000" dirty="0"/>
              <a:t>Established by Committee for Chief statisticians of UN System</a:t>
            </a:r>
          </a:p>
          <a:p>
            <a:r>
              <a:rPr lang="en-AU" sz="2000" dirty="0"/>
              <a:t>Comprises template and guidelines</a:t>
            </a:r>
          </a:p>
          <a:p>
            <a:r>
              <a:rPr lang="en-AU" sz="2000" dirty="0"/>
              <a:t>Completed March 2018</a:t>
            </a:r>
          </a:p>
          <a:p>
            <a:r>
              <a:rPr lang="en-AU" sz="2000" dirty="0"/>
              <a:t>For use by UN agencies without QAF, or as basis to revise QAF</a:t>
            </a:r>
            <a:br>
              <a:rPr lang="en-AU" sz="2000" dirty="0"/>
            </a:br>
            <a:endParaRPr lang="en-AU" sz="2000" dirty="0"/>
          </a:p>
          <a:p>
            <a:pPr marL="0" indent="0">
              <a:buNone/>
            </a:pPr>
            <a:r>
              <a:rPr lang="en-AU" sz="2400" b="1" dirty="0"/>
              <a:t>UN Commission for Trade and Development SQAF</a:t>
            </a:r>
          </a:p>
          <a:p>
            <a:r>
              <a:rPr lang="en-AU" sz="2000" dirty="0"/>
              <a:t>UNCTAD has decentralised statistical system</a:t>
            </a:r>
          </a:p>
          <a:p>
            <a:r>
              <a:rPr lang="en-AU" sz="2000" dirty="0"/>
              <a:t>Need common understanding of quality across organisation</a:t>
            </a:r>
          </a:p>
          <a:p>
            <a:r>
              <a:rPr lang="en-AU" sz="2000" dirty="0"/>
              <a:t>Statistics Branch previously developed own QAF</a:t>
            </a:r>
          </a:p>
          <a:p>
            <a:r>
              <a:rPr lang="en-AU" sz="2000" dirty="0"/>
              <a:t>Awaited implementation to have support of UN SQAF</a:t>
            </a:r>
          </a:p>
          <a:p>
            <a:endParaRPr lang="pl-PL" sz="2400" dirty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03514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Support for QAF implementation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b="1" dirty="0"/>
              <a:t>Data quality network </a:t>
            </a:r>
          </a:p>
          <a:p>
            <a:r>
              <a:rPr lang="en-AU" sz="2000" dirty="0"/>
              <a:t>Established 2009</a:t>
            </a:r>
          </a:p>
          <a:p>
            <a:r>
              <a:rPr lang="en-AU" sz="2000" dirty="0"/>
              <a:t>Comprised three groups</a:t>
            </a:r>
          </a:p>
          <a:p>
            <a:pPr lvl="1"/>
            <a:r>
              <a:rPr lang="en-AU" dirty="0"/>
              <a:t>Core team</a:t>
            </a:r>
          </a:p>
          <a:p>
            <a:pPr lvl="2"/>
            <a:r>
              <a:rPr lang="en-AU" sz="1600" dirty="0"/>
              <a:t>Forum for Data Quality Unit to present strategy</a:t>
            </a:r>
          </a:p>
          <a:p>
            <a:pPr lvl="1"/>
            <a:r>
              <a:rPr lang="en-AU" dirty="0"/>
              <a:t>Quality circle</a:t>
            </a:r>
          </a:p>
          <a:p>
            <a:pPr lvl="2"/>
            <a:r>
              <a:rPr lang="en-AU" sz="1600" dirty="0"/>
              <a:t>Subject matter heads</a:t>
            </a:r>
          </a:p>
          <a:p>
            <a:pPr lvl="2"/>
            <a:r>
              <a:rPr lang="en-AU" sz="1600" dirty="0"/>
              <a:t>Relate quality principles back to staff</a:t>
            </a:r>
          </a:p>
          <a:p>
            <a:pPr lvl="1"/>
            <a:r>
              <a:rPr lang="en-AU" dirty="0"/>
              <a:t>Quality working group</a:t>
            </a:r>
          </a:p>
          <a:p>
            <a:pPr lvl="2"/>
            <a:r>
              <a:rPr lang="en-AU" sz="1600" dirty="0"/>
              <a:t>Quality managers from regional offices</a:t>
            </a:r>
            <a:endParaRPr lang="pl-PL" sz="1600" dirty="0"/>
          </a:p>
          <a:p>
            <a:r>
              <a:rPr lang="en-AU" sz="2000" dirty="0"/>
              <a:t>Only quality working group is still active</a:t>
            </a:r>
          </a:p>
          <a:p>
            <a:pPr lvl="1"/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444519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Support for QAF implementation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b="1" dirty="0"/>
              <a:t>Implementation of Code of Good Practice (Peru)</a:t>
            </a:r>
          </a:p>
          <a:p>
            <a:r>
              <a:rPr lang="en-AU" sz="2400" dirty="0"/>
              <a:t>Lessons learned</a:t>
            </a:r>
          </a:p>
          <a:p>
            <a:pPr lvl="1"/>
            <a:r>
              <a:rPr lang="en-AU" sz="2000" dirty="0"/>
              <a:t>An organisational unit must be assigned overall responsibly</a:t>
            </a:r>
          </a:p>
          <a:p>
            <a:pPr lvl="1"/>
            <a:r>
              <a:rPr lang="en-AU" sz="2000" dirty="0"/>
              <a:t>Need to interpret commitments in terms of measurable indicators</a:t>
            </a:r>
          </a:p>
          <a:p>
            <a:pPr lvl="1"/>
            <a:r>
              <a:rPr lang="en-AU" sz="2000" dirty="0"/>
              <a:t>Need quality support tools to facilitate implementation</a:t>
            </a:r>
          </a:p>
          <a:p>
            <a:pPr lvl="1"/>
            <a:endParaRPr lang="en-AU" sz="2000" dirty="0"/>
          </a:p>
          <a:p>
            <a:pPr marL="0" indent="0">
              <a:buNone/>
            </a:pPr>
            <a:r>
              <a:rPr lang="en-AU" sz="2400" b="1" dirty="0"/>
              <a:t>Quality Training (Statistics Canada)</a:t>
            </a:r>
          </a:p>
          <a:p>
            <a:r>
              <a:rPr lang="en-AU" sz="2400" dirty="0"/>
              <a:t>Pilot course on quality management</a:t>
            </a:r>
          </a:p>
          <a:p>
            <a:r>
              <a:rPr lang="en-AU" sz="2400" dirty="0"/>
              <a:t>Converted to self-directed learning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93272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Quality reviews of processes and outputs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/>
          </a:bodyPr>
          <a:lstStyle/>
          <a:p>
            <a:r>
              <a:rPr lang="en-AU" sz="2400" b="1" dirty="0"/>
              <a:t>Quality review program (Statistics Canada)</a:t>
            </a:r>
          </a:p>
          <a:p>
            <a:pPr lvl="1"/>
            <a:r>
              <a:rPr lang="en-AU" sz="2000" dirty="0"/>
              <a:t>Started 2008</a:t>
            </a:r>
          </a:p>
          <a:p>
            <a:pPr lvl="1"/>
            <a:r>
              <a:rPr lang="en-AU" sz="2000" dirty="0"/>
              <a:t>Independent peer review</a:t>
            </a:r>
          </a:p>
          <a:p>
            <a:pPr lvl="1"/>
            <a:r>
              <a:rPr lang="en-AU" sz="2000" dirty="0"/>
              <a:t>Objectives</a:t>
            </a:r>
          </a:p>
          <a:p>
            <a:pPr lvl="2"/>
            <a:r>
              <a:rPr lang="en-AU" dirty="0"/>
              <a:t>spread knowledge of quality assurance practices</a:t>
            </a:r>
          </a:p>
          <a:p>
            <a:pPr lvl="2"/>
            <a:r>
              <a:rPr lang="en-AU" dirty="0"/>
              <a:t>and risks they can mitigate</a:t>
            </a:r>
          </a:p>
          <a:p>
            <a:pPr lvl="2"/>
            <a:r>
              <a:rPr lang="en-AU" dirty="0"/>
              <a:t>identify where resources needed to reduce risks to qua</a:t>
            </a:r>
            <a:r>
              <a:rPr lang="en-AU" sz="2000" dirty="0"/>
              <a:t>lity</a:t>
            </a:r>
          </a:p>
          <a:p>
            <a:pPr lvl="1"/>
            <a:r>
              <a:rPr lang="en-AU" sz="2000" dirty="0"/>
              <a:t>About 5 reviews per year</a:t>
            </a:r>
          </a:p>
          <a:p>
            <a:pPr lvl="1"/>
            <a:r>
              <a:rPr lang="en-AU" sz="2000" dirty="0"/>
              <a:t>Discontinued 2014</a:t>
            </a:r>
          </a:p>
          <a:p>
            <a:pPr lvl="2"/>
            <a:r>
              <a:rPr lang="en-AU" sz="2000" dirty="0"/>
              <a:t>Sufficient corporate oversight by other means</a:t>
            </a:r>
          </a:p>
          <a:p>
            <a:pPr lvl="3"/>
            <a:r>
              <a:rPr lang="en-AU" dirty="0"/>
              <a:t>Corporate IT solutions</a:t>
            </a:r>
          </a:p>
          <a:p>
            <a:pPr lvl="3"/>
            <a:r>
              <a:rPr lang="en-AU" dirty="0"/>
              <a:t>project, financial and human resource management frameworks</a:t>
            </a:r>
          </a:p>
          <a:p>
            <a:endParaRPr lang="pl-PL" sz="2400" dirty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23183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Support for other national agencies producing statistics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8386654" cy="4597401"/>
          </a:xfrm>
        </p:spPr>
        <p:txBody>
          <a:bodyPr>
            <a:normAutofit/>
          </a:bodyPr>
          <a:lstStyle/>
          <a:p>
            <a:r>
              <a:rPr lang="en-AU" sz="2400" b="1" dirty="0"/>
              <a:t>Statistical Regulations (Statistics Sweden)</a:t>
            </a:r>
          </a:p>
          <a:p>
            <a:pPr lvl="1"/>
            <a:r>
              <a:rPr lang="en-AU" sz="2000" dirty="0"/>
              <a:t>Three regulations</a:t>
            </a:r>
          </a:p>
          <a:p>
            <a:pPr lvl="2"/>
            <a:r>
              <a:rPr lang="en-AU" dirty="0"/>
              <a:t>Updated quality concept</a:t>
            </a:r>
          </a:p>
          <a:p>
            <a:pPr lvl="2"/>
            <a:r>
              <a:rPr lang="en-AU" dirty="0"/>
              <a:t>Updated quality declaration/report to accompany outputs</a:t>
            </a:r>
          </a:p>
          <a:p>
            <a:pPr lvl="2"/>
            <a:r>
              <a:rPr lang="en-AU" dirty="0"/>
              <a:t>Annual self evaluation form</a:t>
            </a:r>
          </a:p>
          <a:p>
            <a:pPr lvl="1"/>
            <a:r>
              <a:rPr lang="en-AU" sz="2000" dirty="0"/>
              <a:t>Thee sets of guidelines</a:t>
            </a:r>
          </a:p>
          <a:p>
            <a:pPr lvl="2"/>
            <a:r>
              <a:rPr lang="en-AU" dirty="0"/>
              <a:t>Handbook on quality for official statistics of Sweden (2016) </a:t>
            </a:r>
          </a:p>
          <a:p>
            <a:pPr lvl="2"/>
            <a:r>
              <a:rPr lang="en-AU" dirty="0"/>
              <a:t>Handbook on evaluation of quality of official statistics in Sweden (2017)</a:t>
            </a:r>
          </a:p>
          <a:p>
            <a:pPr lvl="2"/>
            <a:r>
              <a:rPr lang="en-AU" dirty="0"/>
              <a:t>What identifies official statistics in Sweden (in preparation)</a:t>
            </a:r>
          </a:p>
          <a:p>
            <a:pPr marL="914400" lvl="2" indent="0">
              <a:buNone/>
            </a:pPr>
            <a:endParaRPr lang="en-AU" dirty="0"/>
          </a:p>
          <a:p>
            <a:r>
              <a:rPr lang="en-AU" sz="2400" b="1" dirty="0"/>
              <a:t>Data Quality Toolkit (Statistics Canada)</a:t>
            </a:r>
          </a:p>
          <a:p>
            <a:endParaRPr lang="pl-PL" sz="2400" dirty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604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878</TotalTime>
  <Words>670</Words>
  <Application>Microsoft Office PowerPoint</Application>
  <PresentationFormat>On-screen Show (4:3)</PresentationFormat>
  <Paragraphs>133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Motyw pakietu Office</vt:lpstr>
      <vt:lpstr>Experiences in Developing Statistical Quality Frameworks</vt:lpstr>
      <vt:lpstr>Context for Paper and Presentation</vt:lpstr>
      <vt:lpstr>Structure of Presentation</vt:lpstr>
      <vt:lpstr>Introducing and maintaining a Quality Assurance Framework </vt:lpstr>
      <vt:lpstr>Introducing and maintaining a QAF (continued)</vt:lpstr>
      <vt:lpstr>Support for QAF implementation</vt:lpstr>
      <vt:lpstr>Support for QAF implementation</vt:lpstr>
      <vt:lpstr>Quality reviews of processes and outputs</vt:lpstr>
      <vt:lpstr>Support for other national agencies producing statistics</vt:lpstr>
      <vt:lpstr>Support for other national agencies producing statistics</vt:lpstr>
      <vt:lpstr>General messages for quality initiatives</vt:lpstr>
      <vt:lpstr>Experiences in Developing Statistical Quality Frameworks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Gawlik Ryszard</dc:creator>
  <cp:lastModifiedBy>Michael Colledge</cp:lastModifiedBy>
  <cp:revision>51</cp:revision>
  <dcterms:created xsi:type="dcterms:W3CDTF">2018-02-27T07:40:59Z</dcterms:created>
  <dcterms:modified xsi:type="dcterms:W3CDTF">2018-06-26T06:55:52Z</dcterms:modified>
</cp:coreProperties>
</file>