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2" r:id="rId2"/>
    <p:sldId id="281" r:id="rId3"/>
    <p:sldId id="286" r:id="rId4"/>
    <p:sldId id="285" r:id="rId5"/>
    <p:sldId id="270" r:id="rId6"/>
    <p:sldId id="296" r:id="rId7"/>
    <p:sldId id="288" r:id="rId8"/>
    <p:sldId id="287" r:id="rId9"/>
    <p:sldId id="273" r:id="rId10"/>
    <p:sldId id="265" r:id="rId11"/>
    <p:sldId id="275" r:id="rId12"/>
    <p:sldId id="284" r:id="rId13"/>
    <p:sldId id="292" r:id="rId14"/>
    <p:sldId id="290" r:id="rId15"/>
    <p:sldId id="293" r:id="rId16"/>
    <p:sldId id="294" r:id="rId17"/>
    <p:sldId id="295" r:id="rId18"/>
    <p:sldId id="301" r:id="rId19"/>
    <p:sldId id="302" r:id="rId20"/>
    <p:sldId id="303" r:id="rId21"/>
    <p:sldId id="289" r:id="rId22"/>
    <p:sldId id="300" r:id="rId23"/>
    <p:sldId id="269" r:id="rId24"/>
    <p:sldId id="276" r:id="rId25"/>
  </p:sldIdLst>
  <p:sldSz cx="9144000" cy="6858000" type="screen4x3"/>
  <p:notesSz cx="6735763" cy="9866313"/>
  <p:defaultTextStyle>
    <a:defPPr>
      <a:defRPr lang="pt-PT"/>
    </a:defPPr>
    <a:lvl1pPr algn="l" rtl="0" fontAlgn="base">
      <a:spcBef>
        <a:spcPct val="50000"/>
      </a:spcBef>
      <a:spcAft>
        <a:spcPct val="0"/>
      </a:spcAft>
      <a:defRPr sz="6000" kern="1200">
        <a:solidFill>
          <a:srgbClr val="CC0000"/>
        </a:solidFill>
        <a:latin typeface="Humanst521 BT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6000" kern="1200">
        <a:solidFill>
          <a:srgbClr val="CC0000"/>
        </a:solidFill>
        <a:latin typeface="Humanst521 BT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6000" kern="1200">
        <a:solidFill>
          <a:srgbClr val="CC0000"/>
        </a:solidFill>
        <a:latin typeface="Humanst521 BT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6000" kern="1200">
        <a:solidFill>
          <a:srgbClr val="CC0000"/>
        </a:solidFill>
        <a:latin typeface="Humanst521 BT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6000" kern="1200">
        <a:solidFill>
          <a:srgbClr val="CC0000"/>
        </a:solidFill>
        <a:latin typeface="Humanst521 BT" pitchFamily="34" charset="0"/>
        <a:ea typeface="+mn-ea"/>
        <a:cs typeface="+mn-cs"/>
      </a:defRPr>
    </a:lvl5pPr>
    <a:lvl6pPr marL="2286000" algn="l" defTabSz="914400" rtl="0" eaLnBrk="1" latinLnBrk="0" hangingPunct="1">
      <a:defRPr sz="6000" kern="1200">
        <a:solidFill>
          <a:srgbClr val="CC0000"/>
        </a:solidFill>
        <a:latin typeface="Humanst521 BT" pitchFamily="34" charset="0"/>
        <a:ea typeface="+mn-ea"/>
        <a:cs typeface="+mn-cs"/>
      </a:defRPr>
    </a:lvl6pPr>
    <a:lvl7pPr marL="2743200" algn="l" defTabSz="914400" rtl="0" eaLnBrk="1" latinLnBrk="0" hangingPunct="1">
      <a:defRPr sz="6000" kern="1200">
        <a:solidFill>
          <a:srgbClr val="CC0000"/>
        </a:solidFill>
        <a:latin typeface="Humanst521 BT" pitchFamily="34" charset="0"/>
        <a:ea typeface="+mn-ea"/>
        <a:cs typeface="+mn-cs"/>
      </a:defRPr>
    </a:lvl7pPr>
    <a:lvl8pPr marL="3200400" algn="l" defTabSz="914400" rtl="0" eaLnBrk="1" latinLnBrk="0" hangingPunct="1">
      <a:defRPr sz="6000" kern="1200">
        <a:solidFill>
          <a:srgbClr val="CC0000"/>
        </a:solidFill>
        <a:latin typeface="Humanst521 BT" pitchFamily="34" charset="0"/>
        <a:ea typeface="+mn-ea"/>
        <a:cs typeface="+mn-cs"/>
      </a:defRPr>
    </a:lvl8pPr>
    <a:lvl9pPr marL="3657600" algn="l" defTabSz="914400" rtl="0" eaLnBrk="1" latinLnBrk="0" hangingPunct="1">
      <a:defRPr sz="6000" kern="1200">
        <a:solidFill>
          <a:srgbClr val="CC0000"/>
        </a:solidFill>
        <a:latin typeface="Humanst521 B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01F"/>
    <a:srgbClr val="0F0F0F"/>
    <a:srgbClr val="1A3A6E"/>
    <a:srgbClr val="BDBB5F"/>
    <a:srgbClr val="CCCC00"/>
    <a:srgbClr val="669900"/>
    <a:srgbClr val="99CC00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86" autoAdjust="0"/>
    <p:restoredTop sz="97052" autoAdjust="0"/>
  </p:normalViewPr>
  <p:slideViewPr>
    <p:cSldViewPr>
      <p:cViewPr varScale="1">
        <p:scale>
          <a:sx n="76" d="100"/>
          <a:sy n="76" d="100"/>
        </p:scale>
        <p:origin x="-86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3354" y="-102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4.3453666073998823E-2"/>
                  <c:y val="-4.0033745781777277E-2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pt-PT"/>
                </a:p>
              </c:txPr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3779104224875256E-3"/>
                  <c:y val="3.8684851893513401E-2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pt-PT"/>
                </a:p>
              </c:txPr>
              <c:showVal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Sheet1!$B$6:$B$7</c:f>
              <c:strCache>
                <c:ptCount val="2"/>
                <c:pt idx="0">
                  <c:v>Statistics Portugal</c:v>
                </c:pt>
                <c:pt idx="1">
                  <c:v>ONAs</c:v>
                </c:pt>
              </c:strCache>
            </c:strRef>
          </c:cat>
          <c:val>
            <c:numRef>
              <c:f>Sheet1!$C$6:$C$7</c:f>
              <c:numCache>
                <c:formatCode>General</c:formatCode>
                <c:ptCount val="2"/>
                <c:pt idx="0">
                  <c:v>234</c:v>
                </c:pt>
                <c:pt idx="1">
                  <c:v>76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noFill/>
    </a:ln>
  </c:spPr>
  <c:txPr>
    <a:bodyPr/>
    <a:lstStyle/>
    <a:p>
      <a:pPr>
        <a:defRPr sz="1600"/>
      </a:pPr>
      <a:endParaRPr lang="pt-P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chart>
    <c:plotArea>
      <c:layout>
        <c:manualLayout>
          <c:layoutTarget val="inner"/>
          <c:xMode val="edge"/>
          <c:yMode val="edge"/>
          <c:x val="0.36014941638787057"/>
          <c:y val="2.8956152467304642E-2"/>
          <c:w val="0.6271229027244396"/>
          <c:h val="0.9420876950653907"/>
        </c:manualLayout>
      </c:layout>
      <c:barChart>
        <c:barDir val="bar"/>
        <c:grouping val="clustered"/>
        <c:ser>
          <c:idx val="0"/>
          <c:order val="0"/>
          <c:dLbls>
            <c:showVal val="1"/>
          </c:dLbls>
          <c:cat>
            <c:strRef>
              <c:f>Sheet1!$B$2:$B$24</c:f>
              <c:strCache>
                <c:ptCount val="23"/>
                <c:pt idx="0">
                  <c:v>Education, training and learning</c:v>
                </c:pt>
                <c:pt idx="1">
                  <c:v>Industry and energy</c:v>
                </c:pt>
                <c:pt idx="2">
                  <c:v>Justice</c:v>
                </c:pt>
                <c:pt idx="3">
                  <c:v>Specialized services</c:v>
                </c:pt>
                <c:pt idx="4">
                  <c:v>Communication</c:v>
                </c:pt>
                <c:pt idx="5">
                  <c:v>Domestic trade</c:v>
                </c:pt>
                <c:pt idx="6">
                  <c:v>Income and living conditions</c:v>
                </c:pt>
                <c:pt idx="7">
                  <c:v>Information society</c:v>
                </c:pt>
                <c:pt idx="8">
                  <c:v>International trade</c:v>
                </c:pt>
                <c:pt idx="9">
                  <c:v>Tourism</c:v>
                </c:pt>
                <c:pt idx="10">
                  <c:v>Labour, employment and unemployment</c:v>
                </c:pt>
                <c:pt idx="11">
                  <c:v>General government</c:v>
                </c:pt>
                <c:pt idx="12">
                  <c:v>Social protection</c:v>
                </c:pt>
                <c:pt idx="13">
                  <c:v>Construction and housing</c:v>
                </c:pt>
                <c:pt idx="14">
                  <c:v>Health and </c:v>
                </c:pt>
                <c:pt idx="15">
                  <c:v>Culture, sports and recreation</c:v>
                </c:pt>
                <c:pt idx="16">
                  <c:v>Enterprises</c:v>
                </c:pt>
                <c:pt idx="17">
                  <c:v>Transport</c:v>
                </c:pt>
                <c:pt idx="18">
                  <c:v>Population</c:v>
                </c:pt>
                <c:pt idx="19">
                  <c:v>Territory and environment</c:v>
                </c:pt>
                <c:pt idx="20">
                  <c:v>National accounts</c:v>
                </c:pt>
                <c:pt idx="21">
                  <c:v>Short-term trends and prices</c:v>
                </c:pt>
                <c:pt idx="22">
                  <c:v>Agriculture, forestry and fishing</c:v>
                </c:pt>
              </c:strCache>
            </c:strRef>
          </c:cat>
          <c:val>
            <c:numRef>
              <c:f>Sheet1!$C$2:$C$24</c:f>
              <c:numCache>
                <c:formatCode>General</c:formatCode>
                <c:ptCount val="2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4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6</c:v>
                </c:pt>
                <c:pt idx="13">
                  <c:v>7</c:v>
                </c:pt>
                <c:pt idx="14">
                  <c:v>8</c:v>
                </c:pt>
                <c:pt idx="15">
                  <c:v>9</c:v>
                </c:pt>
                <c:pt idx="16">
                  <c:v>12</c:v>
                </c:pt>
                <c:pt idx="17">
                  <c:v>12</c:v>
                </c:pt>
                <c:pt idx="18">
                  <c:v>17</c:v>
                </c:pt>
                <c:pt idx="19">
                  <c:v>19</c:v>
                </c:pt>
                <c:pt idx="20">
                  <c:v>24</c:v>
                </c:pt>
                <c:pt idx="21">
                  <c:v>29</c:v>
                </c:pt>
                <c:pt idx="22">
                  <c:v>30</c:v>
                </c:pt>
              </c:numCache>
            </c:numRef>
          </c:val>
        </c:ser>
        <c:axId val="72998272"/>
        <c:axId val="73000064"/>
      </c:barChart>
      <c:catAx>
        <c:axId val="72998272"/>
        <c:scaling>
          <c:orientation val="minMax"/>
        </c:scaling>
        <c:axPos val="l"/>
        <c:majorTickMark val="none"/>
        <c:tickLblPos val="nextTo"/>
        <c:crossAx val="73000064"/>
        <c:crosses val="autoZero"/>
        <c:auto val="1"/>
        <c:lblAlgn val="ctr"/>
        <c:lblOffset val="100"/>
      </c:catAx>
      <c:valAx>
        <c:axId val="73000064"/>
        <c:scaling>
          <c:orientation val="minMax"/>
        </c:scaling>
        <c:delete val="1"/>
        <c:axPos val="b"/>
        <c:numFmt formatCode="General" sourceLinked="1"/>
        <c:tickLblPos val="none"/>
        <c:crossAx val="72998272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3C21A8-C95D-40A2-8E9E-8F21D7F3FFF2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EBBD98E-DEEB-4129-BC1E-F5FBDC570ACB}">
      <dgm:prSet phldrT="[Text]" custT="1"/>
      <dgm:spPr/>
      <dgm:t>
        <a:bodyPr/>
        <a:lstStyle/>
        <a:p>
          <a:r>
            <a:rPr lang="en-GB" sz="1600" b="1" dirty="0" smtClean="0">
              <a:latin typeface="+mn-lt"/>
            </a:rPr>
            <a:t>GSBPM</a:t>
          </a:r>
          <a:endParaRPr lang="en-GB" sz="1600" b="1" dirty="0">
            <a:latin typeface="+mn-lt"/>
          </a:endParaRPr>
        </a:p>
      </dgm:t>
    </dgm:pt>
    <dgm:pt modelId="{C7F2EB24-F239-454D-90BD-20791B13AE81}" type="parTrans" cxnId="{8C366C25-EBC3-40C0-8D29-6771081174B6}">
      <dgm:prSet/>
      <dgm:spPr/>
      <dgm:t>
        <a:bodyPr/>
        <a:lstStyle/>
        <a:p>
          <a:endParaRPr lang="en-GB">
            <a:solidFill>
              <a:srgbClr val="0F0F0F"/>
            </a:solidFill>
            <a:latin typeface="+mn-lt"/>
          </a:endParaRPr>
        </a:p>
      </dgm:t>
    </dgm:pt>
    <dgm:pt modelId="{25D02D65-0870-4708-B6B8-DEF6F6FC8467}" type="sibTrans" cxnId="{8C366C25-EBC3-40C0-8D29-6771081174B6}">
      <dgm:prSet/>
      <dgm:spPr/>
      <dgm:t>
        <a:bodyPr/>
        <a:lstStyle/>
        <a:p>
          <a:endParaRPr lang="en-GB">
            <a:solidFill>
              <a:srgbClr val="0F0F0F"/>
            </a:solidFill>
            <a:latin typeface="+mn-lt"/>
          </a:endParaRPr>
        </a:p>
      </dgm:t>
    </dgm:pt>
    <dgm:pt modelId="{F25F4E16-14CE-4CD5-B0AD-6D442C29CD7B}">
      <dgm:prSet phldrT="[Text]"/>
      <dgm:spPr/>
      <dgm:t>
        <a:bodyPr/>
        <a:lstStyle/>
        <a:p>
          <a:r>
            <a:rPr lang="en-GB" dirty="0" smtClean="0">
              <a:latin typeface="+mn-lt"/>
            </a:rPr>
            <a:t>Sub-processes</a:t>
          </a:r>
          <a:endParaRPr lang="en-GB" dirty="0">
            <a:latin typeface="+mn-lt"/>
          </a:endParaRPr>
        </a:p>
      </dgm:t>
    </dgm:pt>
    <dgm:pt modelId="{89455DC8-08F6-41D9-846E-C2B88D500B3F}" type="parTrans" cxnId="{E99CCEAE-21F5-4BE5-9B71-F27F3F1CD674}">
      <dgm:prSet/>
      <dgm:spPr/>
      <dgm:t>
        <a:bodyPr/>
        <a:lstStyle/>
        <a:p>
          <a:endParaRPr lang="en-GB">
            <a:solidFill>
              <a:srgbClr val="0F0F0F"/>
            </a:solidFill>
            <a:latin typeface="+mn-lt"/>
          </a:endParaRPr>
        </a:p>
      </dgm:t>
    </dgm:pt>
    <dgm:pt modelId="{123A804C-66B8-4F79-8401-F08EB7418860}" type="sibTrans" cxnId="{E99CCEAE-21F5-4BE5-9B71-F27F3F1CD674}">
      <dgm:prSet/>
      <dgm:spPr/>
      <dgm:t>
        <a:bodyPr/>
        <a:lstStyle/>
        <a:p>
          <a:endParaRPr lang="en-GB">
            <a:solidFill>
              <a:srgbClr val="0F0F0F"/>
            </a:solidFill>
            <a:latin typeface="+mn-lt"/>
          </a:endParaRPr>
        </a:p>
      </dgm:t>
    </dgm:pt>
    <dgm:pt modelId="{15204F1C-C9A1-4E0A-BBC1-AA5C59AE185A}">
      <dgm:prSet phldrT="[Text]" custT="1"/>
      <dgm:spPr/>
      <dgm:t>
        <a:bodyPr/>
        <a:lstStyle/>
        <a:p>
          <a:r>
            <a:rPr lang="en-GB" sz="1600" b="1" dirty="0" smtClean="0">
              <a:latin typeface="+mn-lt"/>
            </a:rPr>
            <a:t>Adopted model</a:t>
          </a:r>
          <a:endParaRPr lang="en-GB" sz="1600" b="1" dirty="0">
            <a:latin typeface="+mn-lt"/>
          </a:endParaRPr>
        </a:p>
      </dgm:t>
    </dgm:pt>
    <dgm:pt modelId="{17C5AF81-276E-403C-B9FA-7D17338BBD05}" type="parTrans" cxnId="{ADFF45CF-FB05-4CCC-A0F6-B17FDD459EBC}">
      <dgm:prSet/>
      <dgm:spPr/>
      <dgm:t>
        <a:bodyPr/>
        <a:lstStyle/>
        <a:p>
          <a:endParaRPr lang="en-GB">
            <a:solidFill>
              <a:srgbClr val="0F0F0F"/>
            </a:solidFill>
            <a:latin typeface="+mn-lt"/>
          </a:endParaRPr>
        </a:p>
      </dgm:t>
    </dgm:pt>
    <dgm:pt modelId="{C4FCDA7A-E3DE-4709-8220-00149CE86883}" type="sibTrans" cxnId="{ADFF45CF-FB05-4CCC-A0F6-B17FDD459EBC}">
      <dgm:prSet/>
      <dgm:spPr/>
      <dgm:t>
        <a:bodyPr/>
        <a:lstStyle/>
        <a:p>
          <a:endParaRPr lang="en-GB">
            <a:solidFill>
              <a:srgbClr val="0F0F0F"/>
            </a:solidFill>
            <a:latin typeface="+mn-lt"/>
          </a:endParaRPr>
        </a:p>
      </dgm:t>
    </dgm:pt>
    <dgm:pt modelId="{C7FE302F-68B3-4DE3-AEEC-C25387365E30}">
      <dgm:prSet phldrT="[Text]"/>
      <dgm:spPr/>
      <dgm:t>
        <a:bodyPr/>
        <a:lstStyle/>
        <a:p>
          <a:r>
            <a:rPr lang="en-GB" dirty="0" smtClean="0">
              <a:latin typeface="+mn-lt"/>
            </a:rPr>
            <a:t>Phases</a:t>
          </a:r>
          <a:endParaRPr lang="en-GB" dirty="0">
            <a:latin typeface="+mn-lt"/>
          </a:endParaRPr>
        </a:p>
      </dgm:t>
    </dgm:pt>
    <dgm:pt modelId="{46953FCF-D474-4BC2-96FF-74570E0CC36A}" type="parTrans" cxnId="{9986D6AD-1CF4-4619-BE0D-2635172947BE}">
      <dgm:prSet/>
      <dgm:spPr/>
      <dgm:t>
        <a:bodyPr/>
        <a:lstStyle/>
        <a:p>
          <a:endParaRPr lang="en-GB">
            <a:solidFill>
              <a:srgbClr val="0F0F0F"/>
            </a:solidFill>
            <a:latin typeface="+mn-lt"/>
          </a:endParaRPr>
        </a:p>
      </dgm:t>
    </dgm:pt>
    <dgm:pt modelId="{0C301071-4CBB-41D9-BAD7-DE1C912DB1F2}" type="sibTrans" cxnId="{9986D6AD-1CF4-4619-BE0D-2635172947BE}">
      <dgm:prSet/>
      <dgm:spPr/>
      <dgm:t>
        <a:bodyPr/>
        <a:lstStyle/>
        <a:p>
          <a:endParaRPr lang="en-GB">
            <a:solidFill>
              <a:srgbClr val="0F0F0F"/>
            </a:solidFill>
            <a:latin typeface="+mn-lt"/>
          </a:endParaRPr>
        </a:p>
      </dgm:t>
    </dgm:pt>
    <dgm:pt modelId="{43C232BA-68E8-444E-A9B5-8899DE81E793}">
      <dgm:prSet phldrT="[Text]"/>
      <dgm:spPr/>
      <dgm:t>
        <a:bodyPr/>
        <a:lstStyle/>
        <a:p>
          <a:r>
            <a:rPr lang="en-GB" dirty="0" smtClean="0">
              <a:latin typeface="+mn-lt"/>
            </a:rPr>
            <a:t>Sub-processes</a:t>
          </a:r>
        </a:p>
      </dgm:t>
    </dgm:pt>
    <dgm:pt modelId="{7AA2880F-BC65-48F4-B756-41A4FA1A3CC0}" type="parTrans" cxnId="{B006B02B-8171-4F40-B95F-BE050BE24F7F}">
      <dgm:prSet/>
      <dgm:spPr/>
      <dgm:t>
        <a:bodyPr/>
        <a:lstStyle/>
        <a:p>
          <a:endParaRPr lang="en-GB">
            <a:solidFill>
              <a:srgbClr val="0F0F0F"/>
            </a:solidFill>
            <a:latin typeface="+mn-lt"/>
          </a:endParaRPr>
        </a:p>
      </dgm:t>
    </dgm:pt>
    <dgm:pt modelId="{CB151531-6C40-452C-98F0-18E34532F6FC}" type="sibTrans" cxnId="{B006B02B-8171-4F40-B95F-BE050BE24F7F}">
      <dgm:prSet/>
      <dgm:spPr/>
      <dgm:t>
        <a:bodyPr/>
        <a:lstStyle/>
        <a:p>
          <a:endParaRPr lang="en-GB">
            <a:solidFill>
              <a:srgbClr val="0F0F0F"/>
            </a:solidFill>
            <a:latin typeface="+mn-lt"/>
          </a:endParaRPr>
        </a:p>
      </dgm:t>
    </dgm:pt>
    <dgm:pt modelId="{930AF8E3-4069-4A46-8205-ED0261540101}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GB" b="1" dirty="0" err="1" smtClean="0">
              <a:latin typeface="+mn-lt"/>
            </a:rPr>
            <a:t>Businesss</a:t>
          </a:r>
          <a:r>
            <a:rPr lang="en-GB" b="1" dirty="0" smtClean="0">
              <a:latin typeface="+mn-lt"/>
            </a:rPr>
            <a:t> process matrix</a:t>
          </a:r>
          <a:r>
            <a:rPr lang="en-GB" dirty="0" smtClean="0">
              <a:latin typeface="+mn-lt"/>
            </a:rPr>
            <a:t> Main tasks of each </a:t>
          </a:r>
          <a:r>
            <a:rPr lang="en-GB" dirty="0" err="1" smtClean="0">
              <a:latin typeface="+mn-lt"/>
            </a:rPr>
            <a:t>subprocess</a:t>
          </a:r>
          <a:endParaRPr lang="en-GB" dirty="0" smtClean="0">
            <a:latin typeface="+mn-lt"/>
          </a:endParaRPr>
        </a:p>
      </dgm:t>
    </dgm:pt>
    <dgm:pt modelId="{7606ABD0-9A66-43AB-906A-ED90A4DF9ADB}" type="parTrans" cxnId="{C7ECCAAE-33E8-49A0-BFBB-3A0EB9181A7A}">
      <dgm:prSet/>
      <dgm:spPr/>
      <dgm:t>
        <a:bodyPr/>
        <a:lstStyle/>
        <a:p>
          <a:endParaRPr lang="en-GB">
            <a:solidFill>
              <a:srgbClr val="0F0F0F"/>
            </a:solidFill>
            <a:latin typeface="+mn-lt"/>
          </a:endParaRPr>
        </a:p>
      </dgm:t>
    </dgm:pt>
    <dgm:pt modelId="{F298909D-CE39-4979-88C7-E8B716B29281}" type="sibTrans" cxnId="{C7ECCAAE-33E8-49A0-BFBB-3A0EB9181A7A}">
      <dgm:prSet/>
      <dgm:spPr/>
      <dgm:t>
        <a:bodyPr/>
        <a:lstStyle/>
        <a:p>
          <a:endParaRPr lang="en-GB">
            <a:solidFill>
              <a:srgbClr val="0F0F0F"/>
            </a:solidFill>
            <a:latin typeface="+mn-lt"/>
          </a:endParaRPr>
        </a:p>
      </dgm:t>
    </dgm:pt>
    <dgm:pt modelId="{B096A64A-27A3-4908-AA2F-F9DF6038022B}">
      <dgm:prSet phldrT="[Text]"/>
      <dgm:spPr/>
      <dgm:t>
        <a:bodyPr/>
        <a:lstStyle/>
        <a:p>
          <a:r>
            <a:rPr lang="en-GB" dirty="0" smtClean="0">
              <a:latin typeface="+mn-lt"/>
            </a:rPr>
            <a:t>Phases</a:t>
          </a:r>
          <a:endParaRPr lang="en-GB" dirty="0">
            <a:latin typeface="+mn-lt"/>
          </a:endParaRPr>
        </a:p>
      </dgm:t>
    </dgm:pt>
    <dgm:pt modelId="{59A6E631-DB33-4CD3-A8BE-480F58339D85}" type="sibTrans" cxnId="{B74CC813-5D9B-46C4-BC13-06F3F8A189F1}">
      <dgm:prSet/>
      <dgm:spPr/>
      <dgm:t>
        <a:bodyPr/>
        <a:lstStyle/>
        <a:p>
          <a:endParaRPr lang="en-GB">
            <a:solidFill>
              <a:srgbClr val="0F0F0F"/>
            </a:solidFill>
            <a:latin typeface="+mn-lt"/>
          </a:endParaRPr>
        </a:p>
      </dgm:t>
    </dgm:pt>
    <dgm:pt modelId="{4D213B07-8E48-4D8A-8E01-ABC255600BAF}" type="parTrans" cxnId="{B74CC813-5D9B-46C4-BC13-06F3F8A189F1}">
      <dgm:prSet/>
      <dgm:spPr/>
      <dgm:t>
        <a:bodyPr/>
        <a:lstStyle/>
        <a:p>
          <a:endParaRPr lang="en-GB">
            <a:solidFill>
              <a:srgbClr val="0F0F0F"/>
            </a:solidFill>
            <a:latin typeface="+mn-lt"/>
          </a:endParaRPr>
        </a:p>
      </dgm:t>
    </dgm:pt>
    <dgm:pt modelId="{394BE340-39A4-4B98-96F1-AF9C4C3962BB}" type="pres">
      <dgm:prSet presAssocID="{EB3C21A8-C95D-40A2-8E9E-8F21D7F3FF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F2CCE99-9AE5-4A56-8194-CC81A1E75DF1}" type="pres">
      <dgm:prSet presAssocID="{2EBBD98E-DEEB-4129-BC1E-F5FBDC570ACB}" presName="vertFlow" presStyleCnt="0"/>
      <dgm:spPr/>
      <dgm:t>
        <a:bodyPr/>
        <a:lstStyle/>
        <a:p>
          <a:endParaRPr lang="en-GB"/>
        </a:p>
      </dgm:t>
    </dgm:pt>
    <dgm:pt modelId="{379EC535-9DCC-40AF-AEC8-7CE61707E04E}" type="pres">
      <dgm:prSet presAssocID="{2EBBD98E-DEEB-4129-BC1E-F5FBDC570ACB}" presName="header" presStyleLbl="node1" presStyleIdx="0" presStyleCnt="2"/>
      <dgm:spPr/>
      <dgm:t>
        <a:bodyPr/>
        <a:lstStyle/>
        <a:p>
          <a:endParaRPr lang="en-GB"/>
        </a:p>
      </dgm:t>
    </dgm:pt>
    <dgm:pt modelId="{5ECEDF60-85C7-4B1E-B445-51F82F79A02D}" type="pres">
      <dgm:prSet presAssocID="{4D213B07-8E48-4D8A-8E01-ABC255600BAF}" presName="parTrans" presStyleLbl="sibTrans2D1" presStyleIdx="0" presStyleCnt="5"/>
      <dgm:spPr/>
      <dgm:t>
        <a:bodyPr/>
        <a:lstStyle/>
        <a:p>
          <a:endParaRPr lang="en-GB"/>
        </a:p>
      </dgm:t>
    </dgm:pt>
    <dgm:pt modelId="{986599D3-2035-4D81-816C-4C858E3446E5}" type="pres">
      <dgm:prSet presAssocID="{B096A64A-27A3-4908-AA2F-F9DF6038022B}" presName="child" presStyleLbl="alignAccFollow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EF6727-B77E-424F-B0A4-FED309F417A7}" type="pres">
      <dgm:prSet presAssocID="{59A6E631-DB33-4CD3-A8BE-480F58339D85}" presName="sibTrans" presStyleLbl="sibTrans2D1" presStyleIdx="1" presStyleCnt="5"/>
      <dgm:spPr/>
      <dgm:t>
        <a:bodyPr/>
        <a:lstStyle/>
        <a:p>
          <a:endParaRPr lang="en-GB"/>
        </a:p>
      </dgm:t>
    </dgm:pt>
    <dgm:pt modelId="{57C5B0BE-5DB5-4814-8458-085E6722A741}" type="pres">
      <dgm:prSet presAssocID="{F25F4E16-14CE-4CD5-B0AD-6D442C29CD7B}" presName="child" presStyleLbl="alignAccFollow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C1931D-F24E-4AEA-BF66-7D50658F1B14}" type="pres">
      <dgm:prSet presAssocID="{2EBBD98E-DEEB-4129-BC1E-F5FBDC570ACB}" presName="hSp" presStyleCnt="0"/>
      <dgm:spPr/>
      <dgm:t>
        <a:bodyPr/>
        <a:lstStyle/>
        <a:p>
          <a:endParaRPr lang="en-GB"/>
        </a:p>
      </dgm:t>
    </dgm:pt>
    <dgm:pt modelId="{A559C306-FD82-44DA-A638-C1B2D25A245E}" type="pres">
      <dgm:prSet presAssocID="{15204F1C-C9A1-4E0A-BBC1-AA5C59AE185A}" presName="vertFlow" presStyleCnt="0"/>
      <dgm:spPr/>
      <dgm:t>
        <a:bodyPr/>
        <a:lstStyle/>
        <a:p>
          <a:endParaRPr lang="en-GB"/>
        </a:p>
      </dgm:t>
    </dgm:pt>
    <dgm:pt modelId="{8DCA0BB5-E8D3-4FA3-B07C-7A6B05804137}" type="pres">
      <dgm:prSet presAssocID="{15204F1C-C9A1-4E0A-BBC1-AA5C59AE185A}" presName="header" presStyleLbl="node1" presStyleIdx="1" presStyleCnt="2"/>
      <dgm:spPr/>
      <dgm:t>
        <a:bodyPr/>
        <a:lstStyle/>
        <a:p>
          <a:endParaRPr lang="en-GB"/>
        </a:p>
      </dgm:t>
    </dgm:pt>
    <dgm:pt modelId="{F62023C4-F307-4119-9080-700B2B183F94}" type="pres">
      <dgm:prSet presAssocID="{46953FCF-D474-4BC2-96FF-74570E0CC36A}" presName="parTrans" presStyleLbl="sibTrans2D1" presStyleIdx="2" presStyleCnt="5"/>
      <dgm:spPr/>
      <dgm:t>
        <a:bodyPr/>
        <a:lstStyle/>
        <a:p>
          <a:endParaRPr lang="en-GB"/>
        </a:p>
      </dgm:t>
    </dgm:pt>
    <dgm:pt modelId="{EE76CECD-370D-4486-8B6C-A252DB81C0E6}" type="pres">
      <dgm:prSet presAssocID="{C7FE302F-68B3-4DE3-AEEC-C25387365E30}" presName="child" presStyleLbl="alignAccFollow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EA06CC-3E9D-413C-8FD1-670633B475C9}" type="pres">
      <dgm:prSet presAssocID="{0C301071-4CBB-41D9-BAD7-DE1C912DB1F2}" presName="sibTrans" presStyleLbl="sibTrans2D1" presStyleIdx="3" presStyleCnt="5"/>
      <dgm:spPr/>
      <dgm:t>
        <a:bodyPr/>
        <a:lstStyle/>
        <a:p>
          <a:endParaRPr lang="en-GB"/>
        </a:p>
      </dgm:t>
    </dgm:pt>
    <dgm:pt modelId="{3E6D7E3B-779B-47AC-8EE1-16276BF7D05C}" type="pres">
      <dgm:prSet presAssocID="{43C232BA-68E8-444E-A9B5-8899DE81E793}" presName="child" presStyleLbl="alignAccFollow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E9CC9F-DFD7-4AB3-8BCB-1DFEA81280E3}" type="pres">
      <dgm:prSet presAssocID="{CB151531-6C40-452C-98F0-18E34532F6FC}" presName="sibTrans" presStyleLbl="sibTrans2D1" presStyleIdx="4" presStyleCnt="5"/>
      <dgm:spPr/>
      <dgm:t>
        <a:bodyPr/>
        <a:lstStyle/>
        <a:p>
          <a:endParaRPr lang="en-GB"/>
        </a:p>
      </dgm:t>
    </dgm:pt>
    <dgm:pt modelId="{E66499A4-9AC9-4BD0-9480-C7613F6D2A50}" type="pres">
      <dgm:prSet presAssocID="{930AF8E3-4069-4A46-8205-ED0261540101}" presName="child" presStyleLbl="alignAccFollow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74CC813-5D9B-46C4-BC13-06F3F8A189F1}" srcId="{2EBBD98E-DEEB-4129-BC1E-F5FBDC570ACB}" destId="{B096A64A-27A3-4908-AA2F-F9DF6038022B}" srcOrd="0" destOrd="0" parTransId="{4D213B07-8E48-4D8A-8E01-ABC255600BAF}" sibTransId="{59A6E631-DB33-4CD3-A8BE-480F58339D85}"/>
    <dgm:cxn modelId="{0D6DE723-B368-4929-B2FD-E6DFFAA3BCCF}" type="presOf" srcId="{4D213B07-8E48-4D8A-8E01-ABC255600BAF}" destId="{5ECEDF60-85C7-4B1E-B445-51F82F79A02D}" srcOrd="0" destOrd="0" presId="urn:microsoft.com/office/officeart/2005/8/layout/lProcess1"/>
    <dgm:cxn modelId="{E13CF83D-80AB-4223-AFDD-3E93BB882A7D}" type="presOf" srcId="{EB3C21A8-C95D-40A2-8E9E-8F21D7F3FFF2}" destId="{394BE340-39A4-4B98-96F1-AF9C4C3962BB}" srcOrd="0" destOrd="0" presId="urn:microsoft.com/office/officeart/2005/8/layout/lProcess1"/>
    <dgm:cxn modelId="{85BEA89E-7FFF-43F4-943F-B4B7EB624906}" type="presOf" srcId="{15204F1C-C9A1-4E0A-BBC1-AA5C59AE185A}" destId="{8DCA0BB5-E8D3-4FA3-B07C-7A6B05804137}" srcOrd="0" destOrd="0" presId="urn:microsoft.com/office/officeart/2005/8/layout/lProcess1"/>
    <dgm:cxn modelId="{0DFFABBB-09E6-4D0F-BACD-56EE08FC40F0}" type="presOf" srcId="{930AF8E3-4069-4A46-8205-ED0261540101}" destId="{E66499A4-9AC9-4BD0-9480-C7613F6D2A50}" srcOrd="0" destOrd="0" presId="urn:microsoft.com/office/officeart/2005/8/layout/lProcess1"/>
    <dgm:cxn modelId="{B006B02B-8171-4F40-B95F-BE050BE24F7F}" srcId="{15204F1C-C9A1-4E0A-BBC1-AA5C59AE185A}" destId="{43C232BA-68E8-444E-A9B5-8899DE81E793}" srcOrd="1" destOrd="0" parTransId="{7AA2880F-BC65-48F4-B756-41A4FA1A3CC0}" sibTransId="{CB151531-6C40-452C-98F0-18E34532F6FC}"/>
    <dgm:cxn modelId="{ADFF45CF-FB05-4CCC-A0F6-B17FDD459EBC}" srcId="{EB3C21A8-C95D-40A2-8E9E-8F21D7F3FFF2}" destId="{15204F1C-C9A1-4E0A-BBC1-AA5C59AE185A}" srcOrd="1" destOrd="0" parTransId="{17C5AF81-276E-403C-B9FA-7D17338BBD05}" sibTransId="{C4FCDA7A-E3DE-4709-8220-00149CE86883}"/>
    <dgm:cxn modelId="{E6E48087-1DF2-4DBE-B395-F9667FE3627B}" type="presOf" srcId="{43C232BA-68E8-444E-A9B5-8899DE81E793}" destId="{3E6D7E3B-779B-47AC-8EE1-16276BF7D05C}" srcOrd="0" destOrd="0" presId="urn:microsoft.com/office/officeart/2005/8/layout/lProcess1"/>
    <dgm:cxn modelId="{1616D88E-DD21-4B32-91A7-E92E08F05070}" type="presOf" srcId="{B096A64A-27A3-4908-AA2F-F9DF6038022B}" destId="{986599D3-2035-4D81-816C-4C858E3446E5}" srcOrd="0" destOrd="0" presId="urn:microsoft.com/office/officeart/2005/8/layout/lProcess1"/>
    <dgm:cxn modelId="{BC259449-EEE7-4721-95C4-BB81E5302B65}" type="presOf" srcId="{CB151531-6C40-452C-98F0-18E34532F6FC}" destId="{62E9CC9F-DFD7-4AB3-8BCB-1DFEA81280E3}" srcOrd="0" destOrd="0" presId="urn:microsoft.com/office/officeart/2005/8/layout/lProcess1"/>
    <dgm:cxn modelId="{61C60CEE-214A-4F19-A8F0-54A3E2F25A28}" type="presOf" srcId="{0C301071-4CBB-41D9-BAD7-DE1C912DB1F2}" destId="{CEEA06CC-3E9D-413C-8FD1-670633B475C9}" srcOrd="0" destOrd="0" presId="urn:microsoft.com/office/officeart/2005/8/layout/lProcess1"/>
    <dgm:cxn modelId="{8C366C25-EBC3-40C0-8D29-6771081174B6}" srcId="{EB3C21A8-C95D-40A2-8E9E-8F21D7F3FFF2}" destId="{2EBBD98E-DEEB-4129-BC1E-F5FBDC570ACB}" srcOrd="0" destOrd="0" parTransId="{C7F2EB24-F239-454D-90BD-20791B13AE81}" sibTransId="{25D02D65-0870-4708-B6B8-DEF6F6FC8467}"/>
    <dgm:cxn modelId="{EB9115D4-0F3A-43A7-9015-919D0117CB21}" type="presOf" srcId="{C7FE302F-68B3-4DE3-AEEC-C25387365E30}" destId="{EE76CECD-370D-4486-8B6C-A252DB81C0E6}" srcOrd="0" destOrd="0" presId="urn:microsoft.com/office/officeart/2005/8/layout/lProcess1"/>
    <dgm:cxn modelId="{65B3296E-15C4-4C30-B766-EAEC8B07BD11}" type="presOf" srcId="{59A6E631-DB33-4CD3-A8BE-480F58339D85}" destId="{EDEF6727-B77E-424F-B0A4-FED309F417A7}" srcOrd="0" destOrd="0" presId="urn:microsoft.com/office/officeart/2005/8/layout/lProcess1"/>
    <dgm:cxn modelId="{C7ECCAAE-33E8-49A0-BFBB-3A0EB9181A7A}" srcId="{15204F1C-C9A1-4E0A-BBC1-AA5C59AE185A}" destId="{930AF8E3-4069-4A46-8205-ED0261540101}" srcOrd="2" destOrd="0" parTransId="{7606ABD0-9A66-43AB-906A-ED90A4DF9ADB}" sibTransId="{F298909D-CE39-4979-88C7-E8B716B29281}"/>
    <dgm:cxn modelId="{E99CCEAE-21F5-4BE5-9B71-F27F3F1CD674}" srcId="{2EBBD98E-DEEB-4129-BC1E-F5FBDC570ACB}" destId="{F25F4E16-14CE-4CD5-B0AD-6D442C29CD7B}" srcOrd="1" destOrd="0" parTransId="{89455DC8-08F6-41D9-846E-C2B88D500B3F}" sibTransId="{123A804C-66B8-4F79-8401-F08EB7418860}"/>
    <dgm:cxn modelId="{30C61B44-A8DF-4E4F-BDC8-202BE1A2120A}" type="presOf" srcId="{46953FCF-D474-4BC2-96FF-74570E0CC36A}" destId="{F62023C4-F307-4119-9080-700B2B183F94}" srcOrd="0" destOrd="0" presId="urn:microsoft.com/office/officeart/2005/8/layout/lProcess1"/>
    <dgm:cxn modelId="{2A38C9F4-819F-4F68-909F-186EBCE94B62}" type="presOf" srcId="{F25F4E16-14CE-4CD5-B0AD-6D442C29CD7B}" destId="{57C5B0BE-5DB5-4814-8458-085E6722A741}" srcOrd="0" destOrd="0" presId="urn:microsoft.com/office/officeart/2005/8/layout/lProcess1"/>
    <dgm:cxn modelId="{9986D6AD-1CF4-4619-BE0D-2635172947BE}" srcId="{15204F1C-C9A1-4E0A-BBC1-AA5C59AE185A}" destId="{C7FE302F-68B3-4DE3-AEEC-C25387365E30}" srcOrd="0" destOrd="0" parTransId="{46953FCF-D474-4BC2-96FF-74570E0CC36A}" sibTransId="{0C301071-4CBB-41D9-BAD7-DE1C912DB1F2}"/>
    <dgm:cxn modelId="{B8AF2469-25D2-41DF-A806-B8F1A716F532}" type="presOf" srcId="{2EBBD98E-DEEB-4129-BC1E-F5FBDC570ACB}" destId="{379EC535-9DCC-40AF-AEC8-7CE61707E04E}" srcOrd="0" destOrd="0" presId="urn:microsoft.com/office/officeart/2005/8/layout/lProcess1"/>
    <dgm:cxn modelId="{2419F168-CD6C-436D-821C-1BE3827B53BB}" type="presParOf" srcId="{394BE340-39A4-4B98-96F1-AF9C4C3962BB}" destId="{FF2CCE99-9AE5-4A56-8194-CC81A1E75DF1}" srcOrd="0" destOrd="0" presId="urn:microsoft.com/office/officeart/2005/8/layout/lProcess1"/>
    <dgm:cxn modelId="{1C25ED8A-2A0F-40C6-92E8-C6F2EEA874BB}" type="presParOf" srcId="{FF2CCE99-9AE5-4A56-8194-CC81A1E75DF1}" destId="{379EC535-9DCC-40AF-AEC8-7CE61707E04E}" srcOrd="0" destOrd="0" presId="urn:microsoft.com/office/officeart/2005/8/layout/lProcess1"/>
    <dgm:cxn modelId="{978D6C2F-AF7D-47CA-8059-4E70B4B63C95}" type="presParOf" srcId="{FF2CCE99-9AE5-4A56-8194-CC81A1E75DF1}" destId="{5ECEDF60-85C7-4B1E-B445-51F82F79A02D}" srcOrd="1" destOrd="0" presId="urn:microsoft.com/office/officeart/2005/8/layout/lProcess1"/>
    <dgm:cxn modelId="{7F09D7E3-3234-4AA4-B236-374C2B1728AD}" type="presParOf" srcId="{FF2CCE99-9AE5-4A56-8194-CC81A1E75DF1}" destId="{986599D3-2035-4D81-816C-4C858E3446E5}" srcOrd="2" destOrd="0" presId="urn:microsoft.com/office/officeart/2005/8/layout/lProcess1"/>
    <dgm:cxn modelId="{720F896C-2805-4CEB-8955-17E5362152EB}" type="presParOf" srcId="{FF2CCE99-9AE5-4A56-8194-CC81A1E75DF1}" destId="{EDEF6727-B77E-424F-B0A4-FED309F417A7}" srcOrd="3" destOrd="0" presId="urn:microsoft.com/office/officeart/2005/8/layout/lProcess1"/>
    <dgm:cxn modelId="{310B6F64-3DFA-44D2-9DA6-CDC0CA67BC12}" type="presParOf" srcId="{FF2CCE99-9AE5-4A56-8194-CC81A1E75DF1}" destId="{57C5B0BE-5DB5-4814-8458-085E6722A741}" srcOrd="4" destOrd="0" presId="urn:microsoft.com/office/officeart/2005/8/layout/lProcess1"/>
    <dgm:cxn modelId="{087AE06A-7895-45B3-99B0-8672C2958012}" type="presParOf" srcId="{394BE340-39A4-4B98-96F1-AF9C4C3962BB}" destId="{43C1931D-F24E-4AEA-BF66-7D50658F1B14}" srcOrd="1" destOrd="0" presId="urn:microsoft.com/office/officeart/2005/8/layout/lProcess1"/>
    <dgm:cxn modelId="{A798D602-E632-47F4-BDDB-E7E3706952C8}" type="presParOf" srcId="{394BE340-39A4-4B98-96F1-AF9C4C3962BB}" destId="{A559C306-FD82-44DA-A638-C1B2D25A245E}" srcOrd="2" destOrd="0" presId="urn:microsoft.com/office/officeart/2005/8/layout/lProcess1"/>
    <dgm:cxn modelId="{F972D6A1-BB6D-4A05-A48A-B4416ABD3E7F}" type="presParOf" srcId="{A559C306-FD82-44DA-A638-C1B2D25A245E}" destId="{8DCA0BB5-E8D3-4FA3-B07C-7A6B05804137}" srcOrd="0" destOrd="0" presId="urn:microsoft.com/office/officeart/2005/8/layout/lProcess1"/>
    <dgm:cxn modelId="{CA2EAA25-07A2-4D84-B96F-F7A3F032D77E}" type="presParOf" srcId="{A559C306-FD82-44DA-A638-C1B2D25A245E}" destId="{F62023C4-F307-4119-9080-700B2B183F94}" srcOrd="1" destOrd="0" presId="urn:microsoft.com/office/officeart/2005/8/layout/lProcess1"/>
    <dgm:cxn modelId="{3FFEFB75-8480-42AA-9A79-332FC4F66209}" type="presParOf" srcId="{A559C306-FD82-44DA-A638-C1B2D25A245E}" destId="{EE76CECD-370D-4486-8B6C-A252DB81C0E6}" srcOrd="2" destOrd="0" presId="urn:microsoft.com/office/officeart/2005/8/layout/lProcess1"/>
    <dgm:cxn modelId="{1DCD63CB-B5E6-48CD-95EC-550F6BE2E0A8}" type="presParOf" srcId="{A559C306-FD82-44DA-A638-C1B2D25A245E}" destId="{CEEA06CC-3E9D-413C-8FD1-670633B475C9}" srcOrd="3" destOrd="0" presId="urn:microsoft.com/office/officeart/2005/8/layout/lProcess1"/>
    <dgm:cxn modelId="{BB95BA5C-426D-4D3E-B6D5-8F9D2F3C76A4}" type="presParOf" srcId="{A559C306-FD82-44DA-A638-C1B2D25A245E}" destId="{3E6D7E3B-779B-47AC-8EE1-16276BF7D05C}" srcOrd="4" destOrd="0" presId="urn:microsoft.com/office/officeart/2005/8/layout/lProcess1"/>
    <dgm:cxn modelId="{46B37B30-82F9-4563-A33F-40D08C726045}" type="presParOf" srcId="{A559C306-FD82-44DA-A638-C1B2D25A245E}" destId="{62E9CC9F-DFD7-4AB3-8BCB-1DFEA81280E3}" srcOrd="5" destOrd="0" presId="urn:microsoft.com/office/officeart/2005/8/layout/lProcess1"/>
    <dgm:cxn modelId="{340341FD-A50D-4F7F-A3FD-63EC047599BB}" type="presParOf" srcId="{A559C306-FD82-44DA-A638-C1B2D25A245E}" destId="{E66499A4-9AC9-4BD0-9480-C7613F6D2A50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9EC535-9DCC-40AF-AEC8-7CE61707E04E}">
      <dsp:nvSpPr>
        <dsp:cNvPr id="0" name=""/>
        <dsp:cNvSpPr/>
      </dsp:nvSpPr>
      <dsp:spPr>
        <a:xfrm>
          <a:off x="1120" y="38687"/>
          <a:ext cx="2847550" cy="7118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latin typeface="+mn-lt"/>
            </a:rPr>
            <a:t>GSBPM</a:t>
          </a:r>
          <a:endParaRPr lang="en-GB" sz="1600" b="1" kern="1200" dirty="0">
            <a:latin typeface="+mn-lt"/>
          </a:endParaRPr>
        </a:p>
      </dsp:txBody>
      <dsp:txXfrm>
        <a:off x="1120" y="38687"/>
        <a:ext cx="2847550" cy="711887"/>
      </dsp:txXfrm>
    </dsp:sp>
    <dsp:sp modelId="{5ECEDF60-85C7-4B1E-B445-51F82F79A02D}">
      <dsp:nvSpPr>
        <dsp:cNvPr id="0" name=""/>
        <dsp:cNvSpPr/>
      </dsp:nvSpPr>
      <dsp:spPr>
        <a:xfrm rot="5400000">
          <a:off x="1362605" y="812865"/>
          <a:ext cx="124580" cy="12458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599D3-2035-4D81-816C-4C858E3446E5}">
      <dsp:nvSpPr>
        <dsp:cNvPr id="0" name=""/>
        <dsp:cNvSpPr/>
      </dsp:nvSpPr>
      <dsp:spPr>
        <a:xfrm>
          <a:off x="1120" y="999735"/>
          <a:ext cx="2847550" cy="71188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latin typeface="+mn-lt"/>
            </a:rPr>
            <a:t>Phases</a:t>
          </a:r>
          <a:endParaRPr lang="en-GB" sz="1500" kern="1200" dirty="0">
            <a:latin typeface="+mn-lt"/>
          </a:endParaRPr>
        </a:p>
      </dsp:txBody>
      <dsp:txXfrm>
        <a:off x="1120" y="999735"/>
        <a:ext cx="2847550" cy="711887"/>
      </dsp:txXfrm>
    </dsp:sp>
    <dsp:sp modelId="{EDEF6727-B77E-424F-B0A4-FED309F417A7}">
      <dsp:nvSpPr>
        <dsp:cNvPr id="0" name=""/>
        <dsp:cNvSpPr/>
      </dsp:nvSpPr>
      <dsp:spPr>
        <a:xfrm rot="5400000">
          <a:off x="1362605" y="1773913"/>
          <a:ext cx="124580" cy="12458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5B0BE-5DB5-4814-8458-085E6722A741}">
      <dsp:nvSpPr>
        <dsp:cNvPr id="0" name=""/>
        <dsp:cNvSpPr/>
      </dsp:nvSpPr>
      <dsp:spPr>
        <a:xfrm>
          <a:off x="1120" y="1960784"/>
          <a:ext cx="2847550" cy="71188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latin typeface="+mn-lt"/>
            </a:rPr>
            <a:t>Sub-processes</a:t>
          </a:r>
          <a:endParaRPr lang="en-GB" sz="1500" kern="1200" dirty="0">
            <a:latin typeface="+mn-lt"/>
          </a:endParaRPr>
        </a:p>
      </dsp:txBody>
      <dsp:txXfrm>
        <a:off x="1120" y="1960784"/>
        <a:ext cx="2847550" cy="711887"/>
      </dsp:txXfrm>
    </dsp:sp>
    <dsp:sp modelId="{8DCA0BB5-E8D3-4FA3-B07C-7A6B05804137}">
      <dsp:nvSpPr>
        <dsp:cNvPr id="0" name=""/>
        <dsp:cNvSpPr/>
      </dsp:nvSpPr>
      <dsp:spPr>
        <a:xfrm>
          <a:off x="3247328" y="38687"/>
          <a:ext cx="2847550" cy="7118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latin typeface="+mn-lt"/>
            </a:rPr>
            <a:t>Adopted model</a:t>
          </a:r>
          <a:endParaRPr lang="en-GB" sz="1600" b="1" kern="1200" dirty="0">
            <a:latin typeface="+mn-lt"/>
          </a:endParaRPr>
        </a:p>
      </dsp:txBody>
      <dsp:txXfrm>
        <a:off x="3247328" y="38687"/>
        <a:ext cx="2847550" cy="711887"/>
      </dsp:txXfrm>
    </dsp:sp>
    <dsp:sp modelId="{F62023C4-F307-4119-9080-700B2B183F94}">
      <dsp:nvSpPr>
        <dsp:cNvPr id="0" name=""/>
        <dsp:cNvSpPr/>
      </dsp:nvSpPr>
      <dsp:spPr>
        <a:xfrm rot="5400000">
          <a:off x="4608813" y="812865"/>
          <a:ext cx="124580" cy="12458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6CECD-370D-4486-8B6C-A252DB81C0E6}">
      <dsp:nvSpPr>
        <dsp:cNvPr id="0" name=""/>
        <dsp:cNvSpPr/>
      </dsp:nvSpPr>
      <dsp:spPr>
        <a:xfrm>
          <a:off x="3247328" y="999735"/>
          <a:ext cx="2847550" cy="71188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latin typeface="+mn-lt"/>
            </a:rPr>
            <a:t>Phases</a:t>
          </a:r>
          <a:endParaRPr lang="en-GB" sz="1500" kern="1200" dirty="0">
            <a:latin typeface="+mn-lt"/>
          </a:endParaRPr>
        </a:p>
      </dsp:txBody>
      <dsp:txXfrm>
        <a:off x="3247328" y="999735"/>
        <a:ext cx="2847550" cy="711887"/>
      </dsp:txXfrm>
    </dsp:sp>
    <dsp:sp modelId="{CEEA06CC-3E9D-413C-8FD1-670633B475C9}">
      <dsp:nvSpPr>
        <dsp:cNvPr id="0" name=""/>
        <dsp:cNvSpPr/>
      </dsp:nvSpPr>
      <dsp:spPr>
        <a:xfrm rot="5400000">
          <a:off x="4608813" y="1773913"/>
          <a:ext cx="124580" cy="12458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D7E3B-779B-47AC-8EE1-16276BF7D05C}">
      <dsp:nvSpPr>
        <dsp:cNvPr id="0" name=""/>
        <dsp:cNvSpPr/>
      </dsp:nvSpPr>
      <dsp:spPr>
        <a:xfrm>
          <a:off x="3247328" y="1960784"/>
          <a:ext cx="2847550" cy="71188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latin typeface="+mn-lt"/>
            </a:rPr>
            <a:t>Sub-processes</a:t>
          </a:r>
        </a:p>
      </dsp:txBody>
      <dsp:txXfrm>
        <a:off x="3247328" y="1960784"/>
        <a:ext cx="2847550" cy="711887"/>
      </dsp:txXfrm>
    </dsp:sp>
    <dsp:sp modelId="{62E9CC9F-DFD7-4AB3-8BCB-1DFEA81280E3}">
      <dsp:nvSpPr>
        <dsp:cNvPr id="0" name=""/>
        <dsp:cNvSpPr/>
      </dsp:nvSpPr>
      <dsp:spPr>
        <a:xfrm rot="5400000">
          <a:off x="4608813" y="2734962"/>
          <a:ext cx="124580" cy="12458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6499A4-9AC9-4BD0-9480-C7613F6D2A50}">
      <dsp:nvSpPr>
        <dsp:cNvPr id="0" name=""/>
        <dsp:cNvSpPr/>
      </dsp:nvSpPr>
      <dsp:spPr>
        <a:xfrm>
          <a:off x="3247328" y="2921832"/>
          <a:ext cx="2847550" cy="71188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err="1" smtClean="0">
              <a:latin typeface="+mn-lt"/>
            </a:rPr>
            <a:t>Businesss</a:t>
          </a:r>
          <a:r>
            <a:rPr lang="en-GB" sz="1500" b="1" kern="1200" dirty="0" smtClean="0">
              <a:latin typeface="+mn-lt"/>
            </a:rPr>
            <a:t> process matrix</a:t>
          </a:r>
          <a:r>
            <a:rPr lang="en-GB" sz="1500" kern="1200" dirty="0" smtClean="0">
              <a:latin typeface="+mn-lt"/>
            </a:rPr>
            <a:t> Main tasks of each </a:t>
          </a:r>
          <a:r>
            <a:rPr lang="en-GB" sz="1500" kern="1200" dirty="0" err="1" smtClean="0">
              <a:latin typeface="+mn-lt"/>
            </a:rPr>
            <a:t>subprocess</a:t>
          </a:r>
          <a:endParaRPr lang="en-GB" sz="1500" kern="1200" dirty="0" smtClean="0">
            <a:latin typeface="+mn-lt"/>
          </a:endParaRPr>
        </a:p>
      </dsp:txBody>
      <dsp:txXfrm>
        <a:off x="3247328" y="2921832"/>
        <a:ext cx="2847550" cy="711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8831" cy="49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64" tIns="45132" rIns="90264" bIns="45132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374" y="1"/>
            <a:ext cx="2918831" cy="49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64" tIns="45132" rIns="90264" bIns="4513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0797"/>
            <a:ext cx="2918831" cy="49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64" tIns="45132" rIns="90264" bIns="45132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374" y="9370797"/>
            <a:ext cx="2918831" cy="49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64" tIns="45132" rIns="90264" bIns="4513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3D9240F-3A4B-4070-85B7-4CDD5974571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833715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8831" cy="49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64" tIns="45132" rIns="90264" bIns="45132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4" y="1"/>
            <a:ext cx="2918831" cy="49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64" tIns="45132" rIns="90264" bIns="4513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2918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185"/>
            <a:ext cx="5388610" cy="444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64" tIns="45132" rIns="90264" bIns="451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 smtClean="0"/>
              <a:t>Click to edit Master text styles</a:t>
            </a:r>
          </a:p>
          <a:p>
            <a:pPr lvl="1"/>
            <a:r>
              <a:rPr lang="pt-PT" noProof="0" smtClean="0"/>
              <a:t>Second level</a:t>
            </a:r>
          </a:p>
          <a:p>
            <a:pPr lvl="2"/>
            <a:r>
              <a:rPr lang="pt-PT" noProof="0" smtClean="0"/>
              <a:t>Third level</a:t>
            </a:r>
          </a:p>
          <a:p>
            <a:pPr lvl="3"/>
            <a:r>
              <a:rPr lang="pt-PT" noProof="0" smtClean="0"/>
              <a:t>Fourth level</a:t>
            </a:r>
          </a:p>
          <a:p>
            <a:pPr lvl="4"/>
            <a:r>
              <a:rPr lang="pt-PT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0797"/>
            <a:ext cx="2918831" cy="49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64" tIns="45132" rIns="90264" bIns="45132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4" y="9370797"/>
            <a:ext cx="2918831" cy="49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64" tIns="45132" rIns="90264" bIns="4513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0FD6716-4D74-4642-80E5-2DDCB585576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1625224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F3B03B-A51F-4087-AA0B-9D5E43A80634}" type="slidenum">
              <a:rPr lang="pt-PT" smtClean="0"/>
              <a:pPr/>
              <a:t>1</a:t>
            </a:fld>
            <a:endParaRPr lang="pt-P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10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FD6716-4D74-4642-80E5-2DDCB585576F}" type="slidenum">
              <a:rPr lang="pt-PT" smtClean="0"/>
              <a:pPr>
                <a:defRPr/>
              </a:pPr>
              <a:t>11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12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FD6716-4D74-4642-80E5-2DDCB585576F}" type="slidenum">
              <a:rPr lang="pt-PT" smtClean="0"/>
              <a:pPr>
                <a:defRPr/>
              </a:pPr>
              <a:t>17</a:t>
            </a:fld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FD6716-4D74-4642-80E5-2DDCB585576F}" type="slidenum">
              <a:rPr lang="pt-PT" smtClean="0"/>
              <a:pPr>
                <a:defRPr/>
              </a:pPr>
              <a:t>21</a:t>
            </a:fld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FD6716-4D74-4642-80E5-2DDCB585576F}" type="slidenum">
              <a:rPr lang="pt-PT" smtClean="0"/>
              <a:pPr>
                <a:defRPr/>
              </a:pPr>
              <a:t>22</a:t>
            </a:fld>
            <a:endParaRPr 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23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F3B03B-A51F-4087-AA0B-9D5E43A80634}" type="slidenum">
              <a:rPr lang="pt-PT" smtClean="0"/>
              <a:pPr/>
              <a:t>24</a:t>
            </a:fld>
            <a:endParaRPr lang="pt-P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779D-5627-44F8-8804-0994BBB28928}" type="slidenum">
              <a:rPr lang="pt-PT" smtClean="0"/>
              <a:pPr/>
              <a:t>2</a:t>
            </a:fld>
            <a:endParaRPr lang="pt-PT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1E3FD-0CEB-4793-B6EA-F9288656342D}" type="slidenum">
              <a:rPr lang="pt-PT" smtClean="0"/>
              <a:pPr>
                <a:defRPr/>
              </a:pPr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FD6716-4D74-4642-80E5-2DDCB585576F}" type="slidenum">
              <a:rPr lang="pt-PT" smtClean="0"/>
              <a:pPr>
                <a:defRPr/>
              </a:pPr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FD6716-4D74-4642-80E5-2DDCB585576F}" type="slidenum">
              <a:rPr lang="pt-PT" smtClean="0"/>
              <a:pPr>
                <a:defRPr/>
              </a:pPr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1971-1937-42B6-8704-55AC20E8E797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1971-1937-42B6-8704-55AC20E8E797}" type="slidenum">
              <a:rPr lang="pt-PT" smtClean="0"/>
              <a:pPr/>
              <a:t>7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E158C7-5908-4B2B-89FF-EB0D572E57C0}" type="slidenum">
              <a:rPr lang="pt-PT"/>
              <a:pPr/>
              <a:t>8</a:t>
            </a:fld>
            <a:endParaRPr lang="pt-PT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FD6716-4D74-4642-80E5-2DDCB585576F}" type="slidenum">
              <a:rPr lang="pt-PT" smtClean="0"/>
              <a:pPr>
                <a:defRPr/>
              </a:pPr>
              <a:t>9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468313" y="765175"/>
            <a:ext cx="215900" cy="215900"/>
          </a:xfrm>
          <a:prstGeom prst="rect">
            <a:avLst/>
          </a:prstGeom>
          <a:solidFill>
            <a:srgbClr val="1A3A6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PT"/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757238" y="765175"/>
            <a:ext cx="287337" cy="215900"/>
          </a:xfrm>
          <a:prstGeom prst="rect">
            <a:avLst/>
          </a:prstGeom>
          <a:solidFill>
            <a:srgbClr val="CC30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0"/>
              </a:spcBef>
              <a:defRPr/>
            </a:pP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1116013" y="765175"/>
            <a:ext cx="865187" cy="2159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PT"/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2052638" y="765175"/>
            <a:ext cx="576262" cy="215900"/>
          </a:xfrm>
          <a:prstGeom prst="rect">
            <a:avLst/>
          </a:prstGeom>
          <a:solidFill>
            <a:srgbClr val="1A3A6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PT"/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828675" y="909638"/>
            <a:ext cx="576263" cy="21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PT"/>
          </a:p>
        </p:txBody>
      </p:sp>
      <p:pic>
        <p:nvPicPr>
          <p:cNvPr id="8" name="Picture 7" descr="logo_INE_RODAPE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11560" y="6381328"/>
            <a:ext cx="2971806" cy="3063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hyperlink" Target="https://www.google.com/url?sa=i&amp;source=images&amp;cd=&amp;cad=rja&amp;uact=8&amp;ved=2ahUKEwjLj5Xw3LzbAhWIwBQKHZ6zC4sQjRx6BAgBEAU&amp;url=https://ec.europa.eu/eurostat/cros/Q2018_en&amp;psig=AOvVaw1FnMtejgbRwL2KQsRIBHME&amp;ust=152829505206477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3275856" y="6164982"/>
            <a:ext cx="233726" cy="215900"/>
          </a:xfrm>
          <a:prstGeom prst="rect">
            <a:avLst/>
          </a:prstGeom>
          <a:solidFill>
            <a:srgbClr val="1A3A6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052" name="Rectangle 11"/>
          <p:cNvSpPr>
            <a:spLocks noChangeArrowheads="1"/>
          </p:cNvSpPr>
          <p:nvPr/>
        </p:nvSpPr>
        <p:spPr bwMode="auto">
          <a:xfrm>
            <a:off x="3564781" y="6164982"/>
            <a:ext cx="287338" cy="215900"/>
          </a:xfrm>
          <a:prstGeom prst="rect">
            <a:avLst/>
          </a:prstGeom>
          <a:solidFill>
            <a:srgbClr val="CC301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spcBef>
                <a:spcPct val="0"/>
              </a:spcBef>
            </a:pP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3923555" y="6164982"/>
            <a:ext cx="936625" cy="2159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4956268" y="6164982"/>
            <a:ext cx="623844" cy="215900"/>
          </a:xfrm>
          <a:prstGeom prst="rect">
            <a:avLst/>
          </a:prstGeom>
          <a:solidFill>
            <a:srgbClr val="1A3A6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055" name="Rectangle 33"/>
          <p:cNvSpPr>
            <a:spLocks noChangeArrowheads="1"/>
          </p:cNvSpPr>
          <p:nvPr/>
        </p:nvSpPr>
        <p:spPr bwMode="auto">
          <a:xfrm>
            <a:off x="3636218" y="6309444"/>
            <a:ext cx="623843" cy="21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057" name="Text Box 45"/>
          <p:cNvSpPr txBox="1">
            <a:spLocks noChangeArrowheads="1"/>
          </p:cNvSpPr>
          <p:nvPr/>
        </p:nvSpPr>
        <p:spPr bwMode="auto">
          <a:xfrm>
            <a:off x="7092280" y="6093296"/>
            <a:ext cx="17281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June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27th 2018</a:t>
            </a:r>
            <a:endParaRPr lang="pt-PT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59" name="Rectangle 60"/>
          <p:cNvSpPr>
            <a:spLocks noChangeArrowheads="1"/>
          </p:cNvSpPr>
          <p:nvPr/>
        </p:nvSpPr>
        <p:spPr bwMode="auto">
          <a:xfrm>
            <a:off x="539552" y="2060848"/>
            <a:ext cx="82089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3200" b="1" dirty="0" smtClean="0">
                <a:solidFill>
                  <a:schemeClr val="tx1"/>
                </a:solidFill>
              </a:rPr>
              <a:t>Describing the Statistical Business Process using the GSBPM as a reference </a:t>
            </a:r>
          </a:p>
          <a:p>
            <a:pPr>
              <a:spcBef>
                <a:spcPts val="600"/>
              </a:spcBef>
            </a:pPr>
            <a:r>
              <a:rPr lang="en-GB" sz="2000" dirty="0" smtClean="0">
                <a:solidFill>
                  <a:schemeClr val="tx1"/>
                </a:solidFill>
              </a:rPr>
              <a:t>Challenges in a process changing environment</a:t>
            </a:r>
            <a:endParaRPr lang="pt-PT" sz="2000" dirty="0">
              <a:solidFill>
                <a:schemeClr val="tx1"/>
              </a:solidFill>
            </a:endParaRPr>
          </a:p>
        </p:txBody>
      </p:sp>
      <p:sp>
        <p:nvSpPr>
          <p:cNvPr id="2064" name="Rectangle 9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pic>
        <p:nvPicPr>
          <p:cNvPr id="16" name="Picture 15" descr="logo_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68713"/>
            <a:ext cx="3112624" cy="100821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724128" y="4365104"/>
            <a:ext cx="2736304" cy="88947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1800" b="1" dirty="0" smtClean="0">
                <a:solidFill>
                  <a:schemeClr val="tx1"/>
                </a:solidFill>
              </a:rPr>
              <a:t>Maria João Zilhão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t-PT" sz="1800" dirty="0" err="1" smtClean="0">
                <a:solidFill>
                  <a:schemeClr val="tx1"/>
                </a:solidFill>
              </a:rPr>
              <a:t>Statistics</a:t>
            </a:r>
            <a:r>
              <a:rPr lang="pt-PT" sz="1800" dirty="0" smtClean="0">
                <a:solidFill>
                  <a:schemeClr val="tx1"/>
                </a:solidFill>
              </a:rPr>
              <a:t> Portugal</a:t>
            </a:r>
          </a:p>
        </p:txBody>
      </p:sp>
      <p:pic>
        <p:nvPicPr>
          <p:cNvPr id="31746" name="Picture 2" descr="Resultado de imagem para european conference on quality in official statistics 201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32656"/>
            <a:ext cx="3663727" cy="1308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112474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err="1" smtClean="0">
                <a:solidFill>
                  <a:srgbClr val="0F0F0F"/>
                </a:solidFill>
                <a:latin typeface="+mn-lt"/>
              </a:rPr>
              <a:t>Statistical</a:t>
            </a:r>
            <a:r>
              <a:rPr lang="pt-PT" sz="1600" b="1" dirty="0" smtClean="0">
                <a:solidFill>
                  <a:srgbClr val="0F0F0F"/>
                </a:solidFill>
                <a:latin typeface="+mn-lt"/>
              </a:rPr>
              <a:t> business </a:t>
            </a:r>
            <a:r>
              <a:rPr lang="pt-PT" sz="1600" b="1" dirty="0" err="1" smtClean="0">
                <a:solidFill>
                  <a:srgbClr val="0F0F0F"/>
                </a:solidFill>
                <a:latin typeface="+mn-lt"/>
              </a:rPr>
              <a:t>process</a:t>
            </a:r>
            <a:r>
              <a:rPr lang="pt-PT" sz="1600" b="1" dirty="0" smtClean="0">
                <a:solidFill>
                  <a:srgbClr val="0F0F0F"/>
                </a:solidFill>
                <a:latin typeface="+mn-lt"/>
              </a:rPr>
              <a:t>: </a:t>
            </a:r>
            <a:r>
              <a:rPr lang="pt-PT" sz="1600" dirty="0" smtClean="0">
                <a:solidFill>
                  <a:srgbClr val="0F0F0F"/>
                </a:solidFill>
                <a:latin typeface="+mn-lt"/>
              </a:rPr>
              <a:t>set </a:t>
            </a:r>
            <a:r>
              <a:rPr lang="pt-PT" sz="1600" dirty="0" err="1" smtClean="0">
                <a:solidFill>
                  <a:srgbClr val="0F0F0F"/>
                </a:solidFill>
                <a:latin typeface="+mn-lt"/>
              </a:rPr>
              <a:t>of</a:t>
            </a:r>
            <a:r>
              <a:rPr lang="pt-PT" sz="1600" dirty="0" smtClean="0">
                <a:solidFill>
                  <a:srgbClr val="0F0F0F"/>
                </a:solidFill>
                <a:latin typeface="+mn-lt"/>
              </a:rPr>
              <a:t> </a:t>
            </a:r>
            <a:r>
              <a:rPr lang="pt-PT" sz="1600" dirty="0" err="1" smtClean="0">
                <a:solidFill>
                  <a:srgbClr val="0F0F0F"/>
                </a:solidFill>
                <a:latin typeface="+mn-lt"/>
              </a:rPr>
              <a:t>activities</a:t>
            </a:r>
            <a:r>
              <a:rPr lang="pt-PT" sz="1600" dirty="0" smtClean="0">
                <a:solidFill>
                  <a:srgbClr val="0F0F0F"/>
                </a:solidFill>
                <a:latin typeface="+mn-lt"/>
              </a:rPr>
              <a:t>/</a:t>
            </a:r>
            <a:r>
              <a:rPr lang="pt-PT" sz="1600" dirty="0" err="1" smtClean="0">
                <a:solidFill>
                  <a:srgbClr val="0F0F0F"/>
                </a:solidFill>
                <a:latin typeface="+mn-lt"/>
              </a:rPr>
              <a:t>tasks</a:t>
            </a:r>
            <a:r>
              <a:rPr lang="pt-PT" sz="1600" dirty="0" smtClean="0">
                <a:solidFill>
                  <a:srgbClr val="0F0F0F"/>
                </a:solidFill>
                <a:latin typeface="+mn-lt"/>
              </a:rPr>
              <a:t> </a:t>
            </a:r>
            <a:r>
              <a:rPr lang="pt-PT" sz="1600" dirty="0" err="1" smtClean="0">
                <a:solidFill>
                  <a:srgbClr val="0F0F0F"/>
                </a:solidFill>
                <a:latin typeface="+mn-lt"/>
              </a:rPr>
              <a:t>developed</a:t>
            </a:r>
            <a:r>
              <a:rPr lang="pt-PT" sz="1600" dirty="0" smtClean="0">
                <a:solidFill>
                  <a:srgbClr val="0F0F0F"/>
                </a:solidFill>
                <a:latin typeface="+mn-lt"/>
              </a:rPr>
              <a:t> in </a:t>
            </a:r>
            <a:r>
              <a:rPr lang="pt-PT" sz="1600" dirty="0" err="1" smtClean="0">
                <a:solidFill>
                  <a:srgbClr val="0F0F0F"/>
                </a:solidFill>
                <a:latin typeface="+mn-lt"/>
              </a:rPr>
              <a:t>the</a:t>
            </a:r>
            <a:r>
              <a:rPr lang="pt-PT" sz="1600" dirty="0" smtClean="0">
                <a:solidFill>
                  <a:srgbClr val="0F0F0F"/>
                </a:solidFill>
                <a:latin typeface="+mn-lt"/>
              </a:rPr>
              <a:t> </a:t>
            </a:r>
            <a:r>
              <a:rPr lang="pt-PT" sz="1600" dirty="0" err="1" smtClean="0">
                <a:solidFill>
                  <a:srgbClr val="0F0F0F"/>
                </a:solidFill>
                <a:latin typeface="+mn-lt"/>
              </a:rPr>
              <a:t>context</a:t>
            </a:r>
            <a:r>
              <a:rPr lang="pt-PT" sz="1600" dirty="0" smtClean="0">
                <a:solidFill>
                  <a:srgbClr val="0F0F0F"/>
                </a:solidFill>
                <a:latin typeface="+mn-lt"/>
              </a:rPr>
              <a:t> </a:t>
            </a:r>
            <a:r>
              <a:rPr lang="pt-PT" sz="1600" dirty="0" err="1" smtClean="0">
                <a:solidFill>
                  <a:srgbClr val="0F0F0F"/>
                </a:solidFill>
                <a:latin typeface="+mn-lt"/>
              </a:rPr>
              <a:t>of</a:t>
            </a:r>
            <a:r>
              <a:rPr lang="pt-PT" sz="1600" dirty="0" smtClean="0">
                <a:solidFill>
                  <a:srgbClr val="0F0F0F"/>
                </a:solidFill>
                <a:latin typeface="+mn-lt"/>
              </a:rPr>
              <a:t> </a:t>
            </a:r>
            <a:r>
              <a:rPr lang="pt-PT" sz="1600" dirty="0" err="1" smtClean="0">
                <a:solidFill>
                  <a:srgbClr val="0F0F0F"/>
                </a:solidFill>
                <a:latin typeface="+mn-lt"/>
              </a:rPr>
              <a:t>statistical</a:t>
            </a:r>
            <a:r>
              <a:rPr lang="pt-PT" sz="1600" dirty="0" smtClean="0">
                <a:solidFill>
                  <a:srgbClr val="0F0F0F"/>
                </a:solidFill>
                <a:latin typeface="+mn-lt"/>
              </a:rPr>
              <a:t> </a:t>
            </a:r>
            <a:r>
              <a:rPr lang="pt-PT" sz="1600" dirty="0" err="1" smtClean="0">
                <a:solidFill>
                  <a:srgbClr val="0F0F0F"/>
                </a:solidFill>
                <a:latin typeface="+mn-lt"/>
              </a:rPr>
              <a:t>production</a:t>
            </a:r>
            <a:r>
              <a:rPr lang="pt-PT" sz="1600" dirty="0" smtClean="0">
                <a:solidFill>
                  <a:srgbClr val="0F0F0F"/>
                </a:solidFill>
                <a:latin typeface="+mn-lt"/>
              </a:rPr>
              <a:t>, </a:t>
            </a:r>
            <a:r>
              <a:rPr lang="pt-PT" sz="1600" dirty="0" err="1" smtClean="0">
                <a:solidFill>
                  <a:srgbClr val="0F0F0F"/>
                </a:solidFill>
                <a:latin typeface="+mn-lt"/>
              </a:rPr>
              <a:t>from</a:t>
            </a:r>
            <a:r>
              <a:rPr lang="pt-PT" sz="1600" dirty="0" smtClean="0">
                <a:solidFill>
                  <a:srgbClr val="0F0F0F"/>
                </a:solidFill>
                <a:latin typeface="+mn-lt"/>
              </a:rPr>
              <a:t> </a:t>
            </a:r>
            <a:r>
              <a:rPr lang="pt-PT" sz="1600" dirty="0" err="1" smtClean="0">
                <a:solidFill>
                  <a:srgbClr val="0F0F0F"/>
                </a:solidFill>
                <a:latin typeface="+mn-lt"/>
              </a:rPr>
              <a:t>planning</a:t>
            </a:r>
            <a:r>
              <a:rPr lang="pt-PT" sz="1600" dirty="0" smtClean="0">
                <a:solidFill>
                  <a:srgbClr val="0F0F0F"/>
                </a:solidFill>
                <a:latin typeface="+mn-lt"/>
              </a:rPr>
              <a:t> to </a:t>
            </a:r>
            <a:r>
              <a:rPr lang="pt-PT" sz="1600" dirty="0" err="1" smtClean="0">
                <a:solidFill>
                  <a:srgbClr val="0F0F0F"/>
                </a:solidFill>
                <a:latin typeface="+mn-lt"/>
              </a:rPr>
              <a:t>dissemination</a:t>
            </a:r>
            <a:r>
              <a:rPr lang="pt-PT" sz="1600" dirty="0" smtClean="0">
                <a:solidFill>
                  <a:srgbClr val="0F0F0F"/>
                </a:solidFill>
                <a:latin typeface="+mn-lt"/>
              </a:rPr>
              <a:t>.</a:t>
            </a:r>
            <a:endParaRPr lang="pt-PT" sz="1600" dirty="0">
              <a:solidFill>
                <a:srgbClr val="0F0F0F"/>
              </a:solidFill>
              <a:latin typeface="+mn-lt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269776"/>
            <a:ext cx="8229600" cy="926976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pt-PT" sz="2000" dirty="0" err="1" smtClean="0">
                <a:solidFill>
                  <a:schemeClr val="tx1"/>
                </a:solidFill>
              </a:rPr>
              <a:t>Describing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the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Statistical</a:t>
            </a:r>
            <a:r>
              <a:rPr lang="pt-PT" sz="2000" dirty="0" smtClean="0">
                <a:solidFill>
                  <a:schemeClr val="tx1"/>
                </a:solidFill>
              </a:rPr>
              <a:t> Business </a:t>
            </a:r>
            <a:r>
              <a:rPr lang="pt-PT" sz="2000" dirty="0" err="1" smtClean="0">
                <a:solidFill>
                  <a:schemeClr val="tx1"/>
                </a:solidFill>
              </a:rPr>
              <a:t>Process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Model</a:t>
            </a:r>
            <a:endParaRPr lang="pt-PT" sz="2000" dirty="0" smtClean="0">
              <a:solidFill>
                <a:schemeClr val="tx1"/>
              </a:solidFill>
              <a:latin typeface="+mj-lt"/>
            </a:endParaRPr>
          </a:p>
          <a:p>
            <a:pPr algn="r">
              <a:spcBef>
                <a:spcPct val="0"/>
              </a:spcBef>
            </a:pP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Phases</a:t>
            </a: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and</a:t>
            </a: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sub-processes</a:t>
            </a:r>
            <a:endParaRPr lang="pt-PT" sz="2000" dirty="0" smtClean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741682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615608" y="6237312"/>
            <a:ext cx="3276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000" i="1" dirty="0" smtClean="0"/>
              <a:t>adapted </a:t>
            </a:r>
            <a:r>
              <a:rPr lang="pl-PL" sz="1000" i="1" dirty="0" smtClean="0"/>
              <a:t>from the GSBPM </a:t>
            </a:r>
            <a:r>
              <a:rPr lang="pl-PL" sz="1000" i="1" dirty="0" smtClean="0"/>
              <a:t>V.5</a:t>
            </a:r>
            <a:endParaRPr lang="pt-PT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3"/>
          <p:cNvSpPr txBox="1">
            <a:spLocks noChangeArrowheads="1"/>
          </p:cNvSpPr>
          <p:nvPr/>
        </p:nvSpPr>
        <p:spPr bwMode="auto">
          <a:xfrm>
            <a:off x="4644008" y="1429613"/>
            <a:ext cx="432048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600" b="1" dirty="0" err="1" smtClean="0">
                <a:solidFill>
                  <a:schemeClr val="accent1"/>
                </a:solidFill>
                <a:latin typeface="+mj-lt"/>
              </a:rPr>
              <a:t>Similarly</a:t>
            </a:r>
            <a:r>
              <a:rPr lang="pt-PT" sz="1600" b="1" dirty="0" smtClean="0">
                <a:solidFill>
                  <a:schemeClr val="accent1"/>
                </a:solidFill>
                <a:latin typeface="+mj-lt"/>
              </a:rPr>
              <a:t> to </a:t>
            </a:r>
            <a:r>
              <a:rPr lang="pt-PT" sz="1600" b="1" dirty="0" err="1" smtClean="0">
                <a:solidFill>
                  <a:schemeClr val="accent1"/>
                </a:solidFill>
                <a:latin typeface="+mj-lt"/>
              </a:rPr>
              <a:t>the</a:t>
            </a:r>
            <a:r>
              <a:rPr lang="pt-PT" sz="1600" b="1" dirty="0" smtClean="0">
                <a:solidFill>
                  <a:schemeClr val="accent1"/>
                </a:solidFill>
                <a:latin typeface="+mj-lt"/>
              </a:rPr>
              <a:t> GSBPM, </a:t>
            </a:r>
            <a:r>
              <a:rPr lang="pt-PT" sz="1600" b="1" dirty="0" err="1" smtClean="0">
                <a:solidFill>
                  <a:schemeClr val="accent1"/>
                </a:solidFill>
                <a:latin typeface="+mj-lt"/>
              </a:rPr>
              <a:t>the</a:t>
            </a:r>
            <a:r>
              <a:rPr lang="pt-PT" sz="16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1600" b="1" dirty="0" err="1" smtClean="0">
                <a:solidFill>
                  <a:schemeClr val="accent1"/>
                </a:solidFill>
                <a:latin typeface="+mj-lt"/>
              </a:rPr>
              <a:t>overall</a:t>
            </a:r>
            <a:r>
              <a:rPr lang="pt-PT" sz="16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1600" b="1" dirty="0" err="1" smtClean="0">
                <a:solidFill>
                  <a:schemeClr val="accent1"/>
                </a:solidFill>
                <a:latin typeface="+mj-lt"/>
              </a:rPr>
              <a:t>model</a:t>
            </a:r>
            <a:r>
              <a:rPr lang="pt-PT" sz="16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1600" b="1" dirty="0" err="1" smtClean="0">
                <a:solidFill>
                  <a:schemeClr val="accent1"/>
                </a:solidFill>
                <a:latin typeface="+mj-lt"/>
              </a:rPr>
              <a:t>may</a:t>
            </a:r>
            <a:r>
              <a:rPr lang="pt-PT" sz="16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1600" b="1" dirty="0" err="1" smtClean="0">
                <a:solidFill>
                  <a:schemeClr val="accent1"/>
                </a:solidFill>
                <a:latin typeface="+mj-lt"/>
              </a:rPr>
              <a:t>not</a:t>
            </a:r>
            <a:r>
              <a:rPr lang="pt-PT" sz="16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1600" b="1" dirty="0" err="1" smtClean="0">
                <a:solidFill>
                  <a:schemeClr val="accent1"/>
                </a:solidFill>
                <a:latin typeface="+mj-lt"/>
              </a:rPr>
              <a:t>be</a:t>
            </a:r>
            <a:r>
              <a:rPr lang="pt-PT" sz="16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1600" b="1" dirty="0" err="1" smtClean="0">
                <a:solidFill>
                  <a:schemeClr val="accent1"/>
                </a:solidFill>
                <a:latin typeface="+mj-lt"/>
              </a:rPr>
              <a:t>followed</a:t>
            </a:r>
            <a:r>
              <a:rPr lang="pt-PT" sz="1600" b="1" dirty="0" smtClean="0">
                <a:solidFill>
                  <a:schemeClr val="accent1"/>
                </a:solidFill>
                <a:latin typeface="+mj-lt"/>
              </a:rPr>
              <a:t> in a </a:t>
            </a:r>
            <a:r>
              <a:rPr lang="pt-PT" sz="1600" b="1" dirty="0" err="1" smtClean="0">
                <a:solidFill>
                  <a:schemeClr val="accent1"/>
                </a:solidFill>
                <a:latin typeface="+mj-lt"/>
              </a:rPr>
              <a:t>strict</a:t>
            </a:r>
            <a:r>
              <a:rPr lang="pt-PT" sz="16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1600" b="1" dirty="0" err="1" smtClean="0">
                <a:solidFill>
                  <a:schemeClr val="accent1"/>
                </a:solidFill>
                <a:latin typeface="+mj-lt"/>
              </a:rPr>
              <a:t>order</a:t>
            </a:r>
            <a:r>
              <a:rPr lang="pt-PT" sz="1600" b="1" dirty="0" smtClean="0">
                <a:solidFill>
                  <a:schemeClr val="accent1"/>
                </a:solidFill>
                <a:latin typeface="+mj-lt"/>
              </a:rPr>
              <a:t>:</a:t>
            </a:r>
          </a:p>
          <a:p>
            <a:pPr marL="342900" indent="-342900" eaLnBrk="0" hangingPunct="0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Flexible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and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iterative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phase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and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sub-process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sequence</a:t>
            </a:r>
            <a:endParaRPr lang="pt-PT" sz="1600" dirty="0" smtClean="0">
              <a:solidFill>
                <a:schemeClr val="tx1"/>
              </a:solidFill>
              <a:latin typeface="+mj-lt"/>
            </a:endParaRPr>
          </a:p>
          <a:p>
            <a:pPr marL="342900" indent="-342900" eaLnBrk="0" hangingPunct="0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Interdependence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among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sub-processes</a:t>
            </a:r>
            <a:endParaRPr lang="pt-PT" sz="1600" dirty="0" smtClean="0">
              <a:solidFill>
                <a:schemeClr val="tx1"/>
              </a:solidFill>
              <a:latin typeface="+mj-lt"/>
            </a:endParaRPr>
          </a:p>
          <a:p>
            <a:pPr marL="342900" indent="-342900" eaLnBrk="0" hangingPunct="0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Applicability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certain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phases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and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sub-processes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depending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on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type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statistical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activity</a:t>
            </a:r>
            <a:endParaRPr lang="pt-PT" sz="1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9952" y="4581128"/>
            <a:ext cx="4752528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rgbClr val="0F0F0F"/>
                </a:solidFill>
                <a:latin typeface="+mj-lt"/>
              </a:rPr>
              <a:t>E.g.: </a:t>
            </a:r>
            <a:r>
              <a:rPr lang="pt-PT" sz="1600" dirty="0" err="1" smtClean="0">
                <a:solidFill>
                  <a:srgbClr val="0F0F0F"/>
                </a:solidFill>
                <a:latin typeface="+mj-lt"/>
              </a:rPr>
              <a:t>the</a:t>
            </a:r>
            <a:r>
              <a:rPr lang="pt-PT" sz="1600" dirty="0" smtClean="0">
                <a:solidFill>
                  <a:srgbClr val="0F0F0F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rgbClr val="0F0F0F"/>
                </a:solidFill>
                <a:latin typeface="+mj-lt"/>
              </a:rPr>
              <a:t>tasks</a:t>
            </a:r>
            <a:r>
              <a:rPr lang="pt-PT" sz="1600" dirty="0" smtClean="0">
                <a:solidFill>
                  <a:srgbClr val="0F0F0F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rgbClr val="0F0F0F"/>
                </a:solidFill>
                <a:latin typeface="+mj-lt"/>
              </a:rPr>
              <a:t>of</a:t>
            </a:r>
            <a:r>
              <a:rPr lang="pt-PT" sz="1600" dirty="0" smtClean="0">
                <a:solidFill>
                  <a:srgbClr val="0F0F0F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rgbClr val="0F0F0F"/>
                </a:solidFill>
                <a:latin typeface="+mj-lt"/>
              </a:rPr>
              <a:t>concept</a:t>
            </a:r>
            <a:r>
              <a:rPr lang="pt-PT" sz="1600" dirty="0" smtClean="0">
                <a:solidFill>
                  <a:srgbClr val="0F0F0F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rgbClr val="0F0F0F"/>
                </a:solidFill>
                <a:latin typeface="+mj-lt"/>
              </a:rPr>
              <a:t>and</a:t>
            </a:r>
            <a:r>
              <a:rPr lang="pt-PT" sz="1600" dirty="0" smtClean="0">
                <a:solidFill>
                  <a:srgbClr val="0F0F0F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rgbClr val="0F0F0F"/>
                </a:solidFill>
                <a:latin typeface="+mj-lt"/>
              </a:rPr>
              <a:t>variable</a:t>
            </a:r>
            <a:r>
              <a:rPr lang="pt-PT" sz="1600" dirty="0" smtClean="0">
                <a:solidFill>
                  <a:srgbClr val="0F0F0F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rgbClr val="0F0F0F"/>
                </a:solidFill>
                <a:latin typeface="+mj-lt"/>
              </a:rPr>
              <a:t>identification</a:t>
            </a:r>
            <a:r>
              <a:rPr lang="pt-PT" sz="1600" dirty="0" smtClean="0">
                <a:solidFill>
                  <a:srgbClr val="0F0F0F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rgbClr val="0F0F0F"/>
                </a:solidFill>
                <a:latin typeface="+mj-lt"/>
              </a:rPr>
              <a:t>and</a:t>
            </a:r>
            <a:r>
              <a:rPr lang="pt-PT" sz="1600" dirty="0" smtClean="0">
                <a:solidFill>
                  <a:srgbClr val="0F0F0F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rgbClr val="0F0F0F"/>
                </a:solidFill>
                <a:latin typeface="+mj-lt"/>
              </a:rPr>
              <a:t>the</a:t>
            </a:r>
            <a:r>
              <a:rPr lang="pt-PT" sz="1600" dirty="0" smtClean="0">
                <a:solidFill>
                  <a:srgbClr val="0F0F0F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rgbClr val="0F0F0F"/>
                </a:solidFill>
                <a:latin typeface="+mj-lt"/>
              </a:rPr>
              <a:t>designing</a:t>
            </a:r>
            <a:r>
              <a:rPr lang="pt-PT" sz="1600" dirty="0" smtClean="0">
                <a:solidFill>
                  <a:srgbClr val="0F0F0F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rgbClr val="0F0F0F"/>
                </a:solidFill>
                <a:latin typeface="+mj-lt"/>
              </a:rPr>
              <a:t>and</a:t>
            </a:r>
            <a:r>
              <a:rPr lang="pt-PT" sz="1600" dirty="0" smtClean="0">
                <a:solidFill>
                  <a:srgbClr val="0F0F0F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rgbClr val="0F0F0F"/>
                </a:solidFill>
                <a:latin typeface="+mj-lt"/>
              </a:rPr>
              <a:t>building</a:t>
            </a:r>
            <a:r>
              <a:rPr lang="pt-PT" sz="1600" dirty="0" smtClean="0">
                <a:solidFill>
                  <a:srgbClr val="0F0F0F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rgbClr val="0F0F0F"/>
                </a:solidFill>
                <a:latin typeface="+mj-lt"/>
              </a:rPr>
              <a:t>of</a:t>
            </a:r>
            <a:r>
              <a:rPr lang="pt-PT" sz="1600" dirty="0" smtClean="0">
                <a:solidFill>
                  <a:srgbClr val="0F0F0F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rgbClr val="0F0F0F"/>
                </a:solidFill>
                <a:latin typeface="+mj-lt"/>
              </a:rPr>
              <a:t>the</a:t>
            </a:r>
            <a:r>
              <a:rPr lang="pt-PT" sz="1600" dirty="0" smtClean="0">
                <a:solidFill>
                  <a:srgbClr val="0F0F0F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rgbClr val="0F0F0F"/>
                </a:solidFill>
                <a:latin typeface="+mj-lt"/>
              </a:rPr>
              <a:t>collection</a:t>
            </a:r>
            <a:r>
              <a:rPr lang="pt-PT" sz="1600" dirty="0" smtClean="0">
                <a:solidFill>
                  <a:srgbClr val="0F0F0F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rgbClr val="0F0F0F"/>
                </a:solidFill>
                <a:latin typeface="+mj-lt"/>
              </a:rPr>
              <a:t>instrument</a:t>
            </a:r>
            <a:r>
              <a:rPr lang="pt-PT" sz="1600" dirty="0" smtClean="0">
                <a:solidFill>
                  <a:srgbClr val="0F0F0F"/>
                </a:solidFill>
                <a:latin typeface="+mj-lt"/>
              </a:rPr>
              <a:t> are </a:t>
            </a:r>
            <a:r>
              <a:rPr lang="pt-PT" sz="1600" dirty="0" err="1" smtClean="0">
                <a:solidFill>
                  <a:srgbClr val="0F0F0F"/>
                </a:solidFill>
                <a:latin typeface="+mj-lt"/>
              </a:rPr>
              <a:t>usually</a:t>
            </a:r>
            <a:r>
              <a:rPr lang="pt-PT" sz="1600" dirty="0" smtClean="0">
                <a:solidFill>
                  <a:srgbClr val="0F0F0F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rgbClr val="0F0F0F"/>
                </a:solidFill>
                <a:latin typeface="+mj-lt"/>
              </a:rPr>
              <a:t>developed</a:t>
            </a:r>
            <a:r>
              <a:rPr lang="pt-PT" sz="1600" dirty="0" smtClean="0">
                <a:solidFill>
                  <a:srgbClr val="0F0F0F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rgbClr val="0F0F0F"/>
                </a:solidFill>
                <a:latin typeface="+mj-lt"/>
              </a:rPr>
              <a:t>simultaneously</a:t>
            </a:r>
            <a:r>
              <a:rPr lang="pt-PT" sz="1600" dirty="0" smtClean="0">
                <a:solidFill>
                  <a:srgbClr val="0F0F0F"/>
                </a:solidFill>
                <a:latin typeface="+mj-lt"/>
              </a:rPr>
              <a:t>, </a:t>
            </a:r>
            <a:r>
              <a:rPr lang="pt-PT" sz="1600" dirty="0" err="1" smtClean="0">
                <a:solidFill>
                  <a:srgbClr val="0F0F0F"/>
                </a:solidFill>
                <a:latin typeface="+mj-lt"/>
              </a:rPr>
              <a:t>not</a:t>
            </a:r>
            <a:r>
              <a:rPr lang="pt-PT" sz="1600" dirty="0" smtClean="0">
                <a:solidFill>
                  <a:srgbClr val="0F0F0F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rgbClr val="0F0F0F"/>
                </a:solidFill>
                <a:latin typeface="+mj-lt"/>
              </a:rPr>
              <a:t>following</a:t>
            </a:r>
            <a:r>
              <a:rPr lang="pt-PT" sz="1600" dirty="0" smtClean="0">
                <a:solidFill>
                  <a:srgbClr val="0F0F0F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rgbClr val="0F0F0F"/>
                </a:solidFill>
                <a:latin typeface="+mj-lt"/>
              </a:rPr>
              <a:t>the</a:t>
            </a:r>
            <a:r>
              <a:rPr lang="pt-PT" sz="1600" dirty="0" smtClean="0">
                <a:solidFill>
                  <a:srgbClr val="0F0F0F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rgbClr val="0F0F0F"/>
                </a:solidFill>
                <a:latin typeface="+mj-lt"/>
              </a:rPr>
              <a:t>specified</a:t>
            </a:r>
            <a:r>
              <a:rPr lang="pt-PT" sz="1600" dirty="0" smtClean="0">
                <a:solidFill>
                  <a:srgbClr val="0F0F0F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rgbClr val="0F0F0F"/>
                </a:solidFill>
                <a:latin typeface="+mj-lt"/>
              </a:rPr>
              <a:t>phase</a:t>
            </a:r>
            <a:r>
              <a:rPr lang="pt-PT" sz="1600" dirty="0" smtClean="0">
                <a:solidFill>
                  <a:srgbClr val="0F0F0F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rgbClr val="0F0F0F"/>
                </a:solidFill>
                <a:latin typeface="+mj-lt"/>
              </a:rPr>
              <a:t>and</a:t>
            </a:r>
            <a:r>
              <a:rPr lang="pt-PT" sz="1600" dirty="0" smtClean="0">
                <a:solidFill>
                  <a:srgbClr val="0F0F0F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rgbClr val="0F0F0F"/>
                </a:solidFill>
                <a:latin typeface="+mj-lt"/>
              </a:rPr>
              <a:t>sub-process</a:t>
            </a:r>
            <a:r>
              <a:rPr lang="pt-PT" sz="1600" dirty="0" smtClean="0">
                <a:solidFill>
                  <a:srgbClr val="0F0F0F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rgbClr val="0F0F0F"/>
                </a:solidFill>
                <a:latin typeface="+mj-lt"/>
              </a:rPr>
              <a:t>sequence</a:t>
            </a:r>
            <a:r>
              <a:rPr lang="pt-PT" sz="1600" dirty="0" smtClean="0">
                <a:solidFill>
                  <a:srgbClr val="0F0F0F"/>
                </a:solidFill>
                <a:latin typeface="+mj-lt"/>
              </a:rPr>
              <a:t> </a:t>
            </a:r>
            <a:endParaRPr lang="pt-PT" sz="1600" dirty="0">
              <a:solidFill>
                <a:srgbClr val="0F0F0F"/>
              </a:solidFill>
              <a:latin typeface="+mj-lt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269776"/>
            <a:ext cx="8229600" cy="926976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pt-PT" sz="2000" dirty="0" err="1" smtClean="0">
                <a:solidFill>
                  <a:schemeClr val="tx1"/>
                </a:solidFill>
              </a:rPr>
              <a:t>Describing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the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Statistical</a:t>
            </a:r>
            <a:r>
              <a:rPr lang="pt-PT" sz="2000" dirty="0" smtClean="0">
                <a:solidFill>
                  <a:schemeClr val="tx1"/>
                </a:solidFill>
              </a:rPr>
              <a:t> Business </a:t>
            </a:r>
            <a:r>
              <a:rPr lang="pt-PT" sz="2000" dirty="0" err="1" smtClean="0">
                <a:solidFill>
                  <a:schemeClr val="tx1"/>
                </a:solidFill>
              </a:rPr>
              <a:t>Process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Model</a:t>
            </a:r>
            <a:endParaRPr lang="pt-PT" sz="2000" dirty="0" smtClean="0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</a:pPr>
            <a:r>
              <a:rPr lang="pt-PT" sz="2000" dirty="0" err="1" smtClean="0">
                <a:solidFill>
                  <a:schemeClr val="accent1"/>
                </a:solidFill>
              </a:rPr>
              <a:t>Flexible</a:t>
            </a:r>
            <a:r>
              <a:rPr lang="pt-PT" sz="2000" dirty="0" smtClean="0">
                <a:solidFill>
                  <a:schemeClr val="accent1"/>
                </a:solidFill>
              </a:rPr>
              <a:t> </a:t>
            </a:r>
            <a:r>
              <a:rPr lang="pt-PT" sz="2000" dirty="0" err="1" smtClean="0">
                <a:solidFill>
                  <a:schemeClr val="accent1"/>
                </a:solidFill>
              </a:rPr>
              <a:t>framework</a:t>
            </a:r>
            <a:endParaRPr lang="pt-PT" sz="2000" dirty="0" smtClean="0">
              <a:solidFill>
                <a:schemeClr val="accent1"/>
              </a:solidFill>
            </a:endParaRPr>
          </a:p>
          <a:p>
            <a:pPr algn="r">
              <a:spcBef>
                <a:spcPct val="0"/>
              </a:spcBef>
            </a:pPr>
            <a:endParaRPr lang="pt-PT" sz="2000" dirty="0" smtClean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39552" y="1340768"/>
            <a:ext cx="3816424" cy="4824536"/>
            <a:chOff x="467544" y="1340768"/>
            <a:chExt cx="3816424" cy="4824536"/>
          </a:xfrm>
        </p:grpSpPr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1340768"/>
              <a:ext cx="3816424" cy="4824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4" name="Straight Arrow Connector 13"/>
            <p:cNvCxnSpPr/>
            <p:nvPr/>
          </p:nvCxnSpPr>
          <p:spPr bwMode="auto">
            <a:xfrm>
              <a:off x="899592" y="2276872"/>
              <a:ext cx="0" cy="36004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899592" y="2924944"/>
              <a:ext cx="0" cy="36004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>
              <a:off x="1187624" y="2780928"/>
              <a:ext cx="360040" cy="108012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1835696" y="2924944"/>
              <a:ext cx="0" cy="36004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H="1">
              <a:off x="2123728" y="2204864"/>
              <a:ext cx="432048" cy="108012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2051720" y="2276872"/>
              <a:ext cx="504056" cy="1008112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 flipH="1">
              <a:off x="2195736" y="2852936"/>
              <a:ext cx="288032" cy="1656184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flipH="1">
              <a:off x="2051720" y="2276872"/>
              <a:ext cx="1512168" cy="1584176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>
              <a:off x="3131840" y="2276872"/>
              <a:ext cx="360040" cy="1008112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3203848" y="2204864"/>
              <a:ext cx="288032" cy="432048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3779912" y="2924944"/>
              <a:ext cx="0" cy="36004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3779912" y="3501008"/>
              <a:ext cx="0" cy="36004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67544" y="1423229"/>
            <a:ext cx="52565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Statistical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business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process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organization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55976" y="2358395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≈ GSBPM</a:t>
            </a:r>
            <a:endParaRPr lang="en-GB" sz="1600" b="1" dirty="0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395536" y="2121823"/>
            <a:ext cx="648072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600" b="1" dirty="0" smtClean="0">
                <a:solidFill>
                  <a:schemeClr val="tx1"/>
                </a:solidFill>
                <a:latin typeface="+mj-lt"/>
              </a:rPr>
              <a:t>8 </a:t>
            </a:r>
            <a:r>
              <a:rPr lang="pt-PT" sz="1600" b="1" dirty="0" err="1" smtClean="0">
                <a:solidFill>
                  <a:schemeClr val="tx1"/>
                </a:solidFill>
                <a:latin typeface="+mj-lt"/>
              </a:rPr>
              <a:t>phases</a:t>
            </a:r>
            <a:r>
              <a:rPr lang="pt-PT" sz="1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– 1st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level</a:t>
            </a:r>
            <a:endParaRPr lang="pt-PT" sz="1600" dirty="0" smtClean="0">
              <a:solidFill>
                <a:schemeClr val="tx1"/>
              </a:solidFill>
              <a:latin typeface="+mj-lt"/>
            </a:endParaRPr>
          </a:p>
          <a:p>
            <a:pPr marL="182563" indent="-182563">
              <a:spcAft>
                <a:spcPts val="120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600" b="1" dirty="0" smtClean="0">
                <a:solidFill>
                  <a:schemeClr val="tx1"/>
                </a:solidFill>
                <a:latin typeface="+mj-lt"/>
              </a:rPr>
              <a:t>44 </a:t>
            </a:r>
            <a:r>
              <a:rPr lang="pt-PT" sz="1600" b="1" dirty="0" err="1" smtClean="0">
                <a:solidFill>
                  <a:schemeClr val="tx1"/>
                </a:solidFill>
                <a:latin typeface="+mj-lt"/>
              </a:rPr>
              <a:t>sub-processes</a:t>
            </a:r>
            <a:r>
              <a:rPr lang="pt-PT" sz="1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– 2nd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level</a:t>
            </a:r>
            <a:endParaRPr lang="pt-PT" sz="1600" dirty="0" smtClean="0">
              <a:solidFill>
                <a:schemeClr val="tx1"/>
              </a:solidFill>
              <a:latin typeface="+mj-lt"/>
            </a:endParaRPr>
          </a:p>
          <a:p>
            <a:pPr marL="182563" indent="-182563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600" b="1" dirty="0" smtClean="0">
                <a:solidFill>
                  <a:srgbClr val="C00000"/>
                </a:solidFill>
                <a:latin typeface="+mj-lt"/>
              </a:rPr>
              <a:t>Business </a:t>
            </a:r>
            <a:r>
              <a:rPr lang="pt-PT" sz="1600" b="1" dirty="0" err="1" smtClean="0">
                <a:solidFill>
                  <a:srgbClr val="C00000"/>
                </a:solidFill>
                <a:latin typeface="+mj-lt"/>
              </a:rPr>
              <a:t>process</a:t>
            </a:r>
            <a:r>
              <a:rPr lang="pt-PT" sz="16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pt-PT" sz="1600" b="1" dirty="0" err="1" smtClean="0">
                <a:solidFill>
                  <a:srgbClr val="C00000"/>
                </a:solidFill>
                <a:latin typeface="+mj-lt"/>
              </a:rPr>
              <a:t>matrix</a:t>
            </a:r>
            <a:r>
              <a:rPr lang="pt-PT" sz="16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– 3rd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level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/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aditional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layer</a:t>
            </a:r>
            <a:endParaRPr lang="pt-PT" sz="1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Right Brace 25"/>
          <p:cNvSpPr/>
          <p:nvPr/>
        </p:nvSpPr>
        <p:spPr bwMode="auto">
          <a:xfrm>
            <a:off x="4067944" y="2049815"/>
            <a:ext cx="216024" cy="936104"/>
          </a:xfrm>
          <a:prstGeom prst="rightBrace">
            <a:avLst/>
          </a:prstGeom>
          <a:noFill/>
          <a:ln w="9525" cap="flat" cmpd="sng" algn="ctr">
            <a:solidFill>
              <a:srgbClr val="CC301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457200" y="269776"/>
            <a:ext cx="8229600" cy="926976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pt-PT" sz="2000" dirty="0" err="1" smtClean="0">
                <a:solidFill>
                  <a:schemeClr val="tx1"/>
                </a:solidFill>
              </a:rPr>
              <a:t>Describing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the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Statistical</a:t>
            </a:r>
            <a:r>
              <a:rPr lang="pt-PT" sz="2000" dirty="0" smtClean="0">
                <a:solidFill>
                  <a:schemeClr val="tx1"/>
                </a:solidFill>
              </a:rPr>
              <a:t> Business </a:t>
            </a:r>
            <a:r>
              <a:rPr lang="pt-PT" sz="2000" dirty="0" err="1" smtClean="0">
                <a:solidFill>
                  <a:schemeClr val="tx1"/>
                </a:solidFill>
              </a:rPr>
              <a:t>Process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Model</a:t>
            </a:r>
            <a:endParaRPr lang="pt-PT" sz="2000" dirty="0" smtClean="0">
              <a:solidFill>
                <a:schemeClr val="tx1"/>
              </a:solidFill>
              <a:latin typeface="+mj-lt"/>
            </a:endParaRPr>
          </a:p>
          <a:p>
            <a:pPr algn="r">
              <a:spcBef>
                <a:spcPct val="0"/>
              </a:spcBef>
            </a:pP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Business </a:t>
            </a: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Process</a:t>
            </a: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Matrix</a:t>
            </a:r>
            <a:endParaRPr lang="pt-PT" sz="2000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67544" y="3356992"/>
            <a:ext cx="8136904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Mapping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important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activities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throughout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business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process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resulting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from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process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modernization</a:t>
            </a:r>
            <a:endParaRPr lang="pt-PT" sz="1400" dirty="0" smtClean="0">
              <a:solidFill>
                <a:schemeClr val="tx1"/>
              </a:solidFill>
              <a:latin typeface="+mj-lt"/>
            </a:endParaRPr>
          </a:p>
          <a:p>
            <a:pPr marL="800100" lvl="1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Defining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responsabilities</a:t>
            </a:r>
            <a:endParaRPr lang="pt-PT" sz="1400" dirty="0" smtClean="0">
              <a:solidFill>
                <a:schemeClr val="tx1"/>
              </a:solidFill>
              <a:latin typeface="+mj-lt"/>
            </a:endParaRPr>
          </a:p>
          <a:p>
            <a:pPr marL="800100" lvl="1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Identifying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relevant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reference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documentation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and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expected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outputs</a:t>
            </a:r>
          </a:p>
          <a:p>
            <a:pPr marL="800100" lvl="1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Demonstrate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applicability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business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process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model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regardless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type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statistical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activity</a:t>
            </a:r>
            <a:endParaRPr lang="pt-PT" sz="1400" dirty="0" smtClean="0">
              <a:solidFill>
                <a:schemeClr val="tx1"/>
              </a:solidFill>
              <a:latin typeface="+mj-lt"/>
            </a:endParaRPr>
          </a:p>
          <a:p>
            <a:pPr marL="800100" lvl="1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Composed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by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150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Tasks</a:t>
            </a:r>
            <a:endParaRPr lang="pt-PT" sz="1400" dirty="0" smtClean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77048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57200" y="269776"/>
            <a:ext cx="8229600" cy="926976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pt-PT" sz="2000" dirty="0" err="1" smtClean="0">
                <a:solidFill>
                  <a:schemeClr val="tx1"/>
                </a:solidFill>
              </a:rPr>
              <a:t>Describing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the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Statistical</a:t>
            </a:r>
            <a:r>
              <a:rPr lang="pt-PT" sz="2000" dirty="0" smtClean="0">
                <a:solidFill>
                  <a:schemeClr val="tx1"/>
                </a:solidFill>
              </a:rPr>
              <a:t> Business </a:t>
            </a:r>
            <a:r>
              <a:rPr lang="pt-PT" sz="2000" dirty="0" err="1" smtClean="0">
                <a:solidFill>
                  <a:schemeClr val="tx1"/>
                </a:solidFill>
              </a:rPr>
              <a:t>Process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Model</a:t>
            </a:r>
            <a:endParaRPr lang="pt-PT" sz="2000" dirty="0" smtClean="0">
              <a:solidFill>
                <a:schemeClr val="tx1"/>
              </a:solidFill>
              <a:latin typeface="+mj-lt"/>
            </a:endParaRPr>
          </a:p>
          <a:p>
            <a:pPr algn="r">
              <a:spcBef>
                <a:spcPct val="0"/>
              </a:spcBef>
            </a:pP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Business </a:t>
            </a: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Process</a:t>
            </a: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Matrix</a:t>
            </a:r>
            <a:endParaRPr lang="pt-PT" sz="2000" dirty="0" smtClean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412776"/>
            <a:ext cx="93610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23528" y="1434842"/>
            <a:ext cx="6408712" cy="6980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182563" indent="-182563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400" b="1" dirty="0" smtClean="0">
                <a:solidFill>
                  <a:schemeClr val="tx1"/>
                </a:solidFill>
                <a:latin typeface="+mj-lt"/>
              </a:rPr>
              <a:t>Business </a:t>
            </a:r>
            <a:r>
              <a:rPr lang="pt-PT" sz="1400" b="1" dirty="0" err="1" smtClean="0">
                <a:solidFill>
                  <a:schemeClr val="tx1"/>
                </a:solidFill>
                <a:latin typeface="+mj-lt"/>
              </a:rPr>
              <a:t>process</a:t>
            </a:r>
            <a:r>
              <a:rPr lang="pt-PT" sz="1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b="1" dirty="0" err="1" smtClean="0">
                <a:solidFill>
                  <a:schemeClr val="tx1"/>
                </a:solidFill>
                <a:latin typeface="+mj-lt"/>
              </a:rPr>
              <a:t>matrix</a:t>
            </a:r>
            <a:r>
              <a:rPr lang="pt-PT" sz="1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– 3rd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level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639763" lvl="1" indent="-182563">
              <a:spcAft>
                <a:spcPts val="30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Main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tasks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composing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each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subprocess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7380312" y="3645024"/>
            <a:ext cx="864096" cy="288032"/>
          </a:xfrm>
          <a:prstGeom prst="straightConnector1">
            <a:avLst/>
          </a:pr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6588224" y="1700808"/>
            <a:ext cx="1656184" cy="2232248"/>
          </a:xfrm>
          <a:prstGeom prst="straightConnector1">
            <a:avLst/>
          </a:pr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Freeform 33"/>
          <p:cNvSpPr/>
          <p:nvPr/>
        </p:nvSpPr>
        <p:spPr bwMode="auto">
          <a:xfrm>
            <a:off x="54990" y="1932495"/>
            <a:ext cx="595459" cy="1979629"/>
          </a:xfrm>
          <a:custGeom>
            <a:avLst/>
            <a:gdLst>
              <a:gd name="connsiteX0" fmla="*/ 208961 w 595459"/>
              <a:gd name="connsiteY0" fmla="*/ 1979629 h 1979629"/>
              <a:gd name="connsiteX1" fmla="*/ 20424 w 595459"/>
              <a:gd name="connsiteY1" fmla="*/ 1178350 h 1979629"/>
              <a:gd name="connsiteX2" fmla="*/ 95839 w 595459"/>
              <a:gd name="connsiteY2" fmla="*/ 226243 h 1979629"/>
              <a:gd name="connsiteX3" fmla="*/ 595459 w 595459"/>
              <a:gd name="connsiteY3" fmla="*/ 0 h 197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459" h="1979629">
                <a:moveTo>
                  <a:pt x="208961" y="1979629"/>
                </a:moveTo>
                <a:cubicBezTo>
                  <a:pt x="124119" y="1725105"/>
                  <a:pt x="39278" y="1470581"/>
                  <a:pt x="20424" y="1178350"/>
                </a:cubicBezTo>
                <a:cubicBezTo>
                  <a:pt x="1570" y="886119"/>
                  <a:pt x="0" y="422635"/>
                  <a:pt x="95839" y="226243"/>
                </a:cubicBezTo>
                <a:cubicBezTo>
                  <a:pt x="191678" y="29851"/>
                  <a:pt x="393568" y="14925"/>
                  <a:pt x="595459" y="0"/>
                </a:cubicBezTo>
              </a:path>
            </a:pathLst>
          </a:cu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849694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57200" y="269776"/>
            <a:ext cx="8229600" cy="926976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pt-PT" sz="2000" dirty="0" err="1" smtClean="0">
                <a:solidFill>
                  <a:schemeClr val="tx1"/>
                </a:solidFill>
              </a:rPr>
              <a:t>Describing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the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Statistical</a:t>
            </a:r>
            <a:r>
              <a:rPr lang="pt-PT" sz="2000" dirty="0" smtClean="0">
                <a:solidFill>
                  <a:schemeClr val="tx1"/>
                </a:solidFill>
              </a:rPr>
              <a:t> Business </a:t>
            </a:r>
            <a:r>
              <a:rPr lang="pt-PT" sz="2000" dirty="0" err="1" smtClean="0">
                <a:solidFill>
                  <a:schemeClr val="tx1"/>
                </a:solidFill>
              </a:rPr>
              <a:t>Process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Model</a:t>
            </a:r>
            <a:endParaRPr lang="pt-PT" sz="2000" dirty="0" smtClean="0">
              <a:solidFill>
                <a:schemeClr val="tx1"/>
              </a:solidFill>
              <a:latin typeface="+mj-lt"/>
            </a:endParaRPr>
          </a:p>
          <a:p>
            <a:pPr algn="r">
              <a:spcBef>
                <a:spcPct val="0"/>
              </a:spcBef>
            </a:pP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Business </a:t>
            </a: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Process</a:t>
            </a: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Matrix</a:t>
            </a:r>
            <a:endParaRPr lang="pt-PT" sz="2000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16816" y="4293096"/>
            <a:ext cx="250728" cy="288032"/>
          </a:xfrm>
          <a:prstGeom prst="rect">
            <a:avLst/>
          </a:prstGeom>
          <a:noFill/>
          <a:ln w="158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23528" y="1412776"/>
            <a:ext cx="7128792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182563" indent="-182563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400" b="1" dirty="0" smtClean="0">
                <a:solidFill>
                  <a:schemeClr val="tx1"/>
                </a:solidFill>
                <a:latin typeface="+mj-lt"/>
              </a:rPr>
              <a:t>Business </a:t>
            </a:r>
            <a:r>
              <a:rPr lang="pt-PT" sz="1400" b="1" dirty="0" err="1" smtClean="0">
                <a:solidFill>
                  <a:schemeClr val="tx1"/>
                </a:solidFill>
                <a:latin typeface="+mj-lt"/>
              </a:rPr>
              <a:t>process</a:t>
            </a:r>
            <a:r>
              <a:rPr lang="pt-PT" sz="1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b="1" dirty="0" err="1" smtClean="0">
                <a:solidFill>
                  <a:schemeClr val="tx1"/>
                </a:solidFill>
                <a:latin typeface="+mj-lt"/>
              </a:rPr>
              <a:t>matrix</a:t>
            </a:r>
            <a:r>
              <a:rPr lang="pt-PT" sz="1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– 3rd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level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639763" lvl="1" indent="-182563">
              <a:spcAft>
                <a:spcPts val="30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Tasks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follow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usual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sequence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statistical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production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, are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organized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by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stages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statistical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production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and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are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linked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to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model’s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phases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and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sub-processes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49" name="Freeform 48"/>
          <p:cNvSpPr/>
          <p:nvPr/>
        </p:nvSpPr>
        <p:spPr bwMode="auto">
          <a:xfrm>
            <a:off x="80128" y="1945328"/>
            <a:ext cx="626882" cy="2347274"/>
          </a:xfrm>
          <a:custGeom>
            <a:avLst/>
            <a:gdLst>
              <a:gd name="connsiteX0" fmla="*/ 268664 w 626882"/>
              <a:gd name="connsiteY0" fmla="*/ 2347274 h 2347274"/>
              <a:gd name="connsiteX1" fmla="*/ 32994 w 626882"/>
              <a:gd name="connsiteY1" fmla="*/ 1602557 h 2347274"/>
              <a:gd name="connsiteX2" fmla="*/ 98981 w 626882"/>
              <a:gd name="connsiteY2" fmla="*/ 339365 h 2347274"/>
              <a:gd name="connsiteX3" fmla="*/ 626882 w 626882"/>
              <a:gd name="connsiteY3" fmla="*/ 0 h 234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882" h="2347274">
                <a:moveTo>
                  <a:pt x="268664" y="2347274"/>
                </a:moveTo>
                <a:cubicBezTo>
                  <a:pt x="164969" y="2142241"/>
                  <a:pt x="61274" y="1937208"/>
                  <a:pt x="32994" y="1602557"/>
                </a:cubicBezTo>
                <a:cubicBezTo>
                  <a:pt x="4714" y="1267906"/>
                  <a:pt x="0" y="606458"/>
                  <a:pt x="98981" y="339365"/>
                </a:cubicBezTo>
                <a:cubicBezTo>
                  <a:pt x="197962" y="72272"/>
                  <a:pt x="412422" y="36136"/>
                  <a:pt x="626882" y="0"/>
                </a:cubicBezTo>
              </a:path>
            </a:pathLst>
          </a:cu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849694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57200" y="269776"/>
            <a:ext cx="8229600" cy="926976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pt-PT" sz="2000" dirty="0" err="1" smtClean="0">
                <a:solidFill>
                  <a:schemeClr val="tx1"/>
                </a:solidFill>
              </a:rPr>
              <a:t>Describing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the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Statistical</a:t>
            </a:r>
            <a:r>
              <a:rPr lang="pt-PT" sz="2000" dirty="0" smtClean="0">
                <a:solidFill>
                  <a:schemeClr val="tx1"/>
                </a:solidFill>
              </a:rPr>
              <a:t> Business </a:t>
            </a:r>
            <a:r>
              <a:rPr lang="pt-PT" sz="2000" dirty="0" err="1" smtClean="0">
                <a:solidFill>
                  <a:schemeClr val="tx1"/>
                </a:solidFill>
              </a:rPr>
              <a:t>Process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Model</a:t>
            </a:r>
            <a:endParaRPr lang="pt-PT" sz="2000" dirty="0" smtClean="0">
              <a:solidFill>
                <a:schemeClr val="tx1"/>
              </a:solidFill>
              <a:latin typeface="+mj-lt"/>
            </a:endParaRPr>
          </a:p>
          <a:p>
            <a:pPr algn="r">
              <a:spcBef>
                <a:spcPct val="0"/>
              </a:spcBef>
            </a:pP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Business </a:t>
            </a: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Process</a:t>
            </a: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Matrix</a:t>
            </a:r>
            <a:endParaRPr lang="pt-PT" sz="2000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691680" y="4343038"/>
            <a:ext cx="648072" cy="288032"/>
          </a:xfrm>
          <a:prstGeom prst="rect">
            <a:avLst/>
          </a:prstGeom>
          <a:noFill/>
          <a:ln w="158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23528" y="1556792"/>
            <a:ext cx="5904656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182563" indent="-182563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400" b="1" dirty="0" smtClean="0">
                <a:solidFill>
                  <a:schemeClr val="tx1"/>
                </a:solidFill>
                <a:latin typeface="+mj-lt"/>
              </a:rPr>
              <a:t>Business </a:t>
            </a:r>
            <a:r>
              <a:rPr lang="pt-PT" sz="1400" b="1" dirty="0" err="1" smtClean="0">
                <a:solidFill>
                  <a:schemeClr val="tx1"/>
                </a:solidFill>
                <a:latin typeface="+mj-lt"/>
              </a:rPr>
              <a:t>process</a:t>
            </a:r>
            <a:r>
              <a:rPr lang="pt-PT" sz="1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b="1" dirty="0" err="1" smtClean="0">
                <a:solidFill>
                  <a:schemeClr val="tx1"/>
                </a:solidFill>
                <a:latin typeface="+mj-lt"/>
              </a:rPr>
              <a:t>matrix</a:t>
            </a:r>
            <a:r>
              <a:rPr lang="pt-PT" sz="1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– 3rd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level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639763" lvl="1" indent="-182563">
              <a:spcAft>
                <a:spcPts val="30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Responsible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department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for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each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activity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and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other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participants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19" name="Freeform 18"/>
          <p:cNvSpPr/>
          <p:nvPr/>
        </p:nvSpPr>
        <p:spPr bwMode="auto">
          <a:xfrm>
            <a:off x="380214" y="2069113"/>
            <a:ext cx="1580561" cy="2264005"/>
          </a:xfrm>
          <a:custGeom>
            <a:avLst/>
            <a:gdLst>
              <a:gd name="connsiteX0" fmla="*/ 1580561 w 1580561"/>
              <a:gd name="connsiteY0" fmla="*/ 2264005 h 2264005"/>
              <a:gd name="connsiteX1" fmla="*/ 232528 w 1580561"/>
              <a:gd name="connsiteY1" fmla="*/ 1255336 h 2264005"/>
              <a:gd name="connsiteX2" fmla="*/ 185394 w 1580561"/>
              <a:gd name="connsiteY2" fmla="*/ 208961 h 2264005"/>
              <a:gd name="connsiteX3" fmla="*/ 411638 w 1580561"/>
              <a:gd name="connsiteY3" fmla="*/ 1572 h 226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561" h="2264005">
                <a:moveTo>
                  <a:pt x="1580561" y="2264005"/>
                </a:moveTo>
                <a:cubicBezTo>
                  <a:pt x="1022808" y="1930924"/>
                  <a:pt x="465056" y="1597843"/>
                  <a:pt x="232528" y="1255336"/>
                </a:cubicBezTo>
                <a:cubicBezTo>
                  <a:pt x="0" y="912829"/>
                  <a:pt x="155542" y="417922"/>
                  <a:pt x="185394" y="208961"/>
                </a:cubicBezTo>
                <a:cubicBezTo>
                  <a:pt x="215246" y="0"/>
                  <a:pt x="313442" y="786"/>
                  <a:pt x="411638" y="1572"/>
                </a:cubicBezTo>
              </a:path>
            </a:pathLst>
          </a:cu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849694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57200" y="269776"/>
            <a:ext cx="8229600" cy="926976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pt-PT" sz="2000" dirty="0" err="1" smtClean="0">
                <a:solidFill>
                  <a:schemeClr val="tx1"/>
                </a:solidFill>
              </a:rPr>
              <a:t>Describing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the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Statistical</a:t>
            </a:r>
            <a:r>
              <a:rPr lang="pt-PT" sz="2000" dirty="0" smtClean="0">
                <a:solidFill>
                  <a:schemeClr val="tx1"/>
                </a:solidFill>
              </a:rPr>
              <a:t> Business </a:t>
            </a:r>
            <a:r>
              <a:rPr lang="pt-PT" sz="2000" dirty="0" err="1" smtClean="0">
                <a:solidFill>
                  <a:schemeClr val="tx1"/>
                </a:solidFill>
              </a:rPr>
              <a:t>Process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Model</a:t>
            </a:r>
            <a:endParaRPr lang="pt-PT" sz="2000" dirty="0" smtClean="0">
              <a:solidFill>
                <a:schemeClr val="tx1"/>
              </a:solidFill>
              <a:latin typeface="+mj-lt"/>
            </a:endParaRPr>
          </a:p>
          <a:p>
            <a:pPr algn="r">
              <a:spcBef>
                <a:spcPct val="0"/>
              </a:spcBef>
            </a:pP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Business </a:t>
            </a: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Process</a:t>
            </a: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Matrix</a:t>
            </a:r>
            <a:endParaRPr lang="pt-PT" sz="2000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267744" y="4293096"/>
            <a:ext cx="1656184" cy="360040"/>
          </a:xfrm>
          <a:prstGeom prst="rect">
            <a:avLst/>
          </a:prstGeom>
          <a:noFill/>
          <a:ln w="158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95536" y="1394192"/>
            <a:ext cx="6624736" cy="1242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182563" indent="-182563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400" b="1" dirty="0" smtClean="0">
                <a:solidFill>
                  <a:schemeClr val="tx1"/>
                </a:solidFill>
                <a:latin typeface="+mj-lt"/>
              </a:rPr>
              <a:t>Business </a:t>
            </a:r>
            <a:r>
              <a:rPr lang="pt-PT" sz="1400" b="1" dirty="0" err="1" smtClean="0">
                <a:solidFill>
                  <a:schemeClr val="tx1"/>
                </a:solidFill>
                <a:latin typeface="+mj-lt"/>
              </a:rPr>
              <a:t>process</a:t>
            </a:r>
            <a:r>
              <a:rPr lang="pt-PT" sz="1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b="1" dirty="0" err="1" smtClean="0">
                <a:solidFill>
                  <a:schemeClr val="tx1"/>
                </a:solidFill>
                <a:latin typeface="+mj-lt"/>
              </a:rPr>
              <a:t>matrix</a:t>
            </a:r>
            <a:r>
              <a:rPr lang="pt-PT" sz="1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– 3rd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level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639763" lvl="1" indent="-182563">
              <a:spcAft>
                <a:spcPts val="30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Applicability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tasks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according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to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span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statistical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activity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new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or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ongoing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),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its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type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primary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or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derived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)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and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data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source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survey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or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administrative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records).</a:t>
            </a:r>
          </a:p>
        </p:txBody>
      </p:sp>
      <p:sp>
        <p:nvSpPr>
          <p:cNvPr id="8" name="Freeform 7"/>
          <p:cNvSpPr/>
          <p:nvPr/>
        </p:nvSpPr>
        <p:spPr bwMode="auto">
          <a:xfrm>
            <a:off x="325225" y="1960775"/>
            <a:ext cx="2276573" cy="2318994"/>
          </a:xfrm>
          <a:custGeom>
            <a:avLst/>
            <a:gdLst>
              <a:gd name="connsiteX0" fmla="*/ 2276573 w 2276573"/>
              <a:gd name="connsiteY0" fmla="*/ 2318994 h 2318994"/>
              <a:gd name="connsiteX1" fmla="*/ 344078 w 2276573"/>
              <a:gd name="connsiteY1" fmla="*/ 1508289 h 2318994"/>
              <a:gd name="connsiteX2" fmla="*/ 212103 w 2276573"/>
              <a:gd name="connsiteY2" fmla="*/ 358219 h 2318994"/>
              <a:gd name="connsiteX3" fmla="*/ 457200 w 2276573"/>
              <a:gd name="connsiteY3" fmla="*/ 0 h 231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6573" h="2318994">
                <a:moveTo>
                  <a:pt x="2276573" y="2318994"/>
                </a:moveTo>
                <a:cubicBezTo>
                  <a:pt x="1482364" y="2077039"/>
                  <a:pt x="688156" y="1835085"/>
                  <a:pt x="344078" y="1508289"/>
                </a:cubicBezTo>
                <a:cubicBezTo>
                  <a:pt x="0" y="1181493"/>
                  <a:pt x="193249" y="609601"/>
                  <a:pt x="212103" y="358219"/>
                </a:cubicBezTo>
                <a:cubicBezTo>
                  <a:pt x="230957" y="106838"/>
                  <a:pt x="344078" y="53419"/>
                  <a:pt x="457200" y="0"/>
                </a:cubicBezTo>
              </a:path>
            </a:pathLst>
          </a:cu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89040"/>
            <a:ext cx="849694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57200" y="269776"/>
            <a:ext cx="8229600" cy="926976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pt-PT" sz="2000" dirty="0" err="1" smtClean="0">
                <a:solidFill>
                  <a:schemeClr val="tx1"/>
                </a:solidFill>
              </a:rPr>
              <a:t>Describing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the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Statistical</a:t>
            </a:r>
            <a:r>
              <a:rPr lang="pt-PT" sz="2000" dirty="0" smtClean="0">
                <a:solidFill>
                  <a:schemeClr val="tx1"/>
                </a:solidFill>
              </a:rPr>
              <a:t> Business </a:t>
            </a:r>
            <a:r>
              <a:rPr lang="pt-PT" sz="2000" dirty="0" err="1" smtClean="0">
                <a:solidFill>
                  <a:schemeClr val="tx1"/>
                </a:solidFill>
              </a:rPr>
              <a:t>Process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Model</a:t>
            </a:r>
            <a:endParaRPr lang="pt-PT" sz="2000" dirty="0" smtClean="0">
              <a:solidFill>
                <a:schemeClr val="tx1"/>
              </a:solidFill>
              <a:latin typeface="+mj-lt"/>
            </a:endParaRPr>
          </a:p>
          <a:p>
            <a:pPr algn="r">
              <a:spcBef>
                <a:spcPct val="0"/>
              </a:spcBef>
            </a:pP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Business </a:t>
            </a: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Process</a:t>
            </a: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Matrix</a:t>
            </a:r>
            <a:endParaRPr lang="pt-PT" sz="2000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923928" y="4725144"/>
            <a:ext cx="3168352" cy="1512168"/>
          </a:xfrm>
          <a:prstGeom prst="rect">
            <a:avLst/>
          </a:prstGeom>
          <a:noFill/>
          <a:ln w="158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95536" y="1451972"/>
            <a:ext cx="6408712" cy="2049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182563" indent="-182563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400" b="1" dirty="0" smtClean="0">
                <a:solidFill>
                  <a:schemeClr val="tx1"/>
                </a:solidFill>
                <a:latin typeface="+mj-lt"/>
              </a:rPr>
              <a:t>Business </a:t>
            </a:r>
            <a:r>
              <a:rPr lang="pt-PT" sz="1400" b="1" dirty="0" err="1" smtClean="0">
                <a:solidFill>
                  <a:schemeClr val="tx1"/>
                </a:solidFill>
                <a:latin typeface="+mj-lt"/>
              </a:rPr>
              <a:t>process</a:t>
            </a:r>
            <a:r>
              <a:rPr lang="pt-PT" sz="1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b="1" dirty="0" err="1" smtClean="0">
                <a:solidFill>
                  <a:schemeClr val="tx1"/>
                </a:solidFill>
                <a:latin typeface="+mj-lt"/>
              </a:rPr>
              <a:t>matrix</a:t>
            </a:r>
            <a:r>
              <a:rPr lang="pt-PT" sz="1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– 3rd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level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639763" lvl="1" indent="-182563">
              <a:spcAft>
                <a:spcPts val="30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Documentation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to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be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produced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in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context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each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phase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sub-process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task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;</a:t>
            </a:r>
          </a:p>
          <a:p>
            <a:pPr marL="639763" lvl="1" indent="-182563">
              <a:spcAft>
                <a:spcPts val="30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Reference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documentation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in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context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each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phase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sub-process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/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task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;</a:t>
            </a:r>
          </a:p>
          <a:p>
            <a:pPr marL="639763" lvl="1" indent="-182563">
              <a:spcAft>
                <a:spcPts val="30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Link to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internal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planning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and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management IT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system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(SIGINE) – </a:t>
            </a:r>
            <a:r>
              <a:rPr lang="pt-PT" sz="1400" b="1" dirty="0" err="1" smtClean="0">
                <a:solidFill>
                  <a:schemeClr val="tx1"/>
                </a:solidFill>
                <a:latin typeface="+mj-lt"/>
              </a:rPr>
              <a:t>main</a:t>
            </a:r>
            <a:r>
              <a:rPr lang="pt-PT" sz="1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b="1" dirty="0" err="1" smtClean="0">
                <a:solidFill>
                  <a:schemeClr val="tx1"/>
                </a:solidFill>
                <a:latin typeface="+mj-lt"/>
              </a:rPr>
              <a:t>tasks</a:t>
            </a:r>
            <a:r>
              <a:rPr lang="pt-PT" sz="1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b="1" dirty="0" err="1" smtClean="0">
                <a:solidFill>
                  <a:schemeClr val="tx1"/>
                </a:solidFill>
                <a:latin typeface="+mj-lt"/>
              </a:rPr>
              <a:t>relevant</a:t>
            </a:r>
            <a:r>
              <a:rPr lang="pt-PT" sz="1400" b="1" dirty="0" smtClean="0">
                <a:solidFill>
                  <a:schemeClr val="tx1"/>
                </a:solidFill>
                <a:latin typeface="+mj-lt"/>
              </a:rPr>
              <a:t> to </a:t>
            </a:r>
            <a:r>
              <a:rPr lang="pt-PT" sz="1400" b="1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pt-PT" sz="1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b="1" dirty="0" err="1" smtClean="0">
                <a:solidFill>
                  <a:schemeClr val="tx1"/>
                </a:solidFill>
                <a:latin typeface="+mj-lt"/>
              </a:rPr>
              <a:t>planning</a:t>
            </a:r>
            <a:r>
              <a:rPr lang="pt-PT" sz="1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b="1" dirty="0" err="1" smtClean="0">
                <a:solidFill>
                  <a:schemeClr val="tx1"/>
                </a:solidFill>
                <a:latin typeface="+mj-lt"/>
              </a:rPr>
              <a:t>process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cxnSp>
        <p:nvCxnSpPr>
          <p:cNvPr id="24" name="Curved Connector 23"/>
          <p:cNvCxnSpPr/>
          <p:nvPr/>
        </p:nvCxnSpPr>
        <p:spPr bwMode="auto">
          <a:xfrm rot="16200000" flipV="1">
            <a:off x="5400096" y="3176975"/>
            <a:ext cx="2520278" cy="576059"/>
          </a:xfrm>
          <a:prstGeom prst="curvedConnector3">
            <a:avLst>
              <a:gd name="adj1" fmla="val 100084"/>
            </a:avLst>
          </a:pr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2170" b="5342"/>
          <a:stretch>
            <a:fillRect/>
          </a:stretch>
        </p:blipFill>
        <p:spPr bwMode="auto">
          <a:xfrm>
            <a:off x="1115616" y="1484784"/>
            <a:ext cx="698364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57200" y="269776"/>
            <a:ext cx="8229600" cy="926976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pt-PT" sz="2000" dirty="0" err="1" smtClean="0">
                <a:solidFill>
                  <a:schemeClr val="tx1"/>
                </a:solidFill>
              </a:rPr>
              <a:t>Describing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the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Statistical</a:t>
            </a:r>
            <a:r>
              <a:rPr lang="pt-PT" sz="2000" dirty="0" smtClean="0">
                <a:solidFill>
                  <a:schemeClr val="tx1"/>
                </a:solidFill>
              </a:rPr>
              <a:t> Business </a:t>
            </a:r>
            <a:r>
              <a:rPr lang="pt-PT" sz="2000" dirty="0" err="1" smtClean="0">
                <a:solidFill>
                  <a:schemeClr val="tx1"/>
                </a:solidFill>
              </a:rPr>
              <a:t>Process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Model</a:t>
            </a:r>
            <a:endParaRPr lang="pt-PT" sz="2000" dirty="0" smtClean="0">
              <a:solidFill>
                <a:schemeClr val="tx1"/>
              </a:solidFill>
              <a:latin typeface="+mj-lt"/>
            </a:endParaRPr>
          </a:p>
          <a:p>
            <a:pPr algn="r">
              <a:spcBef>
                <a:spcPct val="0"/>
              </a:spcBef>
            </a:pP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Internal</a:t>
            </a: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planning</a:t>
            </a: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and</a:t>
            </a: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 management IT </a:t>
            </a: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system</a:t>
            </a:r>
            <a:endParaRPr lang="pt-PT" sz="2000" dirty="0" smtClean="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2340" b="13622"/>
          <a:stretch>
            <a:fillRect/>
          </a:stretch>
        </p:blipFill>
        <p:spPr bwMode="auto">
          <a:xfrm>
            <a:off x="827584" y="1340768"/>
            <a:ext cx="729435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512" y="3933056"/>
            <a:ext cx="2304256" cy="576064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r>
              <a:rPr lang="en-GB" sz="1400" b="1" dirty="0" smtClean="0">
                <a:solidFill>
                  <a:schemeClr val="tx1"/>
                </a:solidFill>
              </a:rPr>
              <a:t>Tasks in the context of a given statistical activity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269776"/>
            <a:ext cx="8229600" cy="926976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pt-PT" sz="2000" dirty="0" err="1" smtClean="0">
                <a:solidFill>
                  <a:schemeClr val="tx1"/>
                </a:solidFill>
              </a:rPr>
              <a:t>Describing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the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Statistical</a:t>
            </a:r>
            <a:r>
              <a:rPr lang="pt-PT" sz="2000" dirty="0" smtClean="0">
                <a:solidFill>
                  <a:schemeClr val="tx1"/>
                </a:solidFill>
              </a:rPr>
              <a:t> Business </a:t>
            </a:r>
            <a:r>
              <a:rPr lang="pt-PT" sz="2000" dirty="0" err="1" smtClean="0">
                <a:solidFill>
                  <a:schemeClr val="tx1"/>
                </a:solidFill>
              </a:rPr>
              <a:t>Process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Model</a:t>
            </a:r>
            <a:endParaRPr lang="pt-PT" sz="2000" dirty="0" smtClean="0">
              <a:solidFill>
                <a:schemeClr val="tx1"/>
              </a:solidFill>
              <a:latin typeface="+mj-lt"/>
            </a:endParaRPr>
          </a:p>
          <a:p>
            <a:pPr algn="r">
              <a:spcBef>
                <a:spcPct val="0"/>
              </a:spcBef>
            </a:pP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Internal</a:t>
            </a: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planning</a:t>
            </a: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and</a:t>
            </a: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 management IT </a:t>
            </a: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system</a:t>
            </a:r>
            <a:endParaRPr lang="pt-PT" sz="2000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59632" y="4581128"/>
            <a:ext cx="6408712" cy="1440160"/>
          </a:xfrm>
          <a:prstGeom prst="rect">
            <a:avLst/>
          </a:prstGeom>
          <a:noFill/>
          <a:ln w="158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56152" y="4573577"/>
            <a:ext cx="906118" cy="1015663"/>
          </a:xfrm>
          <a:custGeom>
            <a:avLst/>
            <a:gdLst>
              <a:gd name="connsiteX0" fmla="*/ 906118 w 906118"/>
              <a:gd name="connsiteY0" fmla="*/ 715617 h 894522"/>
              <a:gd name="connsiteX1" fmla="*/ 120926 w 906118"/>
              <a:gd name="connsiteY1" fmla="*/ 775252 h 894522"/>
              <a:gd name="connsiteX2" fmla="*/ 180561 w 906118"/>
              <a:gd name="connsiteY2" fmla="*/ 0 h 894522"/>
              <a:gd name="connsiteX3" fmla="*/ 180561 w 906118"/>
              <a:gd name="connsiteY3" fmla="*/ 0 h 894522"/>
              <a:gd name="connsiteX4" fmla="*/ 180561 w 906118"/>
              <a:gd name="connsiteY4" fmla="*/ 0 h 89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118" h="894522">
                <a:moveTo>
                  <a:pt x="906118" y="715617"/>
                </a:moveTo>
                <a:cubicBezTo>
                  <a:pt x="573985" y="805069"/>
                  <a:pt x="241852" y="894522"/>
                  <a:pt x="120926" y="775252"/>
                </a:cubicBezTo>
                <a:cubicBezTo>
                  <a:pt x="0" y="655983"/>
                  <a:pt x="180561" y="0"/>
                  <a:pt x="180561" y="0"/>
                </a:cubicBezTo>
                <a:lnTo>
                  <a:pt x="180561" y="0"/>
                </a:lnTo>
                <a:lnTo>
                  <a:pt x="180561" y="0"/>
                </a:lnTo>
              </a:path>
            </a:pathLst>
          </a:cu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971600" y="1844824"/>
            <a:ext cx="7200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GB" sz="1600" dirty="0" smtClean="0">
                <a:solidFill>
                  <a:schemeClr val="tx1"/>
                </a:solidFill>
                <a:latin typeface="+mj-lt"/>
              </a:rPr>
              <a:t>Presenting the new version of the Statistical Process Procedures Handbook produced by Statistics Portugal and describing the adopted business process model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GB" sz="1600" dirty="0" smtClean="0">
                <a:solidFill>
                  <a:schemeClr val="tx1"/>
                </a:solidFill>
                <a:latin typeface="+mj-lt"/>
              </a:rPr>
              <a:t>The challenges (strong and weak points) in adapting the GSBPM to Statistics Portugal organisation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GB" sz="1600" dirty="0" smtClean="0">
                <a:solidFill>
                  <a:schemeClr val="tx1"/>
                </a:solidFill>
                <a:latin typeface="+mj-lt"/>
              </a:rPr>
              <a:t>The subsequent levels of process description added to the GSBPM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en-GB" sz="1600" dirty="0" smtClean="0">
              <a:solidFill>
                <a:schemeClr val="tx1"/>
              </a:solidFill>
              <a:latin typeface="+mj-lt"/>
            </a:endParaRPr>
          </a:p>
          <a:p>
            <a:pPr marL="342900" indent="-342900" algn="r" eaLnBrk="0" hangingPunct="0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defRPr/>
            </a:pPr>
            <a:r>
              <a:rPr lang="en-GB" sz="1200" i="1" dirty="0" smtClean="0">
                <a:solidFill>
                  <a:schemeClr val="tx1"/>
                </a:solidFill>
                <a:latin typeface="+mj-lt"/>
              </a:rPr>
              <a:t>(GSBPM: Generic Statistics Business Process Model – UNECE – V5)</a:t>
            </a: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defRPr/>
            </a:pPr>
            <a:endParaRPr lang="en-GB" sz="1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269776"/>
            <a:ext cx="8229600" cy="926976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pt-PT" sz="2800" b="1" dirty="0" err="1" smtClean="0">
                <a:solidFill>
                  <a:schemeClr val="accent1"/>
                </a:solidFill>
                <a:latin typeface="+mj-lt"/>
              </a:rPr>
              <a:t>Contents</a:t>
            </a:r>
            <a:endParaRPr lang="pt-PT" sz="2800" b="1" dirty="0" smtClean="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2348" b="6811"/>
          <a:stretch>
            <a:fillRect/>
          </a:stretch>
        </p:blipFill>
        <p:spPr bwMode="auto">
          <a:xfrm>
            <a:off x="971600" y="1340768"/>
            <a:ext cx="70567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457200" y="269776"/>
            <a:ext cx="8229600" cy="926976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pt-PT" sz="2000" dirty="0" err="1" smtClean="0">
                <a:solidFill>
                  <a:schemeClr val="tx1"/>
                </a:solidFill>
              </a:rPr>
              <a:t>Describing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the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Statistical</a:t>
            </a:r>
            <a:r>
              <a:rPr lang="pt-PT" sz="2000" dirty="0" smtClean="0">
                <a:solidFill>
                  <a:schemeClr val="tx1"/>
                </a:solidFill>
              </a:rPr>
              <a:t> Business </a:t>
            </a:r>
            <a:r>
              <a:rPr lang="pt-PT" sz="2000" dirty="0" err="1" smtClean="0">
                <a:solidFill>
                  <a:schemeClr val="tx1"/>
                </a:solidFill>
              </a:rPr>
              <a:t>Process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Model</a:t>
            </a:r>
            <a:endParaRPr lang="pt-PT" sz="2000" dirty="0" smtClean="0">
              <a:solidFill>
                <a:schemeClr val="tx1"/>
              </a:solidFill>
              <a:latin typeface="+mj-lt"/>
            </a:endParaRPr>
          </a:p>
          <a:p>
            <a:pPr algn="r">
              <a:spcBef>
                <a:spcPct val="0"/>
              </a:spcBef>
            </a:pP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Internal</a:t>
            </a: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planning</a:t>
            </a: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and</a:t>
            </a: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 management IT </a:t>
            </a: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system</a:t>
            </a:r>
            <a:endParaRPr lang="pt-PT" sz="2000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1844824"/>
            <a:ext cx="1872208" cy="36004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r>
              <a:rPr lang="en-GB" sz="1400" b="1" dirty="0" smtClean="0">
                <a:solidFill>
                  <a:schemeClr val="tx1"/>
                </a:solidFill>
              </a:rPr>
              <a:t>Creating a new task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63888" y="3429000"/>
            <a:ext cx="4032448" cy="1800200"/>
          </a:xfrm>
          <a:prstGeom prst="rect">
            <a:avLst/>
          </a:prstGeom>
          <a:noFill/>
          <a:ln w="158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2" y="2348880"/>
            <a:ext cx="2088232" cy="936104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r>
              <a:rPr lang="en-GB" sz="1400" b="1" dirty="0" smtClean="0">
                <a:solidFill>
                  <a:schemeClr val="tx1"/>
                </a:solidFill>
              </a:rPr>
              <a:t>Tasks to choose from</a:t>
            </a:r>
          </a:p>
          <a:p>
            <a:r>
              <a:rPr lang="en-GB" sz="1050" b="1" dirty="0" smtClean="0">
                <a:solidFill>
                  <a:schemeClr val="tx1"/>
                </a:solidFill>
              </a:rPr>
              <a:t>(short description of tasks contemplated in the Business Process Model)</a:t>
            </a:r>
            <a:endParaRPr lang="en-GB" sz="1050" b="1" dirty="0">
              <a:solidFill>
                <a:schemeClr val="tx1"/>
              </a:solidFill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7603435" y="3359426"/>
            <a:ext cx="917713" cy="1361661"/>
          </a:xfrm>
          <a:custGeom>
            <a:avLst/>
            <a:gdLst>
              <a:gd name="connsiteX0" fmla="*/ 0 w 917713"/>
              <a:gd name="connsiteY0" fmla="*/ 1361661 h 1361661"/>
              <a:gd name="connsiteX1" fmla="*/ 834887 w 917713"/>
              <a:gd name="connsiteY1" fmla="*/ 1113183 h 1361661"/>
              <a:gd name="connsiteX2" fmla="*/ 496956 w 917713"/>
              <a:gd name="connsiteY2" fmla="*/ 0 h 136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7713" h="1361661">
                <a:moveTo>
                  <a:pt x="0" y="1361661"/>
                </a:moveTo>
                <a:cubicBezTo>
                  <a:pt x="376030" y="1350893"/>
                  <a:pt x="752061" y="1340126"/>
                  <a:pt x="834887" y="1113183"/>
                </a:cubicBezTo>
                <a:cubicBezTo>
                  <a:pt x="917713" y="886240"/>
                  <a:pt x="707334" y="443120"/>
                  <a:pt x="496956" y="0"/>
                </a:cubicBezTo>
              </a:path>
            </a:pathLst>
          </a:cu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2924944"/>
            <a:ext cx="1008112" cy="360040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r>
              <a:rPr lang="en-GB" sz="1400" b="1" dirty="0" smtClean="0">
                <a:solidFill>
                  <a:schemeClr val="tx1"/>
                </a:solidFill>
              </a:rPr>
              <a:t>Calendar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403648" y="3068960"/>
            <a:ext cx="1944216" cy="2016224"/>
          </a:xfrm>
          <a:prstGeom prst="rect">
            <a:avLst/>
          </a:prstGeom>
          <a:noFill/>
          <a:ln w="158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508552" y="3389243"/>
            <a:ext cx="882926" cy="1278835"/>
          </a:xfrm>
          <a:custGeom>
            <a:avLst/>
            <a:gdLst>
              <a:gd name="connsiteX0" fmla="*/ 882926 w 882926"/>
              <a:gd name="connsiteY0" fmla="*/ 1053548 h 1278835"/>
              <a:gd name="connsiteX1" fmla="*/ 127552 w 882926"/>
              <a:gd name="connsiteY1" fmla="*/ 1103244 h 1278835"/>
              <a:gd name="connsiteX2" fmla="*/ 117613 w 882926"/>
              <a:gd name="connsiteY2" fmla="*/ 0 h 127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926" h="1278835">
                <a:moveTo>
                  <a:pt x="882926" y="1053548"/>
                </a:moveTo>
                <a:cubicBezTo>
                  <a:pt x="569015" y="1166191"/>
                  <a:pt x="255104" y="1278835"/>
                  <a:pt x="127552" y="1103244"/>
                </a:cubicBezTo>
                <a:cubicBezTo>
                  <a:pt x="0" y="927653"/>
                  <a:pt x="58806" y="463826"/>
                  <a:pt x="117613" y="0"/>
                </a:cubicBezTo>
              </a:path>
            </a:pathLst>
          </a:cu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6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57200" y="269776"/>
            <a:ext cx="8229600" cy="926976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pt-PT" sz="2000" dirty="0" err="1" smtClean="0">
                <a:solidFill>
                  <a:schemeClr val="tx1"/>
                </a:solidFill>
              </a:rPr>
              <a:t>Describing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the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Statistical</a:t>
            </a:r>
            <a:r>
              <a:rPr lang="pt-PT" sz="2000" dirty="0" smtClean="0">
                <a:solidFill>
                  <a:schemeClr val="tx1"/>
                </a:solidFill>
              </a:rPr>
              <a:t> Business </a:t>
            </a:r>
            <a:r>
              <a:rPr lang="pt-PT" sz="2000" dirty="0" err="1" smtClean="0">
                <a:solidFill>
                  <a:schemeClr val="tx1"/>
                </a:solidFill>
              </a:rPr>
              <a:t>Process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Model</a:t>
            </a:r>
            <a:endParaRPr lang="pt-PT" sz="2000" dirty="0" smtClean="0">
              <a:solidFill>
                <a:schemeClr val="tx1"/>
              </a:solidFill>
              <a:latin typeface="+mj-lt"/>
            </a:endParaRPr>
          </a:p>
          <a:p>
            <a:pPr algn="r">
              <a:spcBef>
                <a:spcPct val="0"/>
              </a:spcBef>
            </a:pP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Business </a:t>
            </a: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Process</a:t>
            </a: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Matrix</a:t>
            </a:r>
            <a:endParaRPr lang="pt-PT" sz="2000" dirty="0" smtClean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96752"/>
            <a:ext cx="892899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57200" y="269776"/>
            <a:ext cx="8229600" cy="926976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pt-PT" sz="2000" dirty="0" err="1" smtClean="0">
                <a:solidFill>
                  <a:schemeClr val="tx1"/>
                </a:solidFill>
              </a:rPr>
              <a:t>Describing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the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Statistical</a:t>
            </a:r>
            <a:r>
              <a:rPr lang="pt-PT" sz="2000" dirty="0" smtClean="0">
                <a:solidFill>
                  <a:schemeClr val="tx1"/>
                </a:solidFill>
              </a:rPr>
              <a:t> Business </a:t>
            </a:r>
            <a:r>
              <a:rPr lang="pt-PT" sz="2000" dirty="0" err="1" smtClean="0">
                <a:solidFill>
                  <a:schemeClr val="tx1"/>
                </a:solidFill>
              </a:rPr>
              <a:t>Process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Model</a:t>
            </a:r>
            <a:endParaRPr lang="pt-PT" sz="2000" dirty="0" smtClean="0">
              <a:solidFill>
                <a:schemeClr val="tx1"/>
              </a:solidFill>
              <a:latin typeface="+mj-lt"/>
            </a:endParaRPr>
          </a:p>
          <a:p>
            <a:pPr algn="r">
              <a:spcBef>
                <a:spcPct val="0"/>
              </a:spcBef>
            </a:pP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Mapping</a:t>
            </a: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the</a:t>
            </a: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 role </a:t>
            </a: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of</a:t>
            </a: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the</a:t>
            </a: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spatial</a:t>
            </a: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 data </a:t>
            </a: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infrastructure</a:t>
            </a:r>
            <a:endParaRPr lang="pt-PT" sz="2000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5496" y="1484784"/>
            <a:ext cx="86409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639763" lvl="1" indent="-182563">
              <a:spcAft>
                <a:spcPts val="30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400" dirty="0" smtClean="0">
                <a:solidFill>
                  <a:schemeClr val="tx1"/>
                </a:solidFill>
              </a:rPr>
              <a:t>13 </a:t>
            </a:r>
            <a:r>
              <a:rPr lang="pt-PT" sz="1400" dirty="0" err="1" smtClean="0">
                <a:solidFill>
                  <a:schemeClr val="tx1"/>
                </a:solidFill>
              </a:rPr>
              <a:t>tasks</a:t>
            </a:r>
            <a:r>
              <a:rPr lang="pt-PT" sz="1400" dirty="0" smtClean="0">
                <a:solidFill>
                  <a:schemeClr val="tx1"/>
                </a:solidFill>
              </a:rPr>
              <a:t> in total;</a:t>
            </a:r>
          </a:p>
          <a:p>
            <a:pPr marL="639763" lvl="1" indent="-182563">
              <a:spcAft>
                <a:spcPts val="30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In this case, the tasks provide further detail to the role of the spatial information infrastructure in the business process, which is not explicitly contemplated in the GSBPM phase and sub-process description.</a:t>
            </a:r>
            <a:endParaRPr lang="pt-PT" sz="14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864096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lded Corner 6"/>
          <p:cNvSpPr/>
          <p:nvPr/>
        </p:nvSpPr>
        <p:spPr bwMode="auto">
          <a:xfrm>
            <a:off x="395536" y="188640"/>
            <a:ext cx="2448272" cy="1008112"/>
          </a:xfrm>
          <a:prstGeom prst="foldedCorner">
            <a:avLst>
              <a:gd name="adj" fmla="val 39176"/>
            </a:avLst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umanst521 BT" pitchFamily="34" charset="0"/>
              </a:rPr>
              <a:t>GEOSPATIAL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99592" y="1484784"/>
            <a:ext cx="7704856" cy="3862596"/>
          </a:xfrm>
        </p:spPr>
        <p:txBody>
          <a:bodyPr wrap="square">
            <a:spAutoFit/>
          </a:bodyPr>
          <a:lstStyle/>
          <a:p>
            <a:pPr>
              <a:buNone/>
            </a:pPr>
            <a:endParaRPr lang="en-GB" sz="500" dirty="0" smtClean="0">
              <a:latin typeface="+mj-lt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GB" sz="1600" kern="1200" dirty="0" smtClean="0">
                <a:latin typeface="+mj-lt"/>
              </a:rPr>
              <a:t>Regular updates to the description of the business process are expected, following the streamlining of procedures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GB" sz="1600" kern="1200" dirty="0" smtClean="0">
                <a:latin typeface="+mj-lt"/>
              </a:rPr>
              <a:t>Contributes to model simplification are deemed useful, specifically in what concerns the more detailed levels (matrix)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GB" sz="1600" kern="1200" dirty="0" smtClean="0">
                <a:latin typeface="+mj-lt"/>
              </a:rPr>
              <a:t>Expanding the mapping of documentation to be produced in the context of each task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GB" sz="1600" kern="1200" dirty="0" smtClean="0">
                <a:latin typeface="+mj-lt"/>
              </a:rPr>
              <a:t>Producing and standardizing reference documentation central to the business process </a:t>
            </a:r>
            <a:r>
              <a:rPr lang="en-GB" sz="1600" kern="1200" dirty="0" smtClean="0"/>
              <a:t>(work instructions, guidelines, templates)</a:t>
            </a:r>
            <a:endParaRPr lang="en-GB" sz="1600" kern="1200" dirty="0" smtClean="0">
              <a:latin typeface="+mj-lt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GB" sz="1600" kern="1200" dirty="0" smtClean="0">
                <a:latin typeface="+mj-lt"/>
              </a:rPr>
              <a:t>Describing and standardizing over-arching processes with a statistical component (e.g.: quality management, metadata management)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269776"/>
            <a:ext cx="8229600" cy="926976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pt-PT" sz="2800" b="1" dirty="0" err="1" smtClean="0">
                <a:solidFill>
                  <a:schemeClr val="accent1"/>
                </a:solidFill>
                <a:latin typeface="+mj-lt"/>
              </a:rPr>
              <a:t>Next</a:t>
            </a:r>
            <a:r>
              <a:rPr lang="pt-PT" sz="2800" b="1" dirty="0" smtClean="0">
                <a:solidFill>
                  <a:schemeClr val="accent1"/>
                </a:solidFill>
                <a:latin typeface="+mj-lt"/>
              </a:rPr>
              <a:t> 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3275856" y="6164982"/>
            <a:ext cx="233726" cy="215900"/>
          </a:xfrm>
          <a:prstGeom prst="rect">
            <a:avLst/>
          </a:prstGeom>
          <a:solidFill>
            <a:srgbClr val="1A3A6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052" name="Rectangle 11"/>
          <p:cNvSpPr>
            <a:spLocks noChangeArrowheads="1"/>
          </p:cNvSpPr>
          <p:nvPr/>
        </p:nvSpPr>
        <p:spPr bwMode="auto">
          <a:xfrm>
            <a:off x="3564781" y="6164982"/>
            <a:ext cx="287338" cy="215900"/>
          </a:xfrm>
          <a:prstGeom prst="rect">
            <a:avLst/>
          </a:prstGeom>
          <a:solidFill>
            <a:srgbClr val="CC301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spcBef>
                <a:spcPct val="0"/>
              </a:spcBef>
            </a:pP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3923555" y="6164982"/>
            <a:ext cx="936625" cy="2159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4956268" y="6164982"/>
            <a:ext cx="623844" cy="215900"/>
          </a:xfrm>
          <a:prstGeom prst="rect">
            <a:avLst/>
          </a:prstGeom>
          <a:solidFill>
            <a:srgbClr val="1A3A6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055" name="Rectangle 33"/>
          <p:cNvSpPr>
            <a:spLocks noChangeArrowheads="1"/>
          </p:cNvSpPr>
          <p:nvPr/>
        </p:nvSpPr>
        <p:spPr bwMode="auto">
          <a:xfrm>
            <a:off x="3636218" y="6309444"/>
            <a:ext cx="623843" cy="21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059" name="Rectangle 60"/>
          <p:cNvSpPr>
            <a:spLocks noChangeArrowheads="1"/>
          </p:cNvSpPr>
          <p:nvPr/>
        </p:nvSpPr>
        <p:spPr bwMode="auto">
          <a:xfrm>
            <a:off x="1116013" y="2924944"/>
            <a:ext cx="74168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t-PT" sz="3600" b="1" dirty="0" err="1" smtClean="0">
                <a:solidFill>
                  <a:schemeClr val="tx1"/>
                </a:solidFill>
                <a:latin typeface="+mj-lt"/>
              </a:rPr>
              <a:t>Thank</a:t>
            </a:r>
            <a:r>
              <a:rPr lang="pt-PT" sz="3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+mj-lt"/>
              </a:rPr>
              <a:t>you</a:t>
            </a:r>
            <a:r>
              <a:rPr lang="pt-PT" sz="3600" b="1" dirty="0" smtClean="0">
                <a:solidFill>
                  <a:schemeClr val="tx1"/>
                </a:solidFill>
                <a:latin typeface="+mj-lt"/>
              </a:rPr>
              <a:t> for </a:t>
            </a:r>
            <a:r>
              <a:rPr lang="pt-PT" sz="3600" b="1" dirty="0" err="1" smtClean="0">
                <a:solidFill>
                  <a:schemeClr val="tx1"/>
                </a:solidFill>
                <a:latin typeface="+mj-lt"/>
              </a:rPr>
              <a:t>your</a:t>
            </a:r>
            <a:r>
              <a:rPr lang="pt-PT" sz="3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  <a:latin typeface="+mj-lt"/>
              </a:rPr>
              <a:t>attention</a:t>
            </a:r>
            <a:r>
              <a:rPr lang="pt-PT" sz="3600" b="1" dirty="0" smtClean="0">
                <a:solidFill>
                  <a:schemeClr val="tx1"/>
                </a:solidFill>
                <a:latin typeface="+mj-lt"/>
              </a:rPr>
              <a:t>!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pt-PT" sz="3600" b="1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t-PT" sz="1400" b="1" i="1" dirty="0" err="1" smtClean="0">
                <a:solidFill>
                  <a:schemeClr val="tx1"/>
                </a:solidFill>
                <a:latin typeface="+mj-lt"/>
              </a:rPr>
              <a:t>Acknowledgements</a:t>
            </a:r>
            <a:endParaRPr lang="pt-PT" sz="1400" b="1" i="1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t-PT" sz="1400" b="1" dirty="0" smtClean="0">
                <a:solidFill>
                  <a:schemeClr val="tx1"/>
                </a:solidFill>
                <a:latin typeface="+mj-lt"/>
              </a:rPr>
              <a:t>Magda Ribeiro (Statistics Portugal)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t-PT" sz="1400" b="1" dirty="0" smtClean="0">
                <a:solidFill>
                  <a:schemeClr val="tx1"/>
                </a:solidFill>
                <a:latin typeface="+mj-lt"/>
              </a:rPr>
              <a:t>David Sousa (Statistics Portugal)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pt-PT" sz="1400" b="1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pt-PT" sz="3600" b="1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pt-PT" sz="3600" b="1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pt-PT" sz="3600" b="1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pt-PT" sz="36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64" name="Rectangle 9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pic>
        <p:nvPicPr>
          <p:cNvPr id="16" name="Picture 15" descr="logo_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68713"/>
            <a:ext cx="3112624" cy="1008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79912" y="1556792"/>
            <a:ext cx="5328592" cy="432048"/>
          </a:xfrm>
        </p:spPr>
        <p:txBody>
          <a:bodyPr/>
          <a:lstStyle/>
          <a:p>
            <a:pPr lvl="0" indent="-514350"/>
            <a:r>
              <a:rPr lang="en-US" sz="1800" b="1" i="1" dirty="0" smtClean="0">
                <a:solidFill>
                  <a:schemeClr val="accent1"/>
                </a:solidFill>
              </a:rPr>
              <a:t>Statistics Portugal and ONA </a:t>
            </a:r>
            <a:br>
              <a:rPr lang="en-US" sz="1800" b="1" i="1" dirty="0" smtClean="0">
                <a:solidFill>
                  <a:schemeClr val="accent1"/>
                </a:solidFill>
              </a:rPr>
            </a:br>
            <a:r>
              <a:rPr lang="en-US" sz="1800" b="1" i="1" dirty="0" smtClean="0">
                <a:solidFill>
                  <a:schemeClr val="accent1"/>
                </a:solidFill>
              </a:rPr>
              <a:t>2018 Work </a:t>
            </a:r>
            <a:r>
              <a:rPr lang="en-US" sz="1800" b="1" i="1" dirty="0" err="1" smtClean="0">
                <a:solidFill>
                  <a:schemeClr val="accent1"/>
                </a:solidFill>
              </a:rPr>
              <a:t>Programme</a:t>
            </a:r>
            <a:r>
              <a:rPr lang="en-US" sz="1800" b="1" dirty="0" smtClean="0">
                <a:solidFill>
                  <a:schemeClr val="accent1"/>
                </a:solidFill>
              </a:rPr>
              <a:t/>
            </a:r>
            <a:br>
              <a:rPr lang="en-US" sz="1800" b="1" dirty="0" smtClean="0">
                <a:solidFill>
                  <a:schemeClr val="accent1"/>
                </a:solidFill>
              </a:rPr>
            </a:br>
            <a:endParaRPr lang="en-GB" sz="1800"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3815408" y="2348880"/>
          <a:ext cx="532859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2" y="2206605"/>
            <a:ext cx="273630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latin typeface="+mj-lt"/>
              </a:rPr>
              <a:t>310</a:t>
            </a:r>
            <a:r>
              <a:rPr lang="en-GB" sz="1600" b="1" dirty="0" smtClean="0">
                <a:latin typeface="+mj-lt"/>
              </a:rPr>
              <a:t> </a:t>
            </a:r>
            <a:r>
              <a:rPr lang="en-GB" sz="1400" b="1" dirty="0" smtClean="0">
                <a:solidFill>
                  <a:schemeClr val="tx1"/>
                </a:solidFill>
                <a:latin typeface="+mj-lt"/>
              </a:rPr>
              <a:t>statistical activities</a:t>
            </a:r>
            <a:endParaRPr lang="en-GB" sz="1400" b="1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57200" y="269776"/>
            <a:ext cx="8229600" cy="926976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pt-PT" sz="2000" dirty="0" err="1" smtClean="0">
                <a:solidFill>
                  <a:schemeClr val="tx1"/>
                </a:solidFill>
              </a:rPr>
              <a:t>Documenting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the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Statistical</a:t>
            </a:r>
            <a:r>
              <a:rPr lang="pt-PT" sz="2000" dirty="0" smtClean="0">
                <a:solidFill>
                  <a:schemeClr val="tx1"/>
                </a:solidFill>
              </a:rPr>
              <a:t> Business </a:t>
            </a:r>
            <a:r>
              <a:rPr lang="pt-PT" sz="2000" dirty="0" err="1" smtClean="0">
                <a:solidFill>
                  <a:schemeClr val="tx1"/>
                </a:solidFill>
              </a:rPr>
              <a:t>Process</a:t>
            </a:r>
            <a:endParaRPr lang="pt-PT" sz="2000" dirty="0" smtClean="0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</a:pP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Scope </a:t>
            </a: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of</a:t>
            </a: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statistical</a:t>
            </a: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production</a:t>
            </a: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7624" y="2998693"/>
            <a:ext cx="273630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+mj-lt"/>
              </a:rPr>
              <a:t>of which </a:t>
            </a:r>
            <a:r>
              <a:rPr lang="en-GB" sz="1800" b="1" dirty="0" smtClean="0">
                <a:latin typeface="+mj-lt"/>
              </a:rPr>
              <a:t>274 </a:t>
            </a:r>
            <a:r>
              <a:rPr lang="en-GB" sz="1400" b="1" dirty="0" smtClean="0">
                <a:solidFill>
                  <a:schemeClr val="tx1"/>
                </a:solidFill>
                <a:latin typeface="+mj-lt"/>
              </a:rPr>
              <a:t>generate statistical outputs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3790781"/>
            <a:ext cx="273630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which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will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be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released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in </a:t>
            </a:r>
            <a:r>
              <a:rPr lang="pt-PT" sz="1800" b="1" dirty="0" smtClean="0">
                <a:latin typeface="+mj-lt"/>
              </a:rPr>
              <a:t>1 007 </a:t>
            </a:r>
            <a:r>
              <a:rPr lang="pt-PT" sz="1400" b="1" dirty="0" err="1" smtClean="0">
                <a:solidFill>
                  <a:schemeClr val="tx1"/>
                </a:solidFill>
                <a:latin typeface="+mj-lt"/>
              </a:rPr>
              <a:t>different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 “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first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” </a:t>
            </a:r>
            <a:r>
              <a:rPr lang="pt-PT" sz="1400" b="1" dirty="0" err="1" smtClean="0">
                <a:solidFill>
                  <a:schemeClr val="tx1"/>
                </a:solidFill>
                <a:latin typeface="+mj-lt"/>
              </a:rPr>
              <a:t>moments</a:t>
            </a:r>
            <a:endParaRPr lang="pt-PT" sz="14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4" y="4582869"/>
            <a:ext cx="273630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902"/>
              </a:spcBef>
            </a:pPr>
            <a:r>
              <a:rPr lang="pt-PT" sz="1800" b="1" dirty="0" smtClean="0">
                <a:latin typeface="+mj-lt"/>
              </a:rPr>
              <a:t>684</a:t>
            </a:r>
            <a:r>
              <a:rPr lang="pt-PT" sz="1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by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b="1" dirty="0" err="1" smtClean="0">
                <a:solidFill>
                  <a:schemeClr val="tx1"/>
                </a:solidFill>
                <a:latin typeface="+mj-lt"/>
              </a:rPr>
              <a:t>Statistis</a:t>
            </a:r>
            <a:r>
              <a:rPr lang="pt-PT" sz="1400" b="1" dirty="0" smtClean="0">
                <a:solidFill>
                  <a:schemeClr val="tx1"/>
                </a:solidFill>
                <a:latin typeface="+mj-lt"/>
              </a:rPr>
              <a:t> Portugal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and</a:t>
            </a:r>
            <a:r>
              <a:rPr lang="pt-PT" sz="1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800" b="1" dirty="0" smtClean="0">
                <a:latin typeface="+mj-lt"/>
              </a:rPr>
              <a:t>323</a:t>
            </a:r>
            <a:r>
              <a:rPr lang="pt-PT" sz="1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by</a:t>
            </a:r>
            <a:r>
              <a:rPr lang="pt-PT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pt-PT" sz="1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400" b="1" dirty="0" err="1" smtClean="0">
                <a:solidFill>
                  <a:schemeClr val="tx1"/>
                </a:solidFill>
                <a:latin typeface="+mj-lt"/>
              </a:rPr>
              <a:t>ONAs</a:t>
            </a:r>
            <a:endParaRPr lang="pt-PT" sz="1400" b="1" dirty="0" smtClean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77214" y="1290246"/>
            <a:ext cx="6077306" cy="338554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PT" b="1" dirty="0" err="1" smtClean="0">
                <a:solidFill>
                  <a:schemeClr val="tx1"/>
                </a:solidFill>
              </a:rPr>
              <a:t>Statistical</a:t>
            </a:r>
            <a:r>
              <a:rPr lang="pt-PT" b="1" dirty="0" smtClean="0">
                <a:solidFill>
                  <a:schemeClr val="tx1"/>
                </a:solidFill>
              </a:rPr>
              <a:t> </a:t>
            </a:r>
            <a:r>
              <a:rPr lang="pt-PT" b="1" dirty="0" err="1" smtClean="0">
                <a:solidFill>
                  <a:schemeClr val="tx1"/>
                </a:solidFill>
              </a:rPr>
              <a:t>activities</a:t>
            </a:r>
            <a:r>
              <a:rPr lang="pt-PT" b="1" dirty="0" smtClean="0">
                <a:solidFill>
                  <a:schemeClr val="tx1"/>
                </a:solidFill>
              </a:rPr>
              <a:t> </a:t>
            </a:r>
            <a:r>
              <a:rPr lang="pt-PT" b="1" dirty="0" err="1" smtClean="0">
                <a:solidFill>
                  <a:schemeClr val="tx1"/>
                </a:solidFill>
              </a:rPr>
              <a:t>by</a:t>
            </a:r>
            <a:r>
              <a:rPr lang="pt-PT" b="1" dirty="0" smtClean="0">
                <a:solidFill>
                  <a:schemeClr val="tx1"/>
                </a:solidFill>
              </a:rPr>
              <a:t> </a:t>
            </a:r>
            <a:r>
              <a:rPr lang="pt-PT" b="1" dirty="0" err="1" smtClean="0">
                <a:solidFill>
                  <a:schemeClr val="tx1"/>
                </a:solidFill>
              </a:rPr>
              <a:t>domain</a:t>
            </a:r>
            <a:r>
              <a:rPr lang="pt-PT" b="1" dirty="0" smtClean="0">
                <a:solidFill>
                  <a:schemeClr val="tx1"/>
                </a:solidFill>
              </a:rPr>
              <a:t> for 2018 (Statistics Portugal)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269776"/>
            <a:ext cx="8229600" cy="926976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pt-PT" sz="2000" dirty="0" err="1" smtClean="0">
                <a:solidFill>
                  <a:schemeClr val="tx1"/>
                </a:solidFill>
              </a:rPr>
              <a:t>Documenting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the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Statistical</a:t>
            </a:r>
            <a:r>
              <a:rPr lang="pt-PT" sz="2000" dirty="0" smtClean="0">
                <a:solidFill>
                  <a:schemeClr val="tx1"/>
                </a:solidFill>
              </a:rPr>
              <a:t> Business </a:t>
            </a:r>
            <a:r>
              <a:rPr lang="pt-PT" sz="2000" dirty="0" err="1" smtClean="0">
                <a:solidFill>
                  <a:schemeClr val="tx1"/>
                </a:solidFill>
              </a:rPr>
              <a:t>Process</a:t>
            </a:r>
            <a:endParaRPr lang="pt-PT" sz="2000" dirty="0" smtClean="0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</a:pP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Scope </a:t>
            </a: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of</a:t>
            </a: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statistical</a:t>
            </a: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production</a:t>
            </a: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80112" y="6309320"/>
            <a:ext cx="3275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50000"/>
              </a:spcBef>
            </a:pPr>
            <a:r>
              <a:rPr lang="en-US" sz="1200" i="1" dirty="0" smtClean="0">
                <a:solidFill>
                  <a:srgbClr val="000000"/>
                </a:solidFill>
              </a:rPr>
              <a:t>Source: Statistics Portugal and ONA 2018 Work </a:t>
            </a:r>
            <a:r>
              <a:rPr lang="en-US" sz="1200" i="1" dirty="0" err="1" smtClean="0">
                <a:solidFill>
                  <a:srgbClr val="000000"/>
                </a:solidFill>
              </a:rPr>
              <a:t>Programme</a:t>
            </a:r>
            <a:endParaRPr lang="en-US" sz="1200" i="1" dirty="0">
              <a:solidFill>
                <a:srgbClr val="000000"/>
              </a:solidFill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1115616" y="1700808"/>
          <a:ext cx="676875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683568" y="1445870"/>
            <a:ext cx="7920880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 algn="ctr">
              <a:spcBef>
                <a:spcPts val="1200"/>
              </a:spcBef>
              <a:spcAft>
                <a:spcPts val="600"/>
              </a:spcAft>
              <a:buClr>
                <a:srgbClr val="CC0000"/>
              </a:buClr>
            </a:pPr>
            <a:r>
              <a:rPr lang="pt-PT" sz="1800" b="1" dirty="0" err="1" smtClean="0">
                <a:solidFill>
                  <a:schemeClr val="accent1"/>
                </a:solidFill>
                <a:latin typeface="+mj-lt"/>
              </a:rPr>
              <a:t>The</a:t>
            </a:r>
            <a:r>
              <a:rPr lang="pt-PT" sz="18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1800" b="1" dirty="0" err="1" smtClean="0">
                <a:solidFill>
                  <a:schemeClr val="accent1"/>
                </a:solidFill>
                <a:latin typeface="+mj-lt"/>
              </a:rPr>
              <a:t>advantages</a:t>
            </a:r>
            <a:r>
              <a:rPr lang="pt-PT" sz="18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1800" b="1" dirty="0" err="1" smtClean="0">
                <a:solidFill>
                  <a:schemeClr val="accent1"/>
                </a:solidFill>
                <a:latin typeface="+mj-lt"/>
              </a:rPr>
              <a:t>of</a:t>
            </a:r>
            <a:r>
              <a:rPr lang="pt-PT" sz="18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1800" b="1" dirty="0" err="1" smtClean="0">
                <a:solidFill>
                  <a:schemeClr val="accent1"/>
                </a:solidFill>
                <a:latin typeface="+mj-lt"/>
              </a:rPr>
              <a:t>documenting</a:t>
            </a:r>
            <a:r>
              <a:rPr lang="pt-PT" sz="18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1800" b="1" dirty="0" err="1" smtClean="0">
                <a:solidFill>
                  <a:schemeClr val="accent1"/>
                </a:solidFill>
                <a:latin typeface="+mj-lt"/>
              </a:rPr>
              <a:t>the</a:t>
            </a:r>
            <a:r>
              <a:rPr lang="pt-PT" sz="18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1800" b="1" dirty="0" err="1" smtClean="0">
                <a:solidFill>
                  <a:schemeClr val="accent1"/>
                </a:solidFill>
                <a:latin typeface="+mj-lt"/>
              </a:rPr>
              <a:t>Statistical</a:t>
            </a:r>
            <a:r>
              <a:rPr lang="pt-PT" sz="1800" b="1" dirty="0" smtClean="0">
                <a:solidFill>
                  <a:schemeClr val="accent1"/>
                </a:solidFill>
                <a:latin typeface="+mj-lt"/>
              </a:rPr>
              <a:t> Business </a:t>
            </a:r>
            <a:r>
              <a:rPr lang="pt-PT" sz="1800" b="1" dirty="0" err="1" smtClean="0">
                <a:solidFill>
                  <a:schemeClr val="accent1"/>
                </a:solidFill>
                <a:latin typeface="+mj-lt"/>
              </a:rPr>
              <a:t>Process</a:t>
            </a:r>
            <a:r>
              <a:rPr lang="pt-PT" sz="1800" b="1" dirty="0" smtClean="0">
                <a:solidFill>
                  <a:schemeClr val="accent1"/>
                </a:solidFill>
                <a:latin typeface="+mj-lt"/>
              </a:rPr>
              <a:t>:</a:t>
            </a:r>
          </a:p>
          <a:p>
            <a:pPr marL="182563" indent="-182563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Facilitating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internal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and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external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b="1" dirty="0" err="1" smtClean="0">
                <a:solidFill>
                  <a:schemeClr val="accent1"/>
                </a:solidFill>
                <a:latin typeface="+mj-lt"/>
              </a:rPr>
              <a:t>communication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national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and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international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)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about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statistical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production</a:t>
            </a:r>
            <a:endParaRPr lang="pt-PT" sz="1600" dirty="0" smtClean="0">
              <a:solidFill>
                <a:schemeClr val="tx1"/>
              </a:solidFill>
              <a:latin typeface="+mj-lt"/>
            </a:endParaRPr>
          </a:p>
          <a:p>
            <a:pPr marL="182563" indent="-182563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600" dirty="0" err="1" smtClean="0">
                <a:solidFill>
                  <a:schemeClr val="tx1"/>
                </a:solidFill>
              </a:rPr>
              <a:t>Promoting</a:t>
            </a:r>
            <a:r>
              <a:rPr lang="pt-PT" sz="1600" dirty="0" smtClean="0">
                <a:solidFill>
                  <a:schemeClr val="tx1"/>
                </a:solidFill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</a:rPr>
              <a:t>the</a:t>
            </a:r>
            <a:r>
              <a:rPr lang="pt-PT" sz="1600" dirty="0" smtClean="0">
                <a:solidFill>
                  <a:schemeClr val="tx1"/>
                </a:solidFill>
              </a:rPr>
              <a:t> </a:t>
            </a:r>
            <a:r>
              <a:rPr lang="pt-PT" sz="1600" b="1" dirty="0" err="1" smtClean="0">
                <a:solidFill>
                  <a:schemeClr val="accent1"/>
                </a:solidFill>
              </a:rPr>
              <a:t>standardization</a:t>
            </a:r>
            <a:r>
              <a:rPr lang="pt-PT" sz="1600" dirty="0" smtClean="0">
                <a:solidFill>
                  <a:schemeClr val="tx1"/>
                </a:solidFill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</a:rPr>
              <a:t>of</a:t>
            </a:r>
            <a:r>
              <a:rPr lang="pt-PT" sz="1600" dirty="0" smtClean="0">
                <a:solidFill>
                  <a:schemeClr val="tx1"/>
                </a:solidFill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</a:rPr>
              <a:t>specific</a:t>
            </a:r>
            <a:r>
              <a:rPr lang="pt-PT" sz="1600" dirty="0" smtClean="0">
                <a:solidFill>
                  <a:schemeClr val="tx1"/>
                </a:solidFill>
              </a:rPr>
              <a:t> </a:t>
            </a:r>
            <a:r>
              <a:rPr lang="pt-PT" sz="1600" b="1" dirty="0" err="1" smtClean="0">
                <a:solidFill>
                  <a:schemeClr val="accent1"/>
                </a:solidFill>
              </a:rPr>
              <a:t>terminology</a:t>
            </a:r>
            <a:r>
              <a:rPr lang="pt-PT" sz="1600" dirty="0" smtClean="0">
                <a:solidFill>
                  <a:schemeClr val="tx1"/>
                </a:solidFill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</a:rPr>
              <a:t>and</a:t>
            </a:r>
            <a:r>
              <a:rPr lang="pt-PT" sz="1600" dirty="0" smtClean="0">
                <a:solidFill>
                  <a:schemeClr val="tx1"/>
                </a:solidFill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</a:rPr>
              <a:t>the</a:t>
            </a:r>
            <a:r>
              <a:rPr lang="pt-PT" sz="1600" dirty="0" smtClean="0">
                <a:solidFill>
                  <a:schemeClr val="tx1"/>
                </a:solidFill>
              </a:rPr>
              <a:t> </a:t>
            </a:r>
            <a:r>
              <a:rPr lang="pt-PT" sz="1600" b="1" dirty="0" err="1" smtClean="0">
                <a:solidFill>
                  <a:schemeClr val="accent1"/>
                </a:solidFill>
              </a:rPr>
              <a:t>sharing</a:t>
            </a:r>
            <a:r>
              <a:rPr lang="pt-PT" sz="1600" b="1" dirty="0" smtClean="0">
                <a:solidFill>
                  <a:schemeClr val="accent1"/>
                </a:solidFill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</a:rPr>
              <a:t>of</a:t>
            </a:r>
            <a:r>
              <a:rPr lang="pt-PT" sz="1600" dirty="0" smtClean="0">
                <a:solidFill>
                  <a:schemeClr val="tx1"/>
                </a:solidFill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</a:rPr>
              <a:t>knowledge</a:t>
            </a:r>
            <a:r>
              <a:rPr lang="pt-PT" sz="1600" dirty="0" smtClean="0">
                <a:solidFill>
                  <a:schemeClr val="tx1"/>
                </a:solidFill>
              </a:rPr>
              <a:t>, data </a:t>
            </a:r>
            <a:r>
              <a:rPr lang="pt-PT" sz="1600" dirty="0" err="1" smtClean="0">
                <a:solidFill>
                  <a:schemeClr val="tx1"/>
                </a:solidFill>
              </a:rPr>
              <a:t>and</a:t>
            </a:r>
            <a:r>
              <a:rPr lang="pt-PT" sz="1600" dirty="0" smtClean="0">
                <a:solidFill>
                  <a:schemeClr val="tx1"/>
                </a:solidFill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</a:rPr>
              <a:t>tools</a:t>
            </a:r>
            <a:r>
              <a:rPr lang="pt-PT" sz="1600" dirty="0" smtClean="0">
                <a:solidFill>
                  <a:schemeClr val="tx1"/>
                </a:solidFill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</a:rPr>
              <a:t>along</a:t>
            </a:r>
            <a:r>
              <a:rPr lang="pt-PT" sz="1600" dirty="0" smtClean="0">
                <a:solidFill>
                  <a:schemeClr val="tx1"/>
                </a:solidFill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</a:rPr>
              <a:t>the</a:t>
            </a:r>
            <a:r>
              <a:rPr lang="pt-PT" sz="1600" dirty="0" smtClean="0">
                <a:solidFill>
                  <a:schemeClr val="tx1"/>
                </a:solidFill>
              </a:rPr>
              <a:t> business </a:t>
            </a:r>
            <a:r>
              <a:rPr lang="pt-PT" sz="1600" dirty="0" err="1" smtClean="0">
                <a:solidFill>
                  <a:schemeClr val="tx1"/>
                </a:solidFill>
              </a:rPr>
              <a:t>process</a:t>
            </a:r>
            <a:endParaRPr lang="pt-PT" sz="1600" dirty="0" smtClean="0">
              <a:solidFill>
                <a:schemeClr val="tx1"/>
              </a:solidFill>
            </a:endParaRPr>
          </a:p>
          <a:p>
            <a:pPr marL="182563" indent="-182563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600" dirty="0" err="1" smtClean="0">
                <a:solidFill>
                  <a:schemeClr val="tx1"/>
                </a:solidFill>
              </a:rPr>
              <a:t>Fostering</a:t>
            </a:r>
            <a:r>
              <a:rPr lang="pt-PT" sz="1600" dirty="0" smtClean="0">
                <a:solidFill>
                  <a:schemeClr val="tx1"/>
                </a:solidFill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</a:rPr>
              <a:t>the</a:t>
            </a:r>
            <a:r>
              <a:rPr lang="pt-PT" sz="1600" dirty="0" smtClean="0">
                <a:solidFill>
                  <a:schemeClr val="tx1"/>
                </a:solidFill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</a:rPr>
              <a:t>process</a:t>
            </a:r>
            <a:r>
              <a:rPr lang="pt-PT" sz="1600" dirty="0" smtClean="0">
                <a:solidFill>
                  <a:schemeClr val="tx1"/>
                </a:solidFill>
              </a:rPr>
              <a:t> </a:t>
            </a:r>
            <a:r>
              <a:rPr lang="pt-PT" sz="1600" b="1" dirty="0" err="1" smtClean="0">
                <a:solidFill>
                  <a:schemeClr val="accent1"/>
                </a:solidFill>
              </a:rPr>
              <a:t>standardization</a:t>
            </a:r>
            <a:endParaRPr lang="pt-PT" sz="1600" dirty="0" smtClean="0">
              <a:solidFill>
                <a:schemeClr val="tx1"/>
              </a:solidFill>
            </a:endParaRPr>
          </a:p>
          <a:p>
            <a:pPr marL="182563" indent="-182563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Supporting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b="1" dirty="0" err="1" smtClean="0">
                <a:solidFill>
                  <a:schemeClr val="accent1"/>
                </a:solidFill>
                <a:latin typeface="+mj-lt"/>
              </a:rPr>
              <a:t>p</a:t>
            </a:r>
            <a:r>
              <a:rPr lang="pt-PT" sz="1600" b="1" dirty="0" err="1" smtClean="0">
                <a:solidFill>
                  <a:schemeClr val="accent1"/>
                </a:solidFill>
              </a:rPr>
              <a:t>lanning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process</a:t>
            </a:r>
            <a:endParaRPr lang="pt-PT" sz="1600" dirty="0" smtClean="0">
              <a:solidFill>
                <a:schemeClr val="tx1"/>
              </a:solidFill>
              <a:latin typeface="+mj-lt"/>
            </a:endParaRPr>
          </a:p>
          <a:p>
            <a:pPr marL="182563" indent="-182563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Providing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a </a:t>
            </a:r>
            <a:r>
              <a:rPr lang="pt-PT" sz="1600" b="1" dirty="0" err="1" smtClean="0">
                <a:solidFill>
                  <a:schemeClr val="accent1"/>
                </a:solidFill>
                <a:latin typeface="+mj-lt"/>
              </a:rPr>
              <a:t>map</a:t>
            </a:r>
            <a:r>
              <a:rPr lang="pt-PT" sz="16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entire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business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process</a:t>
            </a:r>
            <a:endParaRPr lang="pt-PT" sz="1600" dirty="0" smtClean="0">
              <a:solidFill>
                <a:schemeClr val="tx1"/>
              </a:solidFill>
              <a:latin typeface="+mj-lt"/>
            </a:endParaRPr>
          </a:p>
          <a:p>
            <a:pPr marL="182563" indent="-182563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Identifying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all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necessary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b="1" dirty="0" err="1" smtClean="0">
                <a:solidFill>
                  <a:schemeClr val="accent1"/>
                </a:solidFill>
                <a:latin typeface="+mj-lt"/>
              </a:rPr>
              <a:t>documentation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to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be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produced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along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business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process</a:t>
            </a:r>
            <a:endParaRPr lang="pt-PT" sz="1600" dirty="0" smtClean="0">
              <a:solidFill>
                <a:schemeClr val="tx1"/>
              </a:solidFill>
              <a:latin typeface="+mj-lt"/>
            </a:endParaRPr>
          </a:p>
          <a:p>
            <a:pPr marL="182563" indent="-182563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600" dirty="0" err="1" smtClean="0">
                <a:solidFill>
                  <a:schemeClr val="tx1"/>
                </a:solidFill>
              </a:rPr>
              <a:t>Identifying</a:t>
            </a:r>
            <a:r>
              <a:rPr lang="pt-PT" sz="1600" dirty="0" smtClean="0">
                <a:solidFill>
                  <a:schemeClr val="tx1"/>
                </a:solidFill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</a:rPr>
              <a:t>all</a:t>
            </a:r>
            <a:r>
              <a:rPr lang="pt-PT" sz="1600" dirty="0" smtClean="0">
                <a:solidFill>
                  <a:schemeClr val="tx1"/>
                </a:solidFill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</a:rPr>
              <a:t>possible</a:t>
            </a:r>
            <a:r>
              <a:rPr lang="pt-PT" sz="1600" dirty="0" smtClean="0">
                <a:solidFill>
                  <a:schemeClr val="tx1"/>
                </a:solidFill>
              </a:rPr>
              <a:t> </a:t>
            </a:r>
            <a:r>
              <a:rPr lang="pt-PT" sz="1600" b="1" dirty="0" err="1" smtClean="0">
                <a:solidFill>
                  <a:schemeClr val="accent1"/>
                </a:solidFill>
                <a:latin typeface="+mj-lt"/>
              </a:rPr>
              <a:t>synergies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along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process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and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between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activities</a:t>
            </a:r>
            <a:endParaRPr lang="pt-PT" sz="1600" dirty="0" smtClean="0">
              <a:solidFill>
                <a:schemeClr val="tx1"/>
              </a:solidFill>
              <a:latin typeface="+mj-lt"/>
            </a:endParaRPr>
          </a:p>
          <a:p>
            <a:pPr marL="182563" indent="-182563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Supporting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b="1" dirty="0" err="1" smtClean="0">
                <a:solidFill>
                  <a:schemeClr val="accent1"/>
                </a:solidFill>
                <a:latin typeface="+mj-lt"/>
              </a:rPr>
              <a:t>modernization</a:t>
            </a:r>
            <a:r>
              <a:rPr lang="pt-PT" sz="1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production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systems</a:t>
            </a:r>
            <a:endParaRPr lang="pt-PT" sz="1600" dirty="0" smtClean="0">
              <a:solidFill>
                <a:schemeClr val="tx1"/>
              </a:solidFill>
              <a:latin typeface="+mj-lt"/>
            </a:endParaRPr>
          </a:p>
          <a:p>
            <a:pPr marL="182563" indent="-182563">
              <a:buClr>
                <a:srgbClr val="CC0000"/>
              </a:buClr>
              <a:buFont typeface="Wingdings" pitchFamily="2" charset="2"/>
              <a:buChar char="§"/>
            </a:pP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Providing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a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relevant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tool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 for </a:t>
            </a:r>
            <a:r>
              <a:rPr lang="pt-PT" sz="1600" b="1" dirty="0" err="1" smtClean="0">
                <a:solidFill>
                  <a:schemeClr val="accent2"/>
                </a:solidFill>
                <a:latin typeface="+mj-lt"/>
              </a:rPr>
              <a:t>quality</a:t>
            </a:r>
            <a:r>
              <a:rPr lang="pt-PT" sz="1600" b="1" dirty="0" smtClean="0">
                <a:solidFill>
                  <a:schemeClr val="accent2"/>
                </a:solidFill>
                <a:latin typeface="+mj-lt"/>
              </a:rPr>
              <a:t> management 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– for </a:t>
            </a:r>
            <a:r>
              <a:rPr lang="pt-PT" sz="1600" dirty="0" err="1" smtClean="0">
                <a:solidFill>
                  <a:schemeClr val="tx1"/>
                </a:solidFill>
                <a:latin typeface="+mj-lt"/>
              </a:rPr>
              <a:t>example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,  </a:t>
            </a:r>
            <a:r>
              <a:rPr lang="pt-PT" sz="1600" dirty="0" smtClean="0">
                <a:solidFill>
                  <a:schemeClr val="tx1"/>
                </a:solidFill>
              </a:rPr>
              <a:t>in </a:t>
            </a:r>
            <a:r>
              <a:rPr lang="pt-PT" sz="1600" dirty="0" err="1" smtClean="0">
                <a:solidFill>
                  <a:schemeClr val="tx1"/>
                </a:solidFill>
              </a:rPr>
              <a:t>auditing</a:t>
            </a:r>
            <a:r>
              <a:rPr lang="pt-PT" sz="1600" dirty="0" smtClean="0">
                <a:solidFill>
                  <a:schemeClr val="tx1"/>
                </a:solidFill>
              </a:rPr>
              <a:t> processes</a:t>
            </a:r>
            <a:r>
              <a:rPr lang="pt-PT" sz="1600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57200" y="269776"/>
            <a:ext cx="8229600" cy="926976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pt-PT" sz="2000" dirty="0" err="1" smtClean="0">
                <a:solidFill>
                  <a:schemeClr val="tx1"/>
                </a:solidFill>
              </a:rPr>
              <a:t>Documenting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the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Statistical</a:t>
            </a:r>
            <a:r>
              <a:rPr lang="pt-PT" sz="2000" dirty="0" smtClean="0">
                <a:solidFill>
                  <a:schemeClr val="tx1"/>
                </a:solidFill>
              </a:rPr>
              <a:t> Business </a:t>
            </a:r>
            <a:r>
              <a:rPr lang="pt-PT" sz="2000" dirty="0" err="1" smtClean="0">
                <a:solidFill>
                  <a:schemeClr val="tx1"/>
                </a:solidFill>
              </a:rPr>
              <a:t>Process</a:t>
            </a:r>
            <a:endParaRPr lang="pt-PT" sz="2000" dirty="0" smtClean="0">
              <a:solidFill>
                <a:schemeClr val="tx1"/>
              </a:solidFill>
            </a:endParaRPr>
          </a:p>
          <a:p>
            <a:pPr algn="r">
              <a:spcBef>
                <a:spcPct val="0"/>
              </a:spcBef>
            </a:pP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Advantages</a:t>
            </a:r>
            <a:endParaRPr lang="pt-PT" sz="2000" dirty="0" smtClean="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3"/>
          <p:cNvSpPr txBox="1">
            <a:spLocks/>
          </p:cNvSpPr>
          <p:nvPr/>
        </p:nvSpPr>
        <p:spPr>
          <a:xfrm>
            <a:off x="457200" y="269776"/>
            <a:ext cx="8229600" cy="926976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pt-PT" sz="2000" dirty="0" err="1" smtClean="0">
                <a:solidFill>
                  <a:schemeClr val="tx1"/>
                </a:solidFill>
              </a:rPr>
              <a:t>Statistical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Process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Procedures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Handbooks</a:t>
            </a:r>
            <a:endParaRPr lang="pt-PT" sz="2000" dirty="0" smtClean="0">
              <a:solidFill>
                <a:schemeClr val="tx1"/>
              </a:solidFill>
              <a:latin typeface="+mj-lt"/>
            </a:endParaRPr>
          </a:p>
          <a:p>
            <a:pPr algn="r">
              <a:spcBef>
                <a:spcPct val="0"/>
              </a:spcBef>
            </a:pP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An</a:t>
            </a: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overview</a:t>
            </a: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 (1)</a:t>
            </a:r>
          </a:p>
        </p:txBody>
      </p:sp>
      <p:sp>
        <p:nvSpPr>
          <p:cNvPr id="68" name="Text Box 13"/>
          <p:cNvSpPr txBox="1">
            <a:spLocks noChangeArrowheads="1"/>
          </p:cNvSpPr>
          <p:nvPr/>
        </p:nvSpPr>
        <p:spPr bwMode="auto">
          <a:xfrm>
            <a:off x="6732240" y="1074222"/>
            <a:ext cx="205273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PT" sz="1600" b="1" dirty="0" smtClean="0">
                <a:solidFill>
                  <a:schemeClr val="accent1"/>
                </a:solidFill>
                <a:latin typeface="+mj-lt"/>
              </a:rPr>
              <a:t>1st </a:t>
            </a:r>
            <a:r>
              <a:rPr lang="pt-PT" sz="1600" b="1" dirty="0" err="1" smtClean="0">
                <a:solidFill>
                  <a:schemeClr val="accent1"/>
                </a:solidFill>
                <a:latin typeface="+mj-lt"/>
              </a:rPr>
              <a:t>version</a:t>
            </a:r>
            <a:r>
              <a:rPr lang="pt-PT" sz="16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1600" dirty="0" smtClean="0">
                <a:solidFill>
                  <a:schemeClr val="accent1"/>
                </a:solidFill>
                <a:latin typeface="+mj-lt"/>
              </a:rPr>
              <a:t>(1997)</a:t>
            </a:r>
            <a:endParaRPr lang="pt-PT" sz="16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026" name="Picture 2" descr="C:\Users\david.sousa\AppData\Local\Microsoft\Windows\Temporary Internet Files\Content.Outlook\9GE3SQDR\0456_001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976470"/>
            <a:ext cx="3001526" cy="4244498"/>
          </a:xfrm>
          <a:prstGeom prst="rect">
            <a:avLst/>
          </a:prstGeom>
          <a:noFill/>
        </p:spPr>
      </p:pic>
      <p:sp>
        <p:nvSpPr>
          <p:cNvPr id="69" name="Rectangle 68"/>
          <p:cNvSpPr/>
          <p:nvPr/>
        </p:nvSpPr>
        <p:spPr>
          <a:xfrm>
            <a:off x="899592" y="1124744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pt-PT" sz="1600" b="1" dirty="0" err="1" smtClean="0">
                <a:solidFill>
                  <a:schemeClr val="accent1"/>
                </a:solidFill>
              </a:rPr>
              <a:t>Description</a:t>
            </a:r>
            <a:r>
              <a:rPr lang="pt-PT" sz="1600" b="1" dirty="0" smtClean="0">
                <a:solidFill>
                  <a:schemeClr val="accent1"/>
                </a:solidFill>
              </a:rPr>
              <a:t> </a:t>
            </a:r>
            <a:r>
              <a:rPr lang="pt-PT" sz="1600" b="1" dirty="0" err="1" smtClean="0">
                <a:solidFill>
                  <a:schemeClr val="accent1"/>
                </a:solidFill>
              </a:rPr>
              <a:t>of</a:t>
            </a:r>
            <a:r>
              <a:rPr lang="pt-PT" sz="1600" b="1" dirty="0" smtClean="0">
                <a:solidFill>
                  <a:schemeClr val="accent1"/>
                </a:solidFill>
              </a:rPr>
              <a:t> </a:t>
            </a:r>
            <a:r>
              <a:rPr lang="pt-PT" sz="1600" b="1" dirty="0" err="1" smtClean="0">
                <a:solidFill>
                  <a:schemeClr val="accent1"/>
                </a:solidFill>
              </a:rPr>
              <a:t>the</a:t>
            </a:r>
            <a:r>
              <a:rPr lang="pt-PT" sz="1600" b="1" dirty="0" smtClean="0">
                <a:solidFill>
                  <a:schemeClr val="accent1"/>
                </a:solidFill>
              </a:rPr>
              <a:t> Business </a:t>
            </a:r>
            <a:r>
              <a:rPr lang="pt-PT" sz="1600" b="1" dirty="0" err="1" smtClean="0">
                <a:solidFill>
                  <a:schemeClr val="accent1"/>
                </a:solidFill>
              </a:rPr>
              <a:t>Model</a:t>
            </a:r>
            <a:endParaRPr lang="pt-PT" sz="1600" b="1" dirty="0">
              <a:solidFill>
                <a:schemeClr val="accent1"/>
              </a:solidFill>
            </a:endParaRPr>
          </a:p>
        </p:txBody>
      </p:sp>
      <p:cxnSp>
        <p:nvCxnSpPr>
          <p:cNvPr id="71" name="Straight Arrow Connector 70"/>
          <p:cNvCxnSpPr/>
          <p:nvPr/>
        </p:nvCxnSpPr>
        <p:spPr bwMode="auto">
          <a:xfrm flipH="1">
            <a:off x="1763688" y="1412776"/>
            <a:ext cx="144016" cy="288032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3203848" y="1412776"/>
            <a:ext cx="144016" cy="216024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7" name="Picture 3" descr="C:\Users\david.sousa\AppData\Local\Microsoft\Windows\Temporary Internet Files\Content.Outlook\9GE3SQDR\0458_001.jpg"/>
          <p:cNvPicPr>
            <a:picLocks noChangeAspect="1" noChangeArrowheads="1"/>
          </p:cNvPicPr>
          <p:nvPr/>
        </p:nvPicPr>
        <p:blipFill>
          <a:blip r:embed="rId4" cstate="print"/>
          <a:srcRect l="6484" t="2293" r="2743" b="3713"/>
          <a:stretch>
            <a:fillRect/>
          </a:stretch>
        </p:blipFill>
        <p:spPr bwMode="auto">
          <a:xfrm>
            <a:off x="2987824" y="2132856"/>
            <a:ext cx="2803044" cy="4104456"/>
          </a:xfrm>
          <a:prstGeom prst="rect">
            <a:avLst/>
          </a:prstGeom>
          <a:noFill/>
        </p:spPr>
      </p:pic>
      <p:pic>
        <p:nvPicPr>
          <p:cNvPr id="1028" name="Picture 4" descr="C:\Users\david.sousa\AppData\Local\Microsoft\Windows\Temporary Internet Files\Content.Outlook\9GE3SQDR\0459_001.jpg"/>
          <p:cNvPicPr>
            <a:picLocks noChangeAspect="1" noChangeArrowheads="1"/>
          </p:cNvPicPr>
          <p:nvPr/>
        </p:nvPicPr>
        <p:blipFill>
          <a:blip r:embed="rId5" cstate="print"/>
          <a:srcRect l="6577" t="2326" r="4630" b="2326"/>
          <a:stretch>
            <a:fillRect/>
          </a:stretch>
        </p:blipFill>
        <p:spPr bwMode="auto">
          <a:xfrm>
            <a:off x="61840" y="1700808"/>
            <a:ext cx="2941790" cy="4467163"/>
          </a:xfrm>
          <a:prstGeom prst="rect">
            <a:avLst/>
          </a:prstGeom>
          <a:noFill/>
        </p:spPr>
      </p:pic>
      <p:sp>
        <p:nvSpPr>
          <p:cNvPr id="79" name="Rectangle 78"/>
          <p:cNvSpPr/>
          <p:nvPr/>
        </p:nvSpPr>
        <p:spPr>
          <a:xfrm>
            <a:off x="539552" y="1628800"/>
            <a:ext cx="15841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pt-PT" sz="1400" dirty="0" err="1" smtClean="0">
                <a:solidFill>
                  <a:schemeClr val="tx1"/>
                </a:solidFill>
              </a:rPr>
              <a:t>Primary</a:t>
            </a:r>
            <a:r>
              <a:rPr lang="pt-PT" sz="1400" dirty="0" smtClean="0">
                <a:solidFill>
                  <a:schemeClr val="tx1"/>
                </a:solidFill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</a:rPr>
              <a:t>statistics</a:t>
            </a:r>
            <a:endParaRPr lang="pt-PT" sz="1400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203848" y="1628800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pt-PT" sz="1400" dirty="0" err="1" smtClean="0">
                <a:solidFill>
                  <a:schemeClr val="tx1"/>
                </a:solidFill>
              </a:rPr>
              <a:t>Derived</a:t>
            </a:r>
            <a:r>
              <a:rPr lang="pt-PT" sz="1400" dirty="0" smtClean="0">
                <a:solidFill>
                  <a:schemeClr val="tx1"/>
                </a:solidFill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</a:rPr>
              <a:t>statistics</a:t>
            </a:r>
            <a:endParaRPr lang="pt-PT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AutoShape 2"/>
          <p:cNvSpPr>
            <a:spLocks noChangeAspect="1" noChangeArrowheads="1" noTextEdit="1"/>
          </p:cNvSpPr>
          <p:nvPr/>
        </p:nvSpPr>
        <p:spPr bwMode="auto">
          <a:xfrm>
            <a:off x="-1692" y="1124744"/>
            <a:ext cx="9145692" cy="429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89443" name="Rectangle 3"/>
          <p:cNvSpPr>
            <a:spLocks noChangeArrowheads="1"/>
          </p:cNvSpPr>
          <p:nvPr/>
        </p:nvSpPr>
        <p:spPr bwMode="auto">
          <a:xfrm>
            <a:off x="250825" y="2001838"/>
            <a:ext cx="528638" cy="16351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350838" y="1997075"/>
            <a:ext cx="4286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pt-PT" sz="900" i="1">
                <a:solidFill>
                  <a:srgbClr val="000000"/>
                </a:solidFill>
                <a:latin typeface="Verdana" pitchFamily="34" charset="0"/>
              </a:rPr>
              <a:t>Phases</a:t>
            </a:r>
            <a:endParaRPr lang="pt-PT" sz="2400">
              <a:solidFill>
                <a:srgbClr val="802F05"/>
              </a:solidFill>
              <a:latin typeface="Arial" charset="0"/>
            </a:endParaRPr>
          </a:p>
        </p:txBody>
      </p:sp>
      <p:sp>
        <p:nvSpPr>
          <p:cNvPr id="189445" name="Line 5"/>
          <p:cNvSpPr>
            <a:spLocks noChangeShapeType="1"/>
          </p:cNvSpPr>
          <p:nvPr/>
        </p:nvSpPr>
        <p:spPr bwMode="auto">
          <a:xfrm>
            <a:off x="355600" y="2924175"/>
            <a:ext cx="1588" cy="206375"/>
          </a:xfrm>
          <a:prstGeom prst="line">
            <a:avLst/>
          </a:prstGeom>
          <a:noFill/>
          <a:ln w="14288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4787900" y="1289050"/>
            <a:ext cx="476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pt-PT" sz="1100" b="1">
                <a:solidFill>
                  <a:srgbClr val="3366FF"/>
                </a:solidFill>
                <a:latin typeface="Verdana" pitchFamily="34" charset="0"/>
              </a:rPr>
              <a:t> </a:t>
            </a:r>
            <a:endParaRPr lang="pt-PT" sz="2400">
              <a:solidFill>
                <a:srgbClr val="802F05"/>
              </a:solidFill>
              <a:latin typeface="Arial" charset="0"/>
            </a:endParaRPr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5016500" y="1289050"/>
            <a:ext cx="460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pt-PT" sz="1100" b="1">
                <a:solidFill>
                  <a:srgbClr val="3366FF"/>
                </a:solidFill>
                <a:latin typeface="Verdana" pitchFamily="34" charset="0"/>
              </a:rPr>
              <a:t> </a:t>
            </a:r>
            <a:endParaRPr lang="pt-PT" sz="2400">
              <a:solidFill>
                <a:srgbClr val="802F05"/>
              </a:solidFill>
              <a:latin typeface="Arial" charset="0"/>
            </a:endParaRPr>
          </a:p>
        </p:txBody>
      </p:sp>
      <p:sp>
        <p:nvSpPr>
          <p:cNvPr id="189448" name="Rectangle 8"/>
          <p:cNvSpPr>
            <a:spLocks noChangeArrowheads="1"/>
          </p:cNvSpPr>
          <p:nvPr/>
        </p:nvSpPr>
        <p:spPr bwMode="auto">
          <a:xfrm>
            <a:off x="5776913" y="1289050"/>
            <a:ext cx="476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pt-PT" sz="1100" b="1">
                <a:solidFill>
                  <a:srgbClr val="3366FF"/>
                </a:solidFill>
                <a:latin typeface="Verdana" pitchFamily="34" charset="0"/>
              </a:rPr>
              <a:t> </a:t>
            </a:r>
            <a:endParaRPr lang="pt-PT" sz="2400">
              <a:solidFill>
                <a:srgbClr val="802F05"/>
              </a:solidFill>
              <a:latin typeface="Arial" charset="0"/>
            </a:endParaRPr>
          </a:p>
        </p:txBody>
      </p:sp>
      <p:sp>
        <p:nvSpPr>
          <p:cNvPr id="189449" name="Line 9"/>
          <p:cNvSpPr>
            <a:spLocks noChangeShapeType="1"/>
          </p:cNvSpPr>
          <p:nvPr/>
        </p:nvSpPr>
        <p:spPr bwMode="auto">
          <a:xfrm flipH="1">
            <a:off x="352425" y="3773488"/>
            <a:ext cx="3175" cy="163512"/>
          </a:xfrm>
          <a:prstGeom prst="line">
            <a:avLst/>
          </a:prstGeom>
          <a:noFill/>
          <a:ln w="14288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89450" name="Line 10"/>
          <p:cNvSpPr>
            <a:spLocks noChangeShapeType="1"/>
          </p:cNvSpPr>
          <p:nvPr/>
        </p:nvSpPr>
        <p:spPr bwMode="auto">
          <a:xfrm>
            <a:off x="355600" y="4581525"/>
            <a:ext cx="1588" cy="163513"/>
          </a:xfrm>
          <a:prstGeom prst="line">
            <a:avLst/>
          </a:prstGeom>
          <a:noFill/>
          <a:ln w="14288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89451" name="Freeform 11"/>
          <p:cNvSpPr>
            <a:spLocks/>
          </p:cNvSpPr>
          <p:nvPr/>
        </p:nvSpPr>
        <p:spPr bwMode="auto">
          <a:xfrm>
            <a:off x="1552575" y="2228850"/>
            <a:ext cx="671513" cy="695325"/>
          </a:xfrm>
          <a:custGeom>
            <a:avLst/>
            <a:gdLst/>
            <a:ahLst/>
            <a:cxnLst>
              <a:cxn ang="0">
                <a:pos x="0" y="212"/>
              </a:cxn>
              <a:cxn ang="0">
                <a:pos x="209" y="0"/>
              </a:cxn>
              <a:cxn ang="0">
                <a:pos x="418" y="212"/>
              </a:cxn>
              <a:cxn ang="0">
                <a:pos x="209" y="426"/>
              </a:cxn>
              <a:cxn ang="0">
                <a:pos x="0" y="212"/>
              </a:cxn>
            </a:cxnLst>
            <a:rect l="0" t="0" r="r" b="b"/>
            <a:pathLst>
              <a:path w="418" h="426">
                <a:moveTo>
                  <a:pt x="0" y="212"/>
                </a:moveTo>
                <a:lnTo>
                  <a:pt x="209" y="0"/>
                </a:lnTo>
                <a:lnTo>
                  <a:pt x="418" y="212"/>
                </a:lnTo>
                <a:lnTo>
                  <a:pt x="209" y="426"/>
                </a:lnTo>
                <a:lnTo>
                  <a:pt x="0" y="212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89452" name="Rectangle 12"/>
          <p:cNvSpPr>
            <a:spLocks noChangeArrowheads="1"/>
          </p:cNvSpPr>
          <p:nvPr/>
        </p:nvSpPr>
        <p:spPr bwMode="auto">
          <a:xfrm>
            <a:off x="250825" y="2206625"/>
            <a:ext cx="1638300" cy="71755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89453" name="Rectangle 13"/>
          <p:cNvSpPr>
            <a:spLocks noChangeArrowheads="1"/>
          </p:cNvSpPr>
          <p:nvPr/>
        </p:nvSpPr>
        <p:spPr bwMode="auto">
          <a:xfrm>
            <a:off x="560388" y="2465388"/>
            <a:ext cx="10509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pt-PT" sz="1100" b="1">
                <a:solidFill>
                  <a:srgbClr val="000000"/>
                </a:solidFill>
                <a:latin typeface="Verdana" pitchFamily="34" charset="0"/>
              </a:rPr>
              <a:t>I. Conception</a:t>
            </a:r>
            <a:endParaRPr lang="pt-PT" sz="2400">
              <a:solidFill>
                <a:srgbClr val="802F05"/>
              </a:solidFill>
              <a:latin typeface="Arial" charset="0"/>
            </a:endParaRPr>
          </a:p>
        </p:txBody>
      </p:sp>
      <p:sp>
        <p:nvSpPr>
          <p:cNvPr id="189454" name="Freeform 14"/>
          <p:cNvSpPr>
            <a:spLocks/>
          </p:cNvSpPr>
          <p:nvPr/>
        </p:nvSpPr>
        <p:spPr bwMode="auto">
          <a:xfrm>
            <a:off x="8445500" y="2201863"/>
            <a:ext cx="671513" cy="698500"/>
          </a:xfrm>
          <a:custGeom>
            <a:avLst/>
            <a:gdLst/>
            <a:ahLst/>
            <a:cxnLst>
              <a:cxn ang="0">
                <a:pos x="0" y="214"/>
              </a:cxn>
              <a:cxn ang="0">
                <a:pos x="209" y="0"/>
              </a:cxn>
              <a:cxn ang="0">
                <a:pos x="418" y="214"/>
              </a:cxn>
              <a:cxn ang="0">
                <a:pos x="209" y="428"/>
              </a:cxn>
              <a:cxn ang="0">
                <a:pos x="0" y="214"/>
              </a:cxn>
            </a:cxnLst>
            <a:rect l="0" t="0" r="r" b="b"/>
            <a:pathLst>
              <a:path w="418" h="428">
                <a:moveTo>
                  <a:pt x="0" y="214"/>
                </a:moveTo>
                <a:lnTo>
                  <a:pt x="209" y="0"/>
                </a:lnTo>
                <a:lnTo>
                  <a:pt x="418" y="214"/>
                </a:lnTo>
                <a:lnTo>
                  <a:pt x="209" y="428"/>
                </a:lnTo>
                <a:lnTo>
                  <a:pt x="0" y="214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89455" name="Rectangle 15"/>
          <p:cNvSpPr>
            <a:spLocks noChangeArrowheads="1"/>
          </p:cNvSpPr>
          <p:nvPr/>
        </p:nvSpPr>
        <p:spPr bwMode="auto">
          <a:xfrm>
            <a:off x="7138988" y="2201863"/>
            <a:ext cx="1643062" cy="71755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89456" name="Rectangle 16"/>
          <p:cNvSpPr>
            <a:spLocks noChangeArrowheads="1"/>
          </p:cNvSpPr>
          <p:nvPr/>
        </p:nvSpPr>
        <p:spPr bwMode="auto">
          <a:xfrm>
            <a:off x="7442200" y="2460625"/>
            <a:ext cx="1108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pt-PT" sz="1100" b="1">
                <a:solidFill>
                  <a:srgbClr val="000000"/>
                </a:solidFill>
                <a:latin typeface="Verdana" pitchFamily="34" charset="0"/>
              </a:rPr>
              <a:t>IV. Evaluation</a:t>
            </a:r>
            <a:endParaRPr lang="pt-PT" sz="2400">
              <a:solidFill>
                <a:srgbClr val="802F05"/>
              </a:solidFill>
              <a:latin typeface="Arial" charset="0"/>
            </a:endParaRPr>
          </a:p>
        </p:txBody>
      </p:sp>
      <p:sp>
        <p:nvSpPr>
          <p:cNvPr id="189457" name="Freeform 17"/>
          <p:cNvSpPr>
            <a:spLocks/>
          </p:cNvSpPr>
          <p:nvPr/>
        </p:nvSpPr>
        <p:spPr bwMode="auto">
          <a:xfrm>
            <a:off x="6135688" y="2206625"/>
            <a:ext cx="671512" cy="696913"/>
          </a:xfrm>
          <a:custGeom>
            <a:avLst/>
            <a:gdLst/>
            <a:ahLst/>
            <a:cxnLst>
              <a:cxn ang="0">
                <a:pos x="0" y="215"/>
              </a:cxn>
              <a:cxn ang="0">
                <a:pos x="209" y="0"/>
              </a:cxn>
              <a:cxn ang="0">
                <a:pos x="418" y="215"/>
              </a:cxn>
              <a:cxn ang="0">
                <a:pos x="209" y="427"/>
              </a:cxn>
              <a:cxn ang="0">
                <a:pos x="0" y="215"/>
              </a:cxn>
            </a:cxnLst>
            <a:rect l="0" t="0" r="r" b="b"/>
            <a:pathLst>
              <a:path w="418" h="427">
                <a:moveTo>
                  <a:pt x="0" y="215"/>
                </a:moveTo>
                <a:lnTo>
                  <a:pt x="209" y="0"/>
                </a:lnTo>
                <a:lnTo>
                  <a:pt x="418" y="215"/>
                </a:lnTo>
                <a:lnTo>
                  <a:pt x="209" y="427"/>
                </a:lnTo>
                <a:lnTo>
                  <a:pt x="0" y="215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89458" name="Rectangle 18"/>
          <p:cNvSpPr>
            <a:spLocks noChangeArrowheads="1"/>
          </p:cNvSpPr>
          <p:nvPr/>
        </p:nvSpPr>
        <p:spPr bwMode="auto">
          <a:xfrm>
            <a:off x="4833938" y="2201863"/>
            <a:ext cx="1638300" cy="71755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89459" name="Rectangle 19"/>
          <p:cNvSpPr>
            <a:spLocks noChangeArrowheads="1"/>
          </p:cNvSpPr>
          <p:nvPr/>
        </p:nvSpPr>
        <p:spPr bwMode="auto">
          <a:xfrm>
            <a:off x="5187950" y="2460625"/>
            <a:ext cx="14430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pt-PT" sz="1100" b="1">
                <a:solidFill>
                  <a:srgbClr val="000000"/>
                </a:solidFill>
                <a:latin typeface="Verdana" pitchFamily="34" charset="0"/>
              </a:rPr>
              <a:t>III. Dissemination</a:t>
            </a:r>
            <a:endParaRPr lang="pt-PT" sz="2400">
              <a:solidFill>
                <a:srgbClr val="802F05"/>
              </a:solidFill>
              <a:latin typeface="Arial" charset="0"/>
            </a:endParaRPr>
          </a:p>
        </p:txBody>
      </p:sp>
      <p:sp>
        <p:nvSpPr>
          <p:cNvPr id="189460" name="Freeform 20"/>
          <p:cNvSpPr>
            <a:spLocks/>
          </p:cNvSpPr>
          <p:nvPr/>
        </p:nvSpPr>
        <p:spPr bwMode="auto">
          <a:xfrm>
            <a:off x="3862388" y="2206625"/>
            <a:ext cx="671512" cy="696913"/>
          </a:xfrm>
          <a:custGeom>
            <a:avLst/>
            <a:gdLst/>
            <a:ahLst/>
            <a:cxnLst>
              <a:cxn ang="0">
                <a:pos x="0" y="215"/>
              </a:cxn>
              <a:cxn ang="0">
                <a:pos x="209" y="0"/>
              </a:cxn>
              <a:cxn ang="0">
                <a:pos x="418" y="215"/>
              </a:cxn>
              <a:cxn ang="0">
                <a:pos x="209" y="427"/>
              </a:cxn>
              <a:cxn ang="0">
                <a:pos x="0" y="215"/>
              </a:cxn>
            </a:cxnLst>
            <a:rect l="0" t="0" r="r" b="b"/>
            <a:pathLst>
              <a:path w="418" h="427">
                <a:moveTo>
                  <a:pt x="0" y="215"/>
                </a:moveTo>
                <a:lnTo>
                  <a:pt x="209" y="0"/>
                </a:lnTo>
                <a:lnTo>
                  <a:pt x="418" y="215"/>
                </a:lnTo>
                <a:lnTo>
                  <a:pt x="209" y="427"/>
                </a:lnTo>
                <a:lnTo>
                  <a:pt x="0" y="215"/>
                </a:ln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89461" name="Rectangle 21"/>
          <p:cNvSpPr>
            <a:spLocks noChangeArrowheads="1"/>
          </p:cNvSpPr>
          <p:nvPr/>
        </p:nvSpPr>
        <p:spPr bwMode="auto">
          <a:xfrm>
            <a:off x="2560638" y="2201863"/>
            <a:ext cx="1638300" cy="71755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89462" name="Rectangle 22"/>
          <p:cNvSpPr>
            <a:spLocks noChangeArrowheads="1"/>
          </p:cNvSpPr>
          <p:nvPr/>
        </p:nvSpPr>
        <p:spPr bwMode="auto">
          <a:xfrm>
            <a:off x="2881313" y="2460625"/>
            <a:ext cx="10302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pt-PT" sz="1100" b="1">
                <a:solidFill>
                  <a:srgbClr val="000000"/>
                </a:solidFill>
                <a:latin typeface="Verdana" pitchFamily="34" charset="0"/>
              </a:rPr>
              <a:t>II. Operation</a:t>
            </a:r>
            <a:endParaRPr lang="pt-PT" sz="2400">
              <a:solidFill>
                <a:srgbClr val="802F05"/>
              </a:solidFill>
              <a:latin typeface="Arial" charset="0"/>
            </a:endParaRPr>
          </a:p>
        </p:txBody>
      </p:sp>
      <p:sp>
        <p:nvSpPr>
          <p:cNvPr id="189463" name="Line 23"/>
          <p:cNvSpPr>
            <a:spLocks noChangeShapeType="1"/>
          </p:cNvSpPr>
          <p:nvPr/>
        </p:nvSpPr>
        <p:spPr bwMode="auto">
          <a:xfrm>
            <a:off x="2665413" y="2924175"/>
            <a:ext cx="1587" cy="206375"/>
          </a:xfrm>
          <a:prstGeom prst="line">
            <a:avLst/>
          </a:prstGeom>
          <a:noFill/>
          <a:ln w="14288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89465" name="Line 25"/>
          <p:cNvSpPr>
            <a:spLocks noChangeShapeType="1"/>
          </p:cNvSpPr>
          <p:nvPr/>
        </p:nvSpPr>
        <p:spPr bwMode="auto">
          <a:xfrm>
            <a:off x="2665413" y="4581525"/>
            <a:ext cx="1587" cy="163513"/>
          </a:xfrm>
          <a:prstGeom prst="line">
            <a:avLst/>
          </a:prstGeom>
          <a:noFill/>
          <a:ln w="14288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89466" name="Freeform 26"/>
          <p:cNvSpPr>
            <a:spLocks/>
          </p:cNvSpPr>
          <p:nvPr/>
        </p:nvSpPr>
        <p:spPr bwMode="auto">
          <a:xfrm>
            <a:off x="3617913" y="3937000"/>
            <a:ext cx="633412" cy="644525"/>
          </a:xfrm>
          <a:custGeom>
            <a:avLst/>
            <a:gdLst/>
            <a:ahLst/>
            <a:cxnLst>
              <a:cxn ang="0">
                <a:pos x="0" y="199"/>
              </a:cxn>
              <a:cxn ang="0">
                <a:pos x="197" y="0"/>
              </a:cxn>
              <a:cxn ang="0">
                <a:pos x="395" y="199"/>
              </a:cxn>
              <a:cxn ang="0">
                <a:pos x="197" y="395"/>
              </a:cxn>
              <a:cxn ang="0">
                <a:pos x="0" y="199"/>
              </a:cxn>
            </a:cxnLst>
            <a:rect l="0" t="0" r="r" b="b"/>
            <a:pathLst>
              <a:path w="395" h="395">
                <a:moveTo>
                  <a:pt x="0" y="199"/>
                </a:moveTo>
                <a:lnTo>
                  <a:pt x="197" y="0"/>
                </a:lnTo>
                <a:lnTo>
                  <a:pt x="395" y="199"/>
                </a:lnTo>
                <a:lnTo>
                  <a:pt x="197" y="395"/>
                </a:lnTo>
                <a:lnTo>
                  <a:pt x="0" y="199"/>
                </a:lnTo>
                <a:close/>
              </a:path>
            </a:pathLst>
          </a:custGeom>
          <a:solidFill>
            <a:srgbClr val="E936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89467" name="Rectangle 27"/>
          <p:cNvSpPr>
            <a:spLocks noChangeArrowheads="1"/>
          </p:cNvSpPr>
          <p:nvPr/>
        </p:nvSpPr>
        <p:spPr bwMode="auto">
          <a:xfrm>
            <a:off x="2560638" y="3937000"/>
            <a:ext cx="1373187" cy="644525"/>
          </a:xfrm>
          <a:prstGeom prst="rect">
            <a:avLst/>
          </a:prstGeom>
          <a:solidFill>
            <a:srgbClr val="E936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89468" name="Rectangle 28"/>
          <p:cNvSpPr>
            <a:spLocks noChangeArrowheads="1"/>
          </p:cNvSpPr>
          <p:nvPr/>
        </p:nvSpPr>
        <p:spPr bwMode="auto">
          <a:xfrm>
            <a:off x="2640013" y="4173538"/>
            <a:ext cx="128428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pt-PT" sz="900" b="1">
                <a:solidFill>
                  <a:srgbClr val="FFFFFF"/>
                </a:solidFill>
                <a:latin typeface="Verdana" pitchFamily="34" charset="0"/>
              </a:rPr>
              <a:t>II.2. Data collection</a:t>
            </a:r>
            <a:endParaRPr lang="pt-PT" sz="2400">
              <a:solidFill>
                <a:srgbClr val="802F05"/>
              </a:solidFill>
              <a:latin typeface="Arial" charset="0"/>
            </a:endParaRPr>
          </a:p>
        </p:txBody>
      </p:sp>
      <p:sp>
        <p:nvSpPr>
          <p:cNvPr id="189469" name="Freeform 29"/>
          <p:cNvSpPr>
            <a:spLocks/>
          </p:cNvSpPr>
          <p:nvPr/>
        </p:nvSpPr>
        <p:spPr bwMode="auto">
          <a:xfrm>
            <a:off x="3617913" y="4745038"/>
            <a:ext cx="633412" cy="644525"/>
          </a:xfrm>
          <a:custGeom>
            <a:avLst/>
            <a:gdLst/>
            <a:ahLst/>
            <a:cxnLst>
              <a:cxn ang="0">
                <a:pos x="0" y="197"/>
              </a:cxn>
              <a:cxn ang="0">
                <a:pos x="197" y="0"/>
              </a:cxn>
              <a:cxn ang="0">
                <a:pos x="395" y="197"/>
              </a:cxn>
              <a:cxn ang="0">
                <a:pos x="197" y="395"/>
              </a:cxn>
              <a:cxn ang="0">
                <a:pos x="0" y="197"/>
              </a:cxn>
            </a:cxnLst>
            <a:rect l="0" t="0" r="r" b="b"/>
            <a:pathLst>
              <a:path w="395" h="395">
                <a:moveTo>
                  <a:pt x="0" y="197"/>
                </a:moveTo>
                <a:lnTo>
                  <a:pt x="197" y="0"/>
                </a:lnTo>
                <a:lnTo>
                  <a:pt x="395" y="197"/>
                </a:lnTo>
                <a:lnTo>
                  <a:pt x="197" y="395"/>
                </a:lnTo>
                <a:lnTo>
                  <a:pt x="0" y="197"/>
                </a:lnTo>
                <a:close/>
              </a:path>
            </a:pathLst>
          </a:custGeom>
          <a:solidFill>
            <a:srgbClr val="E936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89470" name="Rectangle 30"/>
          <p:cNvSpPr>
            <a:spLocks noChangeArrowheads="1"/>
          </p:cNvSpPr>
          <p:nvPr/>
        </p:nvSpPr>
        <p:spPr bwMode="auto">
          <a:xfrm>
            <a:off x="2560638" y="4745038"/>
            <a:ext cx="1373187" cy="644525"/>
          </a:xfrm>
          <a:prstGeom prst="rect">
            <a:avLst/>
          </a:prstGeom>
          <a:solidFill>
            <a:srgbClr val="E936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89471" name="Rectangle 31"/>
          <p:cNvSpPr>
            <a:spLocks noChangeArrowheads="1"/>
          </p:cNvSpPr>
          <p:nvPr/>
        </p:nvSpPr>
        <p:spPr bwMode="auto">
          <a:xfrm>
            <a:off x="2630488" y="4908550"/>
            <a:ext cx="14366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pt-PT" sz="900" b="1">
                <a:solidFill>
                  <a:srgbClr val="FFFFFF"/>
                </a:solidFill>
                <a:latin typeface="Verdana" pitchFamily="34" charset="0"/>
              </a:rPr>
              <a:t>II.3. Data treatment and analysis</a:t>
            </a:r>
            <a:endParaRPr lang="pt-PT" sz="2400">
              <a:solidFill>
                <a:srgbClr val="802F05"/>
              </a:solidFill>
              <a:latin typeface="Arial" charset="0"/>
            </a:endParaRPr>
          </a:p>
        </p:txBody>
      </p:sp>
      <p:sp>
        <p:nvSpPr>
          <p:cNvPr id="189472" name="Freeform 32"/>
          <p:cNvSpPr>
            <a:spLocks/>
          </p:cNvSpPr>
          <p:nvPr/>
        </p:nvSpPr>
        <p:spPr bwMode="auto">
          <a:xfrm>
            <a:off x="3617913" y="3130550"/>
            <a:ext cx="633412" cy="642938"/>
          </a:xfrm>
          <a:custGeom>
            <a:avLst/>
            <a:gdLst/>
            <a:ahLst/>
            <a:cxnLst>
              <a:cxn ang="0">
                <a:pos x="0" y="198"/>
              </a:cxn>
              <a:cxn ang="0">
                <a:pos x="197" y="0"/>
              </a:cxn>
              <a:cxn ang="0">
                <a:pos x="395" y="198"/>
              </a:cxn>
              <a:cxn ang="0">
                <a:pos x="197" y="394"/>
              </a:cxn>
              <a:cxn ang="0">
                <a:pos x="0" y="198"/>
              </a:cxn>
            </a:cxnLst>
            <a:rect l="0" t="0" r="r" b="b"/>
            <a:pathLst>
              <a:path w="395" h="394">
                <a:moveTo>
                  <a:pt x="0" y="198"/>
                </a:moveTo>
                <a:lnTo>
                  <a:pt x="197" y="0"/>
                </a:lnTo>
                <a:lnTo>
                  <a:pt x="395" y="198"/>
                </a:lnTo>
                <a:lnTo>
                  <a:pt x="197" y="394"/>
                </a:lnTo>
                <a:lnTo>
                  <a:pt x="0" y="198"/>
                </a:lnTo>
                <a:close/>
              </a:path>
            </a:pathLst>
          </a:custGeom>
          <a:solidFill>
            <a:srgbClr val="E936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89473" name="Rectangle 33"/>
          <p:cNvSpPr>
            <a:spLocks noChangeArrowheads="1"/>
          </p:cNvSpPr>
          <p:nvPr/>
        </p:nvSpPr>
        <p:spPr bwMode="auto">
          <a:xfrm>
            <a:off x="2560638" y="3130550"/>
            <a:ext cx="1373187" cy="642938"/>
          </a:xfrm>
          <a:prstGeom prst="rect">
            <a:avLst/>
          </a:prstGeom>
          <a:solidFill>
            <a:srgbClr val="E936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89474" name="Rectangle 34"/>
          <p:cNvSpPr>
            <a:spLocks noChangeArrowheads="1"/>
          </p:cNvSpPr>
          <p:nvPr/>
        </p:nvSpPr>
        <p:spPr bwMode="auto">
          <a:xfrm>
            <a:off x="2627313" y="3213100"/>
            <a:ext cx="135413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pt-PT" sz="900" b="1">
                <a:solidFill>
                  <a:srgbClr val="FFFFFF"/>
                </a:solidFill>
                <a:latin typeface="Verdana" pitchFamily="34" charset="0"/>
              </a:rPr>
              <a:t>II.1. Planing and preparation of data collection</a:t>
            </a:r>
            <a:endParaRPr lang="pt-PT" sz="2400">
              <a:solidFill>
                <a:srgbClr val="802F05"/>
              </a:solidFill>
              <a:latin typeface="Arial" charset="0"/>
            </a:endParaRPr>
          </a:p>
        </p:txBody>
      </p:sp>
      <p:sp>
        <p:nvSpPr>
          <p:cNvPr id="189475" name="Freeform 35"/>
          <p:cNvSpPr>
            <a:spLocks/>
          </p:cNvSpPr>
          <p:nvPr/>
        </p:nvSpPr>
        <p:spPr bwMode="auto">
          <a:xfrm>
            <a:off x="1290638" y="3130550"/>
            <a:ext cx="635000" cy="642938"/>
          </a:xfrm>
          <a:custGeom>
            <a:avLst/>
            <a:gdLst/>
            <a:ahLst/>
            <a:cxnLst>
              <a:cxn ang="0">
                <a:pos x="0" y="198"/>
              </a:cxn>
              <a:cxn ang="0">
                <a:pos x="197" y="0"/>
              </a:cxn>
              <a:cxn ang="0">
                <a:pos x="395" y="198"/>
              </a:cxn>
              <a:cxn ang="0">
                <a:pos x="197" y="394"/>
              </a:cxn>
              <a:cxn ang="0">
                <a:pos x="0" y="198"/>
              </a:cxn>
            </a:cxnLst>
            <a:rect l="0" t="0" r="r" b="b"/>
            <a:pathLst>
              <a:path w="395" h="394">
                <a:moveTo>
                  <a:pt x="0" y="198"/>
                </a:moveTo>
                <a:lnTo>
                  <a:pt x="197" y="0"/>
                </a:lnTo>
                <a:lnTo>
                  <a:pt x="395" y="198"/>
                </a:lnTo>
                <a:lnTo>
                  <a:pt x="197" y="394"/>
                </a:lnTo>
                <a:lnTo>
                  <a:pt x="0" y="198"/>
                </a:lnTo>
                <a:close/>
              </a:path>
            </a:pathLst>
          </a:custGeom>
          <a:solidFill>
            <a:srgbClr val="E936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89476" name="Rectangle 36"/>
          <p:cNvSpPr>
            <a:spLocks noChangeArrowheads="1"/>
          </p:cNvSpPr>
          <p:nvPr/>
        </p:nvSpPr>
        <p:spPr bwMode="auto">
          <a:xfrm>
            <a:off x="250825" y="3130550"/>
            <a:ext cx="1357313" cy="642938"/>
          </a:xfrm>
          <a:prstGeom prst="rect">
            <a:avLst/>
          </a:prstGeom>
          <a:solidFill>
            <a:srgbClr val="E936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89477" name="Rectangle 37"/>
          <p:cNvSpPr>
            <a:spLocks noChangeArrowheads="1"/>
          </p:cNvSpPr>
          <p:nvPr/>
        </p:nvSpPr>
        <p:spPr bwMode="auto">
          <a:xfrm>
            <a:off x="323850" y="3363913"/>
            <a:ext cx="12017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pt-PT" sz="900" b="1" dirty="0">
                <a:solidFill>
                  <a:srgbClr val="FFFFFF"/>
                </a:solidFill>
                <a:latin typeface="Verdana" pitchFamily="34" charset="0"/>
              </a:rPr>
              <a:t>I.1. </a:t>
            </a:r>
            <a:r>
              <a:rPr lang="pt-PT" sz="900" b="1" dirty="0" err="1">
                <a:solidFill>
                  <a:srgbClr val="FFFFFF"/>
                </a:solidFill>
                <a:latin typeface="Verdana" pitchFamily="34" charset="0"/>
              </a:rPr>
              <a:t>Viability</a:t>
            </a:r>
            <a:r>
              <a:rPr lang="pt-PT" sz="900" b="1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pt-PT" sz="900" b="1" dirty="0" err="1">
                <a:solidFill>
                  <a:srgbClr val="FFFFFF"/>
                </a:solidFill>
                <a:latin typeface="Verdana" pitchFamily="34" charset="0"/>
              </a:rPr>
              <a:t>Study</a:t>
            </a:r>
            <a:endParaRPr lang="pt-PT" sz="2400" dirty="0">
              <a:solidFill>
                <a:srgbClr val="802F05"/>
              </a:solidFill>
              <a:latin typeface="Arial" charset="0"/>
            </a:endParaRPr>
          </a:p>
        </p:txBody>
      </p:sp>
      <p:sp>
        <p:nvSpPr>
          <p:cNvPr id="189478" name="Freeform 38"/>
          <p:cNvSpPr>
            <a:spLocks/>
          </p:cNvSpPr>
          <p:nvPr/>
        </p:nvSpPr>
        <p:spPr bwMode="auto">
          <a:xfrm>
            <a:off x="1290638" y="3937000"/>
            <a:ext cx="635000" cy="644525"/>
          </a:xfrm>
          <a:custGeom>
            <a:avLst/>
            <a:gdLst/>
            <a:ahLst/>
            <a:cxnLst>
              <a:cxn ang="0">
                <a:pos x="0" y="199"/>
              </a:cxn>
              <a:cxn ang="0">
                <a:pos x="197" y="0"/>
              </a:cxn>
              <a:cxn ang="0">
                <a:pos x="395" y="199"/>
              </a:cxn>
              <a:cxn ang="0">
                <a:pos x="197" y="395"/>
              </a:cxn>
              <a:cxn ang="0">
                <a:pos x="0" y="199"/>
              </a:cxn>
            </a:cxnLst>
            <a:rect l="0" t="0" r="r" b="b"/>
            <a:pathLst>
              <a:path w="395" h="395">
                <a:moveTo>
                  <a:pt x="0" y="199"/>
                </a:moveTo>
                <a:lnTo>
                  <a:pt x="197" y="0"/>
                </a:lnTo>
                <a:lnTo>
                  <a:pt x="395" y="199"/>
                </a:lnTo>
                <a:lnTo>
                  <a:pt x="197" y="395"/>
                </a:lnTo>
                <a:lnTo>
                  <a:pt x="0" y="199"/>
                </a:lnTo>
                <a:close/>
              </a:path>
            </a:pathLst>
          </a:custGeom>
          <a:solidFill>
            <a:srgbClr val="E936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89479" name="Rectangle 39"/>
          <p:cNvSpPr>
            <a:spLocks noChangeArrowheads="1"/>
          </p:cNvSpPr>
          <p:nvPr/>
        </p:nvSpPr>
        <p:spPr bwMode="auto">
          <a:xfrm>
            <a:off x="250825" y="3937000"/>
            <a:ext cx="1357313" cy="644525"/>
          </a:xfrm>
          <a:prstGeom prst="rect">
            <a:avLst/>
          </a:prstGeom>
          <a:solidFill>
            <a:srgbClr val="E936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89480" name="Rectangle 40"/>
          <p:cNvSpPr>
            <a:spLocks noChangeArrowheads="1"/>
          </p:cNvSpPr>
          <p:nvPr/>
        </p:nvSpPr>
        <p:spPr bwMode="auto">
          <a:xfrm>
            <a:off x="323850" y="4076700"/>
            <a:ext cx="1295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pt-PT" sz="900" b="1">
                <a:solidFill>
                  <a:srgbClr val="FFFFFF"/>
                </a:solidFill>
                <a:latin typeface="Verdana" pitchFamily="34" charset="0"/>
              </a:rPr>
              <a:t>I.2. Methodological Study</a:t>
            </a:r>
            <a:endParaRPr lang="pt-PT" sz="2400">
              <a:solidFill>
                <a:srgbClr val="802F05"/>
              </a:solidFill>
              <a:latin typeface="Arial" charset="0"/>
            </a:endParaRPr>
          </a:p>
        </p:txBody>
      </p:sp>
      <p:sp>
        <p:nvSpPr>
          <p:cNvPr id="189481" name="Freeform 41"/>
          <p:cNvSpPr>
            <a:spLocks/>
          </p:cNvSpPr>
          <p:nvPr/>
        </p:nvSpPr>
        <p:spPr bwMode="auto">
          <a:xfrm>
            <a:off x="1290638" y="4745038"/>
            <a:ext cx="635000" cy="644525"/>
          </a:xfrm>
          <a:custGeom>
            <a:avLst/>
            <a:gdLst/>
            <a:ahLst/>
            <a:cxnLst>
              <a:cxn ang="0">
                <a:pos x="0" y="197"/>
              </a:cxn>
              <a:cxn ang="0">
                <a:pos x="197" y="0"/>
              </a:cxn>
              <a:cxn ang="0">
                <a:pos x="395" y="197"/>
              </a:cxn>
              <a:cxn ang="0">
                <a:pos x="197" y="395"/>
              </a:cxn>
              <a:cxn ang="0">
                <a:pos x="0" y="197"/>
              </a:cxn>
            </a:cxnLst>
            <a:rect l="0" t="0" r="r" b="b"/>
            <a:pathLst>
              <a:path w="395" h="395">
                <a:moveTo>
                  <a:pt x="0" y="197"/>
                </a:moveTo>
                <a:lnTo>
                  <a:pt x="197" y="0"/>
                </a:lnTo>
                <a:lnTo>
                  <a:pt x="395" y="197"/>
                </a:lnTo>
                <a:lnTo>
                  <a:pt x="197" y="395"/>
                </a:lnTo>
                <a:lnTo>
                  <a:pt x="0" y="197"/>
                </a:lnTo>
                <a:close/>
              </a:path>
            </a:pathLst>
          </a:custGeom>
          <a:solidFill>
            <a:srgbClr val="E936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89482" name="Rectangle 42"/>
          <p:cNvSpPr>
            <a:spLocks noChangeArrowheads="1"/>
          </p:cNvSpPr>
          <p:nvPr/>
        </p:nvSpPr>
        <p:spPr bwMode="auto">
          <a:xfrm>
            <a:off x="250825" y="4745038"/>
            <a:ext cx="1357313" cy="644525"/>
          </a:xfrm>
          <a:prstGeom prst="rect">
            <a:avLst/>
          </a:prstGeom>
          <a:solidFill>
            <a:srgbClr val="E936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89483" name="Rectangle 43"/>
          <p:cNvSpPr>
            <a:spLocks noChangeArrowheads="1"/>
          </p:cNvSpPr>
          <p:nvPr/>
        </p:nvSpPr>
        <p:spPr bwMode="auto">
          <a:xfrm>
            <a:off x="323850" y="5013325"/>
            <a:ext cx="14700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pt-PT" sz="900" b="1">
                <a:solidFill>
                  <a:srgbClr val="FFFFFF"/>
                </a:solidFill>
                <a:latin typeface="Verdana" pitchFamily="34" charset="0"/>
              </a:rPr>
              <a:t>I.3. Technical approval</a:t>
            </a:r>
            <a:endParaRPr lang="pt-PT" sz="2400">
              <a:solidFill>
                <a:srgbClr val="802F05"/>
              </a:solidFill>
              <a:latin typeface="Arial" charset="0"/>
            </a:endParaRPr>
          </a:p>
        </p:txBody>
      </p:sp>
      <p:sp>
        <p:nvSpPr>
          <p:cNvPr id="189484" name="Line 44"/>
          <p:cNvSpPr>
            <a:spLocks noChangeShapeType="1"/>
          </p:cNvSpPr>
          <p:nvPr/>
        </p:nvSpPr>
        <p:spPr bwMode="auto">
          <a:xfrm>
            <a:off x="4940300" y="2924175"/>
            <a:ext cx="1588" cy="206375"/>
          </a:xfrm>
          <a:prstGeom prst="line">
            <a:avLst/>
          </a:prstGeom>
          <a:noFill/>
          <a:ln w="14288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89485" name="Rectangle 45"/>
          <p:cNvSpPr>
            <a:spLocks noChangeArrowheads="1"/>
          </p:cNvSpPr>
          <p:nvPr/>
        </p:nvSpPr>
        <p:spPr bwMode="auto">
          <a:xfrm>
            <a:off x="1000125" y="2957513"/>
            <a:ext cx="582613" cy="13493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89486" name="Rectangle 46"/>
          <p:cNvSpPr>
            <a:spLocks noChangeArrowheads="1"/>
          </p:cNvSpPr>
          <p:nvPr/>
        </p:nvSpPr>
        <p:spPr bwMode="auto">
          <a:xfrm>
            <a:off x="1063625" y="2960688"/>
            <a:ext cx="4349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pt-PT" sz="700" i="1">
                <a:solidFill>
                  <a:srgbClr val="000000"/>
                </a:solidFill>
                <a:latin typeface="Verdana" pitchFamily="34" charset="0"/>
              </a:rPr>
              <a:t>Processes</a:t>
            </a:r>
            <a:endParaRPr lang="pt-PT" sz="2400">
              <a:solidFill>
                <a:srgbClr val="802F05"/>
              </a:solidFill>
              <a:latin typeface="Arial" charset="0"/>
            </a:endParaRPr>
          </a:p>
        </p:txBody>
      </p:sp>
      <p:sp>
        <p:nvSpPr>
          <p:cNvPr id="189487" name="Rectangle 47"/>
          <p:cNvSpPr>
            <a:spLocks noChangeArrowheads="1"/>
          </p:cNvSpPr>
          <p:nvPr/>
        </p:nvSpPr>
        <p:spPr bwMode="auto">
          <a:xfrm>
            <a:off x="3352800" y="2957513"/>
            <a:ext cx="581025" cy="13493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89488" name="Rectangle 48"/>
          <p:cNvSpPr>
            <a:spLocks noChangeArrowheads="1"/>
          </p:cNvSpPr>
          <p:nvPr/>
        </p:nvSpPr>
        <p:spPr bwMode="auto">
          <a:xfrm>
            <a:off x="3414713" y="2960688"/>
            <a:ext cx="4349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pt-PT" sz="700" i="1">
                <a:solidFill>
                  <a:srgbClr val="000000"/>
                </a:solidFill>
                <a:latin typeface="Verdana" pitchFamily="34" charset="0"/>
              </a:rPr>
              <a:t>Processes</a:t>
            </a:r>
            <a:endParaRPr lang="pt-PT" sz="2400">
              <a:solidFill>
                <a:srgbClr val="802F05"/>
              </a:solidFill>
              <a:latin typeface="Arial" charset="0"/>
            </a:endParaRPr>
          </a:p>
        </p:txBody>
      </p:sp>
      <p:sp>
        <p:nvSpPr>
          <p:cNvPr id="189489" name="Freeform 49"/>
          <p:cNvSpPr>
            <a:spLocks/>
          </p:cNvSpPr>
          <p:nvPr/>
        </p:nvSpPr>
        <p:spPr bwMode="auto">
          <a:xfrm>
            <a:off x="5889625" y="3130550"/>
            <a:ext cx="635000" cy="642938"/>
          </a:xfrm>
          <a:custGeom>
            <a:avLst/>
            <a:gdLst/>
            <a:ahLst/>
            <a:cxnLst>
              <a:cxn ang="0">
                <a:pos x="0" y="198"/>
              </a:cxn>
              <a:cxn ang="0">
                <a:pos x="199" y="0"/>
              </a:cxn>
              <a:cxn ang="0">
                <a:pos x="395" y="198"/>
              </a:cxn>
              <a:cxn ang="0">
                <a:pos x="199" y="394"/>
              </a:cxn>
              <a:cxn ang="0">
                <a:pos x="0" y="198"/>
              </a:cxn>
            </a:cxnLst>
            <a:rect l="0" t="0" r="r" b="b"/>
            <a:pathLst>
              <a:path w="395" h="394">
                <a:moveTo>
                  <a:pt x="0" y="198"/>
                </a:moveTo>
                <a:lnTo>
                  <a:pt x="199" y="0"/>
                </a:lnTo>
                <a:lnTo>
                  <a:pt x="395" y="198"/>
                </a:lnTo>
                <a:lnTo>
                  <a:pt x="199" y="394"/>
                </a:lnTo>
                <a:lnTo>
                  <a:pt x="0" y="198"/>
                </a:lnTo>
                <a:close/>
              </a:path>
            </a:pathLst>
          </a:custGeom>
          <a:solidFill>
            <a:srgbClr val="E936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89490" name="Rectangle 50"/>
          <p:cNvSpPr>
            <a:spLocks noChangeArrowheads="1"/>
          </p:cNvSpPr>
          <p:nvPr/>
        </p:nvSpPr>
        <p:spPr bwMode="auto">
          <a:xfrm>
            <a:off x="4833938" y="3130550"/>
            <a:ext cx="1376362" cy="642938"/>
          </a:xfrm>
          <a:prstGeom prst="rect">
            <a:avLst/>
          </a:prstGeom>
          <a:solidFill>
            <a:srgbClr val="E936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89491" name="Rectangle 51"/>
          <p:cNvSpPr>
            <a:spLocks noChangeArrowheads="1"/>
          </p:cNvSpPr>
          <p:nvPr/>
        </p:nvSpPr>
        <p:spPr bwMode="auto">
          <a:xfrm>
            <a:off x="5067300" y="3365500"/>
            <a:ext cx="13049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pt-PT" sz="900" b="1">
                <a:solidFill>
                  <a:srgbClr val="FFFFFF"/>
                </a:solidFill>
                <a:latin typeface="Verdana" pitchFamily="34" charset="0"/>
              </a:rPr>
              <a:t>III.1. Dissemination</a:t>
            </a:r>
            <a:endParaRPr lang="pt-PT" sz="2400">
              <a:solidFill>
                <a:srgbClr val="802F05"/>
              </a:solidFill>
              <a:latin typeface="Arial" charset="0"/>
            </a:endParaRPr>
          </a:p>
        </p:txBody>
      </p:sp>
      <p:sp>
        <p:nvSpPr>
          <p:cNvPr id="189492" name="Line 52"/>
          <p:cNvSpPr>
            <a:spLocks noChangeShapeType="1"/>
          </p:cNvSpPr>
          <p:nvPr/>
        </p:nvSpPr>
        <p:spPr bwMode="auto">
          <a:xfrm>
            <a:off x="7213600" y="2919413"/>
            <a:ext cx="1588" cy="204787"/>
          </a:xfrm>
          <a:prstGeom prst="line">
            <a:avLst/>
          </a:prstGeom>
          <a:noFill/>
          <a:ln w="14288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89493" name="Freeform 53"/>
          <p:cNvSpPr>
            <a:spLocks/>
          </p:cNvSpPr>
          <p:nvPr/>
        </p:nvSpPr>
        <p:spPr bwMode="auto">
          <a:xfrm>
            <a:off x="8162925" y="3132138"/>
            <a:ext cx="635000" cy="644525"/>
          </a:xfrm>
          <a:custGeom>
            <a:avLst/>
            <a:gdLst/>
            <a:ahLst/>
            <a:cxnLst>
              <a:cxn ang="0">
                <a:pos x="0" y="199"/>
              </a:cxn>
              <a:cxn ang="0">
                <a:pos x="199" y="0"/>
              </a:cxn>
              <a:cxn ang="0">
                <a:pos x="395" y="199"/>
              </a:cxn>
              <a:cxn ang="0">
                <a:pos x="199" y="395"/>
              </a:cxn>
              <a:cxn ang="0">
                <a:pos x="0" y="199"/>
              </a:cxn>
            </a:cxnLst>
            <a:rect l="0" t="0" r="r" b="b"/>
            <a:pathLst>
              <a:path w="395" h="395">
                <a:moveTo>
                  <a:pt x="0" y="199"/>
                </a:moveTo>
                <a:lnTo>
                  <a:pt x="199" y="0"/>
                </a:lnTo>
                <a:lnTo>
                  <a:pt x="395" y="199"/>
                </a:lnTo>
                <a:lnTo>
                  <a:pt x="199" y="395"/>
                </a:lnTo>
                <a:lnTo>
                  <a:pt x="0" y="199"/>
                </a:lnTo>
                <a:close/>
              </a:path>
            </a:pathLst>
          </a:custGeom>
          <a:solidFill>
            <a:srgbClr val="E9361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89494" name="Rectangle 54"/>
          <p:cNvSpPr>
            <a:spLocks noChangeArrowheads="1"/>
          </p:cNvSpPr>
          <p:nvPr/>
        </p:nvSpPr>
        <p:spPr bwMode="auto">
          <a:xfrm>
            <a:off x="7105650" y="3132138"/>
            <a:ext cx="1376363" cy="644525"/>
          </a:xfrm>
          <a:prstGeom prst="rect">
            <a:avLst/>
          </a:prstGeom>
          <a:solidFill>
            <a:srgbClr val="E9361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89495" name="Rectangle 55"/>
          <p:cNvSpPr>
            <a:spLocks noChangeArrowheads="1"/>
          </p:cNvSpPr>
          <p:nvPr/>
        </p:nvSpPr>
        <p:spPr bwMode="auto">
          <a:xfrm>
            <a:off x="7296150" y="3368675"/>
            <a:ext cx="1028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pt-PT" sz="900" b="1">
                <a:solidFill>
                  <a:srgbClr val="FFFFFF"/>
                </a:solidFill>
                <a:latin typeface="Verdana" pitchFamily="34" charset="0"/>
              </a:rPr>
              <a:t>IV.1. Evaluation</a:t>
            </a:r>
            <a:endParaRPr lang="pt-PT" sz="2400">
              <a:solidFill>
                <a:srgbClr val="802F05"/>
              </a:solidFill>
              <a:latin typeface="Arial" charset="0"/>
            </a:endParaRPr>
          </a:p>
        </p:txBody>
      </p:sp>
      <p:sp>
        <p:nvSpPr>
          <p:cNvPr id="189496" name="Rectangle 56"/>
          <p:cNvSpPr>
            <a:spLocks noChangeArrowheads="1"/>
          </p:cNvSpPr>
          <p:nvPr/>
        </p:nvSpPr>
        <p:spPr bwMode="auto">
          <a:xfrm>
            <a:off x="5624513" y="2957513"/>
            <a:ext cx="585787" cy="13493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89497" name="Rectangle 57"/>
          <p:cNvSpPr>
            <a:spLocks noChangeArrowheads="1"/>
          </p:cNvSpPr>
          <p:nvPr/>
        </p:nvSpPr>
        <p:spPr bwMode="auto">
          <a:xfrm>
            <a:off x="5713413" y="2960688"/>
            <a:ext cx="3365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pt-PT" sz="700" i="1">
                <a:solidFill>
                  <a:srgbClr val="000000"/>
                </a:solidFill>
                <a:latin typeface="Verdana" pitchFamily="34" charset="0"/>
              </a:rPr>
              <a:t>Process</a:t>
            </a:r>
            <a:endParaRPr lang="pt-PT" sz="2400">
              <a:solidFill>
                <a:srgbClr val="802F05"/>
              </a:solidFill>
              <a:latin typeface="Arial" charset="0"/>
            </a:endParaRPr>
          </a:p>
        </p:txBody>
      </p:sp>
      <p:sp>
        <p:nvSpPr>
          <p:cNvPr id="189498" name="Rectangle 58"/>
          <p:cNvSpPr>
            <a:spLocks noChangeArrowheads="1"/>
          </p:cNvSpPr>
          <p:nvPr/>
        </p:nvSpPr>
        <p:spPr bwMode="auto">
          <a:xfrm>
            <a:off x="7900988" y="2957513"/>
            <a:ext cx="581025" cy="13493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89499" name="Rectangle 59"/>
          <p:cNvSpPr>
            <a:spLocks noChangeArrowheads="1"/>
          </p:cNvSpPr>
          <p:nvPr/>
        </p:nvSpPr>
        <p:spPr bwMode="auto">
          <a:xfrm>
            <a:off x="7986713" y="2960688"/>
            <a:ext cx="3365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pt-PT" sz="700" i="1">
                <a:solidFill>
                  <a:srgbClr val="000000"/>
                </a:solidFill>
                <a:latin typeface="Verdana" pitchFamily="34" charset="0"/>
              </a:rPr>
              <a:t>Process</a:t>
            </a:r>
            <a:endParaRPr lang="pt-PT" sz="2400">
              <a:solidFill>
                <a:srgbClr val="802F05"/>
              </a:solidFill>
              <a:latin typeface="Arial" charset="0"/>
            </a:endParaRPr>
          </a:p>
        </p:txBody>
      </p:sp>
      <p:sp>
        <p:nvSpPr>
          <p:cNvPr id="189501" name="Text Box 61"/>
          <p:cNvSpPr txBox="1">
            <a:spLocks noChangeArrowheads="1"/>
          </p:cNvSpPr>
          <p:nvPr/>
        </p:nvSpPr>
        <p:spPr bwMode="auto">
          <a:xfrm>
            <a:off x="611212" y="5733256"/>
            <a:ext cx="6769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pt-PT" sz="1400" b="1" dirty="0">
                <a:solidFill>
                  <a:schemeClr val="tx1"/>
                </a:solidFill>
                <a:latin typeface="Arial" charset="0"/>
              </a:rPr>
              <a:t>Note:</a:t>
            </a:r>
            <a:r>
              <a:rPr lang="pt-PT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Arial" charset="0"/>
              </a:rPr>
              <a:t>each</a:t>
            </a:r>
            <a:r>
              <a:rPr lang="pt-PT" sz="1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PT" sz="1400" dirty="0" err="1">
                <a:solidFill>
                  <a:schemeClr val="tx1"/>
                </a:solidFill>
                <a:latin typeface="Arial" charset="0"/>
              </a:rPr>
              <a:t>p</a:t>
            </a:r>
            <a:r>
              <a:rPr lang="pt-PT" sz="1400" dirty="0" err="1" smtClean="0">
                <a:solidFill>
                  <a:schemeClr val="tx1"/>
                </a:solidFill>
                <a:latin typeface="Arial" charset="0"/>
              </a:rPr>
              <a:t>rocess</a:t>
            </a:r>
            <a:r>
              <a:rPr lang="pt-PT" sz="1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PT" sz="1400" dirty="0" err="1">
                <a:solidFill>
                  <a:schemeClr val="tx1"/>
                </a:solidFill>
                <a:latin typeface="Arial" charset="0"/>
              </a:rPr>
              <a:t>is</a:t>
            </a:r>
            <a:r>
              <a:rPr lang="pt-PT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PT" sz="1400" dirty="0" err="1">
                <a:solidFill>
                  <a:schemeClr val="tx1"/>
                </a:solidFill>
                <a:latin typeface="Arial" charset="0"/>
              </a:rPr>
              <a:t>composed</a:t>
            </a:r>
            <a:r>
              <a:rPr lang="pt-PT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PT" sz="1400" dirty="0" err="1">
                <a:solidFill>
                  <a:schemeClr val="tx1"/>
                </a:solidFill>
                <a:latin typeface="Arial" charset="0"/>
              </a:rPr>
              <a:t>by</a:t>
            </a:r>
            <a:r>
              <a:rPr lang="pt-PT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Arial" charset="0"/>
              </a:rPr>
              <a:t>sub-processes</a:t>
            </a:r>
            <a:r>
              <a:rPr lang="pt-PT" sz="1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PT" sz="1400" dirty="0" err="1">
                <a:solidFill>
                  <a:schemeClr val="tx1"/>
                </a:solidFill>
                <a:latin typeface="Arial" charset="0"/>
              </a:rPr>
              <a:t>and</a:t>
            </a:r>
            <a:r>
              <a:rPr lang="pt-PT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PT" sz="1400" dirty="0" err="1" smtClean="0">
                <a:solidFill>
                  <a:schemeClr val="tx1"/>
                </a:solidFill>
                <a:latin typeface="Arial" charset="0"/>
              </a:rPr>
              <a:t>tasks</a:t>
            </a:r>
            <a:r>
              <a:rPr lang="pt-PT" sz="1400" dirty="0" smtClean="0">
                <a:solidFill>
                  <a:schemeClr val="tx1"/>
                </a:solidFill>
                <a:latin typeface="Arial" charset="0"/>
              </a:rPr>
              <a:t> (126 </a:t>
            </a:r>
            <a:r>
              <a:rPr lang="pt-PT" sz="1400" dirty="0" err="1" smtClean="0">
                <a:solidFill>
                  <a:schemeClr val="tx1"/>
                </a:solidFill>
                <a:latin typeface="Arial" charset="0"/>
              </a:rPr>
              <a:t>tasks</a:t>
            </a:r>
            <a:r>
              <a:rPr lang="pt-PT" sz="1400" dirty="0" smtClean="0">
                <a:solidFill>
                  <a:schemeClr val="tx1"/>
                </a:solidFill>
                <a:latin typeface="Arial" charset="0"/>
              </a:rPr>
              <a:t>)</a:t>
            </a:r>
            <a:endParaRPr lang="pt-PT" sz="1400" dirty="0">
              <a:solidFill>
                <a:srgbClr val="802F05"/>
              </a:solidFill>
              <a:latin typeface="Arial" charset="0"/>
            </a:endParaRPr>
          </a:p>
        </p:txBody>
      </p:sp>
      <p:sp>
        <p:nvSpPr>
          <p:cNvPr id="66" name="Text Box 13"/>
          <p:cNvSpPr txBox="1">
            <a:spLocks noChangeArrowheads="1"/>
          </p:cNvSpPr>
          <p:nvPr/>
        </p:nvSpPr>
        <p:spPr bwMode="auto">
          <a:xfrm>
            <a:off x="6732240" y="1074222"/>
            <a:ext cx="205273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PT" sz="1600" b="1" dirty="0" smtClean="0">
                <a:solidFill>
                  <a:schemeClr val="accent1"/>
                </a:solidFill>
                <a:latin typeface="+mj-lt"/>
              </a:rPr>
              <a:t>2nd </a:t>
            </a:r>
            <a:r>
              <a:rPr lang="pt-PT" sz="1600" b="1" dirty="0" err="1" smtClean="0">
                <a:solidFill>
                  <a:schemeClr val="accent1"/>
                </a:solidFill>
                <a:latin typeface="+mj-lt"/>
              </a:rPr>
              <a:t>version</a:t>
            </a:r>
            <a:r>
              <a:rPr lang="pt-PT" sz="16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1600" dirty="0" smtClean="0">
                <a:solidFill>
                  <a:schemeClr val="accent1"/>
                </a:solidFill>
                <a:latin typeface="+mj-lt"/>
              </a:rPr>
              <a:t>(2006)</a:t>
            </a:r>
            <a:endParaRPr lang="pt-PT" sz="1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67544" y="1412776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pt-PT" sz="1600" b="1" dirty="0" err="1" smtClean="0">
                <a:solidFill>
                  <a:schemeClr val="accent1"/>
                </a:solidFill>
              </a:rPr>
              <a:t>Description</a:t>
            </a:r>
            <a:r>
              <a:rPr lang="pt-PT" sz="1600" b="1" dirty="0" smtClean="0">
                <a:solidFill>
                  <a:schemeClr val="accent1"/>
                </a:solidFill>
              </a:rPr>
              <a:t> </a:t>
            </a:r>
            <a:r>
              <a:rPr lang="pt-PT" sz="1600" b="1" dirty="0" err="1" smtClean="0">
                <a:solidFill>
                  <a:schemeClr val="accent1"/>
                </a:solidFill>
              </a:rPr>
              <a:t>of</a:t>
            </a:r>
            <a:r>
              <a:rPr lang="pt-PT" sz="1600" b="1" dirty="0" smtClean="0">
                <a:solidFill>
                  <a:schemeClr val="accent1"/>
                </a:solidFill>
              </a:rPr>
              <a:t> </a:t>
            </a:r>
            <a:r>
              <a:rPr lang="pt-PT" sz="1600" b="1" dirty="0" err="1" smtClean="0">
                <a:solidFill>
                  <a:schemeClr val="accent1"/>
                </a:solidFill>
              </a:rPr>
              <a:t>the</a:t>
            </a:r>
            <a:r>
              <a:rPr lang="pt-PT" sz="1600" b="1" dirty="0" smtClean="0">
                <a:solidFill>
                  <a:schemeClr val="accent1"/>
                </a:solidFill>
              </a:rPr>
              <a:t> Business </a:t>
            </a:r>
            <a:r>
              <a:rPr lang="pt-PT" sz="1600" b="1" dirty="0" err="1" smtClean="0">
                <a:solidFill>
                  <a:schemeClr val="accent1"/>
                </a:solidFill>
              </a:rPr>
              <a:t>Model</a:t>
            </a:r>
            <a:endParaRPr lang="pt-PT" sz="1600" b="1" dirty="0">
              <a:solidFill>
                <a:schemeClr val="accent1"/>
              </a:solidFill>
            </a:endParaRPr>
          </a:p>
        </p:txBody>
      </p:sp>
      <p:sp>
        <p:nvSpPr>
          <p:cNvPr id="70" name="Line 9"/>
          <p:cNvSpPr>
            <a:spLocks noChangeShapeType="1"/>
          </p:cNvSpPr>
          <p:nvPr/>
        </p:nvSpPr>
        <p:spPr bwMode="auto">
          <a:xfrm flipH="1">
            <a:off x="2696617" y="3769544"/>
            <a:ext cx="3175" cy="163512"/>
          </a:xfrm>
          <a:prstGeom prst="line">
            <a:avLst/>
          </a:prstGeom>
          <a:noFill/>
          <a:ln w="14288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64" name="Title 3"/>
          <p:cNvSpPr txBox="1">
            <a:spLocks/>
          </p:cNvSpPr>
          <p:nvPr/>
        </p:nvSpPr>
        <p:spPr>
          <a:xfrm>
            <a:off x="457200" y="269776"/>
            <a:ext cx="8229600" cy="926976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pt-PT" sz="2000" dirty="0" err="1" smtClean="0">
                <a:solidFill>
                  <a:schemeClr val="tx1"/>
                </a:solidFill>
              </a:rPr>
              <a:t>Statistical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Process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Procedures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Handbooks</a:t>
            </a:r>
            <a:endParaRPr lang="pt-PT" sz="2000" dirty="0" smtClean="0">
              <a:solidFill>
                <a:schemeClr val="tx1"/>
              </a:solidFill>
              <a:latin typeface="+mj-lt"/>
            </a:endParaRPr>
          </a:p>
          <a:p>
            <a:pPr algn="r">
              <a:spcBef>
                <a:spcPct val="0"/>
              </a:spcBef>
            </a:pP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An</a:t>
            </a: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overview</a:t>
            </a: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" name="Text Box 51"/>
          <p:cNvSpPr txBox="1">
            <a:spLocks noChangeArrowheads="1"/>
          </p:cNvSpPr>
          <p:nvPr/>
        </p:nvSpPr>
        <p:spPr bwMode="auto">
          <a:xfrm>
            <a:off x="3203848" y="3933056"/>
            <a:ext cx="4176464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lang="pt-PT" sz="1800" b="1" dirty="0" smtClean="0">
                <a:solidFill>
                  <a:schemeClr val="accent1"/>
                </a:solidFill>
              </a:rPr>
              <a:t>2. 	</a:t>
            </a:r>
            <a:r>
              <a:rPr lang="pt-PT" sz="1600" b="1" dirty="0" smtClean="0">
                <a:solidFill>
                  <a:schemeClr val="accent1"/>
                </a:solidFill>
              </a:rPr>
              <a:t>Business </a:t>
            </a:r>
            <a:r>
              <a:rPr lang="pt-PT" sz="1600" b="1" dirty="0" err="1" smtClean="0">
                <a:solidFill>
                  <a:schemeClr val="accent1"/>
                </a:solidFill>
              </a:rPr>
              <a:t>process</a:t>
            </a:r>
            <a:r>
              <a:rPr lang="pt-PT" sz="1600" b="1" dirty="0" smtClean="0">
                <a:solidFill>
                  <a:schemeClr val="accent1"/>
                </a:solidFill>
              </a:rPr>
              <a:t> </a:t>
            </a:r>
            <a:r>
              <a:rPr lang="pt-PT" sz="1600" b="1" dirty="0" err="1" smtClean="0">
                <a:solidFill>
                  <a:schemeClr val="accent1"/>
                </a:solidFill>
              </a:rPr>
              <a:t>matrix</a:t>
            </a:r>
            <a:endParaRPr lang="en-GB" sz="1600" b="1" dirty="0" smtClean="0">
              <a:solidFill>
                <a:schemeClr val="accent1"/>
              </a:solidFill>
            </a:endParaRPr>
          </a:p>
        </p:txBody>
      </p:sp>
      <p:sp>
        <p:nvSpPr>
          <p:cNvPr id="9275" name="Text Box 59"/>
          <p:cNvSpPr txBox="1">
            <a:spLocks noChangeArrowheads="1"/>
          </p:cNvSpPr>
          <p:nvPr/>
        </p:nvSpPr>
        <p:spPr bwMode="auto">
          <a:xfrm>
            <a:off x="3203848" y="1916832"/>
            <a:ext cx="4896544" cy="33855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PT" sz="1600" b="1" dirty="0" smtClean="0">
                <a:solidFill>
                  <a:schemeClr val="accent1"/>
                </a:solidFill>
              </a:rPr>
              <a:t>General description </a:t>
            </a:r>
            <a:r>
              <a:rPr lang="pt-PT" sz="1600" b="1" dirty="0" err="1" smtClean="0">
                <a:solidFill>
                  <a:schemeClr val="accent1"/>
                </a:solidFill>
              </a:rPr>
              <a:t>of</a:t>
            </a:r>
            <a:r>
              <a:rPr lang="pt-PT" sz="1600" b="1" dirty="0" smtClean="0">
                <a:solidFill>
                  <a:schemeClr val="accent1"/>
                </a:solidFill>
              </a:rPr>
              <a:t> </a:t>
            </a:r>
            <a:r>
              <a:rPr lang="pt-PT" sz="1600" b="1" dirty="0" err="1" smtClean="0">
                <a:solidFill>
                  <a:schemeClr val="accent1"/>
                </a:solidFill>
              </a:rPr>
              <a:t>the</a:t>
            </a:r>
            <a:r>
              <a:rPr lang="pt-PT" sz="1600" b="1" dirty="0" smtClean="0">
                <a:solidFill>
                  <a:schemeClr val="accent1"/>
                </a:solidFill>
              </a:rPr>
              <a:t> Business </a:t>
            </a:r>
            <a:r>
              <a:rPr lang="pt-PT" sz="1600" b="1" dirty="0" err="1" smtClean="0">
                <a:solidFill>
                  <a:schemeClr val="accent1"/>
                </a:solidFill>
              </a:rPr>
              <a:t>Model</a:t>
            </a:r>
            <a:endParaRPr lang="pt-PT" sz="1600" b="1" dirty="0">
              <a:solidFill>
                <a:schemeClr val="accent1"/>
              </a:solidFill>
            </a:endParaRPr>
          </a:p>
        </p:txBody>
      </p:sp>
      <p:sp>
        <p:nvSpPr>
          <p:cNvPr id="9283" name="Rectangle 67"/>
          <p:cNvSpPr>
            <a:spLocks noChangeArrowheads="1"/>
          </p:cNvSpPr>
          <p:nvPr/>
        </p:nvSpPr>
        <p:spPr bwMode="auto">
          <a:xfrm>
            <a:off x="539552" y="1124744"/>
            <a:ext cx="7560840" cy="5040560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pt-PT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347864" y="4405174"/>
            <a:ext cx="46805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lvl="1" indent="-361950" eaLnBrk="0" hangingPunct="0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GB" sz="1400" dirty="0" smtClean="0">
                <a:solidFill>
                  <a:schemeClr val="tx1"/>
                </a:solidFill>
                <a:latin typeface="+mj-lt"/>
              </a:rPr>
              <a:t>Definition of responsibilities</a:t>
            </a:r>
          </a:p>
          <a:p>
            <a:pPr marL="361950" lvl="1" indent="-361950" eaLnBrk="0" hangingPunct="0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GB" sz="1400" dirty="0" smtClean="0">
                <a:solidFill>
                  <a:schemeClr val="tx1"/>
                </a:solidFill>
                <a:latin typeface="+mj-lt"/>
              </a:rPr>
              <a:t>Definition of minimum documentation</a:t>
            </a:r>
          </a:p>
          <a:p>
            <a:pPr marL="361950" lvl="1" indent="-361950" eaLnBrk="0" hangingPunct="0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GB" sz="1400" dirty="0" smtClean="0">
                <a:solidFill>
                  <a:schemeClr val="tx1"/>
                </a:solidFill>
                <a:latin typeface="+mj-lt"/>
              </a:rPr>
              <a:t>Handbooks are produced by </a:t>
            </a:r>
            <a:r>
              <a:rPr lang="en-GB" sz="1400" dirty="0" err="1" smtClean="0">
                <a:solidFill>
                  <a:schemeClr val="tx1"/>
                </a:solidFill>
                <a:latin typeface="+mj-lt"/>
              </a:rPr>
              <a:t>pluridisciplinary</a:t>
            </a:r>
            <a:r>
              <a:rPr lang="en-GB" sz="1400" dirty="0" smtClean="0">
                <a:solidFill>
                  <a:schemeClr val="tx1"/>
                </a:solidFill>
                <a:latin typeface="+mj-lt"/>
              </a:rPr>
              <a:t> teams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347864" y="2348880"/>
            <a:ext cx="45365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marR="0" lvl="1" indent="-361950" defTabSz="914400" eaLnBrk="0" latinLnBrk="0" hangingPunct="0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GB" sz="1400" dirty="0" smtClean="0">
                <a:solidFill>
                  <a:schemeClr val="tx1"/>
                </a:solidFill>
                <a:latin typeface="+mj-lt"/>
              </a:rPr>
              <a:t>Process design </a:t>
            </a:r>
          </a:p>
          <a:p>
            <a:pPr marL="361950" lvl="1" indent="-361950" eaLnBrk="0" hangingPunct="0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GB" sz="1400" dirty="0" smtClean="0">
                <a:solidFill>
                  <a:schemeClr val="tx1"/>
                </a:solidFill>
                <a:latin typeface="+mj-lt"/>
              </a:rPr>
              <a:t>Definition of different phases of the process</a:t>
            </a:r>
          </a:p>
          <a:p>
            <a:pPr marL="800100" marR="0" lvl="1" indent="-342900" defTabSz="914400" eaLnBrk="0" latinLnBrk="0" hangingPunct="0">
              <a:lnSpc>
                <a:spcPct val="150000"/>
              </a:lnSpc>
              <a:spcBef>
                <a:spcPts val="0"/>
              </a:spcBef>
              <a:buClr>
                <a:srgbClr val="CC0000"/>
              </a:buClr>
              <a:buSzPct val="50000"/>
              <a:tabLst/>
              <a:defRPr/>
            </a:pPr>
            <a:endParaRPr lang="en-GB" sz="1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" name="Picture 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2642628" cy="272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6"/>
          <p:cNvPicPr>
            <a:picLocks noChangeAspect="1" noChangeArrowheads="1"/>
          </p:cNvPicPr>
          <p:nvPr/>
        </p:nvPicPr>
        <p:blipFill>
          <a:blip r:embed="rId4" cstate="print"/>
          <a:srcRect b="40013"/>
          <a:stretch>
            <a:fillRect/>
          </a:stretch>
        </p:blipFill>
        <p:spPr bwMode="auto">
          <a:xfrm>
            <a:off x="764776" y="4005064"/>
            <a:ext cx="2151040" cy="2521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732240" y="1074222"/>
            <a:ext cx="201622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PT" sz="1600" b="1" dirty="0" smtClean="0">
                <a:solidFill>
                  <a:schemeClr val="accent1"/>
                </a:solidFill>
                <a:latin typeface="+mj-lt"/>
              </a:rPr>
              <a:t>3rd </a:t>
            </a:r>
            <a:r>
              <a:rPr lang="pt-PT" sz="1600" b="1" dirty="0" err="1" smtClean="0">
                <a:solidFill>
                  <a:schemeClr val="accent1"/>
                </a:solidFill>
                <a:latin typeface="+mj-lt"/>
              </a:rPr>
              <a:t>version</a:t>
            </a:r>
            <a:r>
              <a:rPr lang="pt-PT" sz="16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1600" dirty="0" smtClean="0">
                <a:solidFill>
                  <a:schemeClr val="accent1"/>
                </a:solidFill>
                <a:latin typeface="+mj-lt"/>
              </a:rPr>
              <a:t>(2010)</a:t>
            </a:r>
            <a:endParaRPr lang="pt-PT" sz="1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457200" y="269776"/>
            <a:ext cx="8229600" cy="926976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pt-PT" sz="2000" dirty="0" err="1" smtClean="0">
                <a:solidFill>
                  <a:schemeClr val="tx1"/>
                </a:solidFill>
              </a:rPr>
              <a:t>SP’s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Statistical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Process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Procedures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Handbooks</a:t>
            </a:r>
            <a:endParaRPr lang="pt-PT" sz="2000" dirty="0" smtClean="0">
              <a:solidFill>
                <a:schemeClr val="tx1"/>
              </a:solidFill>
              <a:latin typeface="+mj-lt"/>
            </a:endParaRPr>
          </a:p>
          <a:p>
            <a:pPr algn="r">
              <a:spcBef>
                <a:spcPct val="0"/>
              </a:spcBef>
            </a:pP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An</a:t>
            </a: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2000" dirty="0" err="1" smtClean="0">
                <a:solidFill>
                  <a:schemeClr val="accent1"/>
                </a:solidFill>
                <a:latin typeface="+mj-lt"/>
              </a:rPr>
              <a:t>overview</a:t>
            </a:r>
            <a:r>
              <a:rPr lang="pt-PT" sz="2000" dirty="0" smtClean="0">
                <a:solidFill>
                  <a:schemeClr val="accent1"/>
                </a:solidFill>
                <a:latin typeface="+mj-lt"/>
              </a:rPr>
              <a:t> (3)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457200" y="269776"/>
            <a:ext cx="8229600" cy="926976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pt-PT" sz="2000" dirty="0" err="1" smtClean="0">
                <a:solidFill>
                  <a:schemeClr val="tx1"/>
                </a:solidFill>
              </a:rPr>
              <a:t>Describing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the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Statistical</a:t>
            </a:r>
            <a:r>
              <a:rPr lang="pt-PT" sz="2000" dirty="0" smtClean="0">
                <a:solidFill>
                  <a:schemeClr val="tx1"/>
                </a:solidFill>
              </a:rPr>
              <a:t> Business </a:t>
            </a:r>
            <a:r>
              <a:rPr lang="pt-PT" sz="2000" dirty="0" err="1" smtClean="0">
                <a:solidFill>
                  <a:schemeClr val="tx1"/>
                </a:solidFill>
              </a:rPr>
              <a:t>Process</a:t>
            </a:r>
            <a:r>
              <a:rPr lang="pt-PT" sz="2000" dirty="0" smtClean="0">
                <a:solidFill>
                  <a:schemeClr val="tx1"/>
                </a:solidFill>
              </a:rPr>
              <a:t> </a:t>
            </a:r>
            <a:r>
              <a:rPr lang="pt-PT" sz="2000" dirty="0" err="1" smtClean="0">
                <a:solidFill>
                  <a:schemeClr val="tx1"/>
                </a:solidFill>
              </a:rPr>
              <a:t>Model</a:t>
            </a:r>
            <a:endParaRPr lang="pt-PT" sz="2000" dirty="0" smtClean="0">
              <a:solidFill>
                <a:schemeClr val="tx1"/>
              </a:solidFill>
              <a:latin typeface="+mj-lt"/>
            </a:endParaRPr>
          </a:p>
          <a:p>
            <a:pPr algn="r">
              <a:spcBef>
                <a:spcPct val="0"/>
              </a:spcBef>
            </a:pPr>
            <a:r>
              <a:rPr lang="pt-PT" sz="1600" dirty="0" err="1" smtClean="0">
                <a:solidFill>
                  <a:schemeClr val="accent1"/>
                </a:solidFill>
                <a:latin typeface="+mj-lt"/>
              </a:rPr>
              <a:t>Using</a:t>
            </a:r>
            <a:r>
              <a:rPr lang="pt-PT" sz="16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accent1"/>
                </a:solidFill>
                <a:latin typeface="+mj-lt"/>
              </a:rPr>
              <a:t>the</a:t>
            </a:r>
            <a:r>
              <a:rPr lang="pt-PT" sz="1600" dirty="0" smtClean="0">
                <a:solidFill>
                  <a:schemeClr val="accent1"/>
                </a:solidFill>
                <a:latin typeface="+mj-lt"/>
              </a:rPr>
              <a:t> GSBPM - </a:t>
            </a:r>
            <a:r>
              <a:rPr lang="pt-PT" sz="1600" dirty="0" err="1" smtClean="0">
                <a:solidFill>
                  <a:schemeClr val="accent1"/>
                </a:solidFill>
                <a:latin typeface="+mj-lt"/>
              </a:rPr>
              <a:t>Generic</a:t>
            </a:r>
            <a:r>
              <a:rPr lang="pt-PT" sz="16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accent1"/>
                </a:solidFill>
                <a:latin typeface="+mj-lt"/>
              </a:rPr>
              <a:t>Statistical</a:t>
            </a:r>
            <a:r>
              <a:rPr lang="pt-PT" sz="1600" dirty="0" smtClean="0">
                <a:solidFill>
                  <a:schemeClr val="accent1"/>
                </a:solidFill>
                <a:latin typeface="+mj-lt"/>
              </a:rPr>
              <a:t> Business </a:t>
            </a:r>
            <a:r>
              <a:rPr lang="pt-PT" sz="1600" dirty="0" err="1" smtClean="0">
                <a:solidFill>
                  <a:schemeClr val="accent1"/>
                </a:solidFill>
                <a:latin typeface="+mj-lt"/>
              </a:rPr>
              <a:t>Process</a:t>
            </a:r>
            <a:r>
              <a:rPr lang="pt-PT" sz="16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pt-PT" sz="1600" dirty="0" err="1" smtClean="0">
                <a:solidFill>
                  <a:schemeClr val="accent1"/>
                </a:solidFill>
                <a:latin typeface="+mj-lt"/>
              </a:rPr>
              <a:t>Model</a:t>
            </a:r>
            <a:endParaRPr lang="pt-PT" sz="1600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353542"/>
            <a:ext cx="806489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</a:pPr>
            <a:r>
              <a:rPr lang="en-GB" sz="1600" b="1" dirty="0" smtClean="0">
                <a:solidFill>
                  <a:schemeClr val="tx1"/>
                </a:solidFill>
                <a:latin typeface="+mn-lt"/>
              </a:rPr>
              <a:t>The conceptual model </a:t>
            </a:r>
            <a:r>
              <a:rPr lang="en-GB" sz="1600" dirty="0" smtClean="0">
                <a:solidFill>
                  <a:schemeClr val="tx1"/>
                </a:solidFill>
                <a:latin typeface="+mn-lt"/>
              </a:rPr>
              <a:t>adopted by Statistics Portugal is aligned with the GSBPM (</a:t>
            </a:r>
            <a:r>
              <a:rPr lang="pt-PT" sz="1600" dirty="0" smtClean="0">
                <a:solidFill>
                  <a:schemeClr val="tx1"/>
                </a:solidFill>
              </a:rPr>
              <a:t>V. 5.0, 2013)</a:t>
            </a:r>
            <a:r>
              <a:rPr lang="en-GB" sz="1600" dirty="0" smtClean="0">
                <a:solidFill>
                  <a:schemeClr val="tx1"/>
                </a:solidFill>
                <a:latin typeface="+mn-lt"/>
              </a:rPr>
              <a:t>, with the addition of one more layer in the </a:t>
            </a:r>
            <a:r>
              <a:rPr lang="en-GB" sz="1600" b="1" dirty="0" smtClean="0">
                <a:solidFill>
                  <a:schemeClr val="tx1"/>
                </a:solidFill>
                <a:latin typeface="+mn-lt"/>
              </a:rPr>
              <a:t>business process matrix</a:t>
            </a:r>
            <a:r>
              <a:rPr lang="en-GB" sz="1600" dirty="0" smtClean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619672" y="2420888"/>
          <a:ext cx="609600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PT" sz="6000" b="0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Humanst521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PT" sz="6000" b="0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Humanst521 BT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2957</TotalTime>
  <Words>1135</Words>
  <Application>Microsoft Office PowerPoint</Application>
  <PresentationFormat>On-screen Show (4:3)</PresentationFormat>
  <Paragraphs>182</Paragraphs>
  <Slides>24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Slide 1</vt:lpstr>
      <vt:lpstr>Slide 2</vt:lpstr>
      <vt:lpstr>Statistics Portugal and ONA  2018 Work Programme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DPHCN</dc:creator>
  <cp:lastModifiedBy>magda.ribeiro</cp:lastModifiedBy>
  <cp:revision>370</cp:revision>
  <dcterms:created xsi:type="dcterms:W3CDTF">2004-01-14T16:14:16Z</dcterms:created>
  <dcterms:modified xsi:type="dcterms:W3CDTF">2018-06-21T15:13:56Z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