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7" r:id="rId3"/>
    <p:sldId id="277" r:id="rId4"/>
    <p:sldId id="291" r:id="rId5"/>
    <p:sldId id="302" r:id="rId6"/>
    <p:sldId id="278" r:id="rId7"/>
    <p:sldId id="298" r:id="rId8"/>
    <p:sldId id="280" r:id="rId9"/>
    <p:sldId id="282" r:id="rId10"/>
    <p:sldId id="293" r:id="rId11"/>
    <p:sldId id="304" r:id="rId12"/>
    <p:sldId id="303" r:id="rId13"/>
    <p:sldId id="288" r:id="rId14"/>
    <p:sldId id="290" r:id="rId15"/>
    <p:sldId id="294" r:id="rId16"/>
    <p:sldId id="281" r:id="rId17"/>
    <p:sldId id="299" r:id="rId18"/>
    <p:sldId id="258"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17C"/>
    <a:srgbClr val="9900CC"/>
    <a:srgbClr val="660066"/>
    <a:srgbClr val="E9DFE4"/>
    <a:srgbClr val="FFCCFF"/>
    <a:srgbClr val="00ACA8"/>
    <a:srgbClr val="00DB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6" d="100"/>
          <a:sy n="46" d="100"/>
        </p:scale>
        <p:origin x="1194" y="60"/>
      </p:cViewPr>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87B4F4-062F-4544-A097-176A749630B4}" type="datetimeFigureOut">
              <a:rPr lang="pl-PL" smtClean="0"/>
              <a:t>27.06.2018</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7C0071-2EF9-4BF6-A344-1E56AD66A3E8}" type="slidenum">
              <a:rPr lang="pl-PL" smtClean="0"/>
              <a:t>‹#›</a:t>
            </a:fld>
            <a:endParaRPr lang="pl-PL"/>
          </a:p>
        </p:txBody>
      </p:sp>
    </p:spTree>
    <p:extLst>
      <p:ext uri="{BB962C8B-B14F-4D97-AF65-F5344CB8AC3E}">
        <p14:creationId xmlns:p14="http://schemas.microsoft.com/office/powerpoint/2010/main" val="735323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A2DB5-776D-4695-BEAB-6FC29B98A4D8}" type="datetimeFigureOut">
              <a:rPr lang="pl-PL" smtClean="0"/>
              <a:t>27.06.2018</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750A6-06B1-4346-A60C-D77334274F45}" type="slidenum">
              <a:rPr lang="pl-PL" smtClean="0"/>
              <a:t>‹#›</a:t>
            </a:fld>
            <a:endParaRPr lang="pl-PL"/>
          </a:p>
        </p:txBody>
      </p:sp>
    </p:spTree>
    <p:extLst>
      <p:ext uri="{BB962C8B-B14F-4D97-AF65-F5344CB8AC3E}">
        <p14:creationId xmlns:p14="http://schemas.microsoft.com/office/powerpoint/2010/main" val="191196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5800" y="4550312"/>
            <a:ext cx="7886700" cy="707499"/>
          </a:xfrm>
        </p:spPr>
        <p:txBody>
          <a:bodyPr>
            <a:normAutofit/>
          </a:bodyPr>
          <a:lstStyle>
            <a:lvl1pPr marL="0" indent="0" algn="just">
              <a:buNone/>
              <a:defRPr sz="14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John </a:t>
            </a:r>
            <a:r>
              <a:rPr lang="pl-PL" dirty="0" err="1"/>
              <a:t>Doe</a:t>
            </a:r>
            <a:r>
              <a:rPr lang="pl-PL" dirty="0"/>
              <a:t>, </a:t>
            </a:r>
            <a:r>
              <a:rPr lang="pl-PL" dirty="0" err="1"/>
              <a:t>affiliation</a:t>
            </a:r>
            <a:r>
              <a:rPr lang="pl-PL" dirty="0"/>
              <a:t>, email </a:t>
            </a:r>
            <a:r>
              <a:rPr lang="pl-PL" dirty="0" err="1"/>
              <a:t>adress</a:t>
            </a:r>
            <a:endParaRPr lang="pl-PL" dirty="0"/>
          </a:p>
          <a:p>
            <a:r>
              <a:rPr lang="pl-PL" dirty="0" err="1"/>
              <a:t>Jane</a:t>
            </a:r>
            <a:r>
              <a:rPr lang="pl-PL" dirty="0"/>
              <a:t> </a:t>
            </a:r>
            <a:r>
              <a:rPr lang="pl-PL" dirty="0" err="1"/>
              <a:t>Doe</a:t>
            </a:r>
            <a:r>
              <a:rPr lang="pl-PL" dirty="0"/>
              <a:t>, </a:t>
            </a:r>
            <a:r>
              <a:rPr lang="pl-PL" dirty="0" err="1"/>
              <a:t>affiliation</a:t>
            </a:r>
            <a:r>
              <a:rPr lang="pl-PL" dirty="0"/>
              <a:t>, email </a:t>
            </a:r>
            <a:r>
              <a:rPr lang="pl-PL" dirty="0" err="1"/>
              <a:t>adress</a:t>
            </a:r>
            <a:endParaRPr lang="en-US" dirty="0"/>
          </a:p>
        </p:txBody>
      </p:sp>
      <p:sp>
        <p:nvSpPr>
          <p:cNvPr id="11" name="Tytuł 10"/>
          <p:cNvSpPr>
            <a:spLocks noGrp="1"/>
          </p:cNvSpPr>
          <p:nvPr>
            <p:ph type="title" hasCustomPrompt="1"/>
          </p:nvPr>
        </p:nvSpPr>
        <p:spPr>
          <a:xfrm>
            <a:off x="685800" y="2659592"/>
            <a:ext cx="7886700" cy="1325563"/>
          </a:xfrm>
        </p:spPr>
        <p:txBody>
          <a:bodyPr>
            <a:normAutofit/>
          </a:bodyPr>
          <a:lstStyle>
            <a:lvl1pPr>
              <a:defRPr sz="2800">
                <a:solidFill>
                  <a:schemeClr val="bg1"/>
                </a:solidFill>
                <a:latin typeface="Arial" panose="020B0604020202020204" pitchFamily="34" charset="0"/>
                <a:cs typeface="Arial" panose="020B0604020202020204" pitchFamily="34" charset="0"/>
              </a:defRPr>
            </a:lvl1pPr>
          </a:lstStyle>
          <a:p>
            <a:r>
              <a:rPr lang="pl-PL" dirty="0" err="1"/>
              <a:t>Title</a:t>
            </a:r>
            <a:r>
              <a:rPr lang="pl-PL" dirty="0"/>
              <a:t> of </a:t>
            </a:r>
            <a:r>
              <a:rPr lang="pl-PL" dirty="0" err="1"/>
              <a:t>presentation</a:t>
            </a:r>
            <a:endParaRPr lang="pl-PL" dirty="0"/>
          </a:p>
        </p:txBody>
      </p:sp>
      <p:sp>
        <p:nvSpPr>
          <p:cNvPr id="25" name="Symbol zastępczy tekstu 24"/>
          <p:cNvSpPr>
            <a:spLocks noGrp="1"/>
          </p:cNvSpPr>
          <p:nvPr>
            <p:ph type="body" sz="quarter" idx="10" hasCustomPrompt="1"/>
          </p:nvPr>
        </p:nvSpPr>
        <p:spPr>
          <a:xfrm>
            <a:off x="685800" y="5560483"/>
            <a:ext cx="1913467" cy="484722"/>
          </a:xfrm>
        </p:spPr>
        <p:txBody>
          <a:bodyPr anchor="ctr">
            <a:normAutofit/>
          </a:bodyPr>
          <a:lstStyle>
            <a:lvl1pPr marL="0" indent="0">
              <a:buFontTx/>
              <a:buNone/>
              <a:defRPr sz="1400">
                <a:solidFill>
                  <a:schemeClr val="bg1"/>
                </a:solidFill>
                <a:latin typeface="Arial" panose="020B0604020202020204" pitchFamily="34" charset="0"/>
                <a:cs typeface="Arial" panose="020B0604020202020204" pitchFamily="34" charset="0"/>
              </a:defRPr>
            </a:lvl1pPr>
          </a:lstStyle>
          <a:p>
            <a:pPr lvl="0"/>
            <a:r>
              <a:rPr lang="pl-PL" dirty="0" err="1"/>
              <a:t>Date</a:t>
            </a:r>
            <a:endParaRPr lang="pl-PL" dirty="0"/>
          </a:p>
        </p:txBody>
      </p:sp>
      <p:sp>
        <p:nvSpPr>
          <p:cNvPr id="27" name="Symbol zastępczy tekstu 26"/>
          <p:cNvSpPr>
            <a:spLocks noGrp="1"/>
          </p:cNvSpPr>
          <p:nvPr>
            <p:ph type="body" sz="quarter" idx="11" hasCustomPrompt="1"/>
          </p:nvPr>
        </p:nvSpPr>
        <p:spPr>
          <a:xfrm>
            <a:off x="6392334" y="5560483"/>
            <a:ext cx="2180166" cy="484722"/>
          </a:xfrm>
        </p:spPr>
        <p:txBody>
          <a:bodyPr anchor="ctr">
            <a:noAutofit/>
          </a:bodyPr>
          <a:lstStyle>
            <a:lvl1pPr marL="0" indent="0">
              <a:buFontTx/>
              <a:buNone/>
              <a:defRPr sz="14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pl-PL" dirty="0" err="1"/>
              <a:t>Number</a:t>
            </a:r>
            <a:r>
              <a:rPr lang="pl-PL" dirty="0"/>
              <a:t> of </a:t>
            </a:r>
            <a:r>
              <a:rPr lang="pl-PL" dirty="0" err="1"/>
              <a:t>session</a:t>
            </a:r>
            <a:endParaRPr lang="pl-PL" dirty="0"/>
          </a:p>
        </p:txBody>
      </p:sp>
    </p:spTree>
    <p:extLst>
      <p:ext uri="{BB962C8B-B14F-4D97-AF65-F5344CB8AC3E}">
        <p14:creationId xmlns:p14="http://schemas.microsoft.com/office/powerpoint/2010/main" val="410707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panose="020B0604020202020204" pitchFamily="34" charset="0"/>
                <a:cs typeface="Arial" panose="020B0604020202020204" pitchFamily="34" charset="0"/>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336045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normAutofit/>
          </a:bodyPr>
          <a:lstStyle>
            <a:lvl1pPr>
              <a:defRPr sz="2800">
                <a:latin typeface="Arial" panose="020B0604020202020204" pitchFamily="34" charset="0"/>
                <a:cs typeface="Arial" panose="020B0604020202020204" pitchFamily="34" charset="0"/>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425237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871006"/>
          </a:xfrm>
        </p:spPr>
        <p:txBody>
          <a:bodyPr>
            <a:normAutofit/>
          </a:bodyPr>
          <a:lstStyle>
            <a:lvl1pPr>
              <a:defRPr sz="2800" baseline="0">
                <a:latin typeface="Arial" panose="020B0604020202020204" pitchFamily="34" charset="0"/>
                <a:cs typeface="Arial" panose="020B0604020202020204" pitchFamily="34" charset="0"/>
              </a:defRPr>
            </a:lvl1pPr>
          </a:lstStyle>
          <a:p>
            <a:r>
              <a:rPr lang="pl-PL" dirty="0" err="1"/>
              <a:t>Slide</a:t>
            </a:r>
            <a:r>
              <a:rPr lang="pl-PL" dirty="0"/>
              <a:t> </a:t>
            </a:r>
            <a:r>
              <a:rPr lang="pl-PL" dirty="0" err="1"/>
              <a:t>title</a:t>
            </a:r>
            <a:endParaRPr lang="en-US" dirty="0"/>
          </a:p>
        </p:txBody>
      </p:sp>
      <p:sp>
        <p:nvSpPr>
          <p:cNvPr id="3" name="Content Placeholder 2"/>
          <p:cNvSpPr>
            <a:spLocks noGrp="1"/>
          </p:cNvSpPr>
          <p:nvPr>
            <p:ph idx="1" hasCustomPrompt="1"/>
          </p:nvPr>
        </p:nvSpPr>
        <p:spPr>
          <a:xfrm>
            <a:off x="628650" y="1515533"/>
            <a:ext cx="7886700" cy="4542892"/>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pl-PL" dirty="0" err="1"/>
              <a:t>Contents</a:t>
            </a:r>
            <a:r>
              <a:rPr lang="pl-PL" dirty="0"/>
              <a:t> </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val="379413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2800">
                <a:latin typeface="Arial" panose="020B0604020202020204" pitchFamily="34" charset="0"/>
                <a:cs typeface="Arial" panose="020B0604020202020204" pitchFamily="34" charset="0"/>
              </a:defRPr>
            </a:lvl1pPr>
          </a:lstStyle>
          <a:p>
            <a:r>
              <a:rPr lang="pl-PL" dirty="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Tree>
    <p:extLst>
      <p:ext uri="{BB962C8B-B14F-4D97-AF65-F5344CB8AC3E}">
        <p14:creationId xmlns:p14="http://schemas.microsoft.com/office/powerpoint/2010/main" val="73174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panose="020B0604020202020204" pitchFamily="34" charset="0"/>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142353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2800">
                <a:latin typeface="Arial" panose="020B0604020202020204" pitchFamily="34" charset="0"/>
                <a:cs typeface="Arial" panose="020B0604020202020204" pitchFamily="34" charset="0"/>
              </a:defRPr>
            </a:lvl1pPr>
          </a:lstStyle>
          <a:p>
            <a:r>
              <a:rPr lang="pl-PL" dirty="0"/>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91095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lko tytu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ytuł 10"/>
          <p:cNvSpPr>
            <a:spLocks noGrp="1"/>
          </p:cNvSpPr>
          <p:nvPr>
            <p:ph type="title" hasCustomPrompt="1"/>
          </p:nvPr>
        </p:nvSpPr>
        <p:spPr>
          <a:xfrm>
            <a:off x="685800" y="559853"/>
            <a:ext cx="7886700" cy="1099609"/>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stStyle>
          <a:p>
            <a:r>
              <a:rPr lang="pl-PL" dirty="0" err="1"/>
              <a:t>Title</a:t>
            </a:r>
            <a:r>
              <a:rPr lang="pl-PL" dirty="0"/>
              <a:t> of </a:t>
            </a:r>
            <a:r>
              <a:rPr lang="pl-PL" dirty="0" err="1"/>
              <a:t>presentation</a:t>
            </a:r>
            <a:endParaRPr lang="pl-PL" dirty="0"/>
          </a:p>
        </p:txBody>
      </p:sp>
      <p:sp>
        <p:nvSpPr>
          <p:cNvPr id="7" name="Subtitle 2"/>
          <p:cNvSpPr>
            <a:spLocks noGrp="1"/>
          </p:cNvSpPr>
          <p:nvPr>
            <p:ph type="subTitle" idx="1" hasCustomPrompt="1"/>
          </p:nvPr>
        </p:nvSpPr>
        <p:spPr>
          <a:xfrm>
            <a:off x="685800" y="4516441"/>
            <a:ext cx="7886700" cy="1020759"/>
          </a:xfrm>
        </p:spPr>
        <p:txBody>
          <a:bodyPr>
            <a:normAutofit/>
          </a:bodyPr>
          <a:lstStyle>
            <a:lvl1pPr marL="0" indent="0" algn="just">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John </a:t>
            </a:r>
            <a:r>
              <a:rPr lang="pl-PL" dirty="0" err="1"/>
              <a:t>Doe</a:t>
            </a:r>
            <a:r>
              <a:rPr lang="pl-PL" dirty="0"/>
              <a:t>, </a:t>
            </a:r>
            <a:r>
              <a:rPr lang="pl-PL" dirty="0" err="1"/>
              <a:t>affiliation</a:t>
            </a:r>
            <a:r>
              <a:rPr lang="pl-PL" dirty="0"/>
              <a:t>, email </a:t>
            </a:r>
            <a:r>
              <a:rPr lang="pl-PL" dirty="0" err="1"/>
              <a:t>adress</a:t>
            </a:r>
            <a:endParaRPr lang="pl-PL" dirty="0"/>
          </a:p>
          <a:p>
            <a:r>
              <a:rPr lang="pl-PL" dirty="0" err="1"/>
              <a:t>Jane</a:t>
            </a:r>
            <a:r>
              <a:rPr lang="pl-PL" dirty="0"/>
              <a:t> </a:t>
            </a:r>
            <a:r>
              <a:rPr lang="pl-PL" dirty="0" err="1"/>
              <a:t>Doe</a:t>
            </a:r>
            <a:r>
              <a:rPr lang="pl-PL" dirty="0"/>
              <a:t>, </a:t>
            </a:r>
            <a:r>
              <a:rPr lang="pl-PL" dirty="0" err="1"/>
              <a:t>affiliation</a:t>
            </a:r>
            <a:r>
              <a:rPr lang="pl-PL" dirty="0"/>
              <a:t>, email </a:t>
            </a:r>
            <a:r>
              <a:rPr lang="pl-PL" dirty="0" err="1"/>
              <a:t>adress</a:t>
            </a:r>
            <a:endParaRPr lang="en-US" dirty="0"/>
          </a:p>
        </p:txBody>
      </p:sp>
      <p:sp>
        <p:nvSpPr>
          <p:cNvPr id="11" name="Symbol zastępczy tekstu 24"/>
          <p:cNvSpPr>
            <a:spLocks noGrp="1"/>
          </p:cNvSpPr>
          <p:nvPr>
            <p:ph type="body" sz="quarter" idx="10" hasCustomPrompt="1"/>
          </p:nvPr>
        </p:nvSpPr>
        <p:spPr>
          <a:xfrm>
            <a:off x="685800" y="2622545"/>
            <a:ext cx="7886700" cy="1085853"/>
          </a:xfrm>
        </p:spPr>
        <p:txBody>
          <a:bodyPr anchor="ctr">
            <a:normAutofit/>
          </a:bodyPr>
          <a:lstStyle>
            <a:lvl1pPr marL="0" indent="0" algn="ctr">
              <a:buFontTx/>
              <a:buNone/>
              <a:defRPr sz="2800">
                <a:solidFill>
                  <a:schemeClr val="tx1"/>
                </a:solidFill>
                <a:latin typeface="Arial" panose="020B0604020202020204" pitchFamily="34" charset="0"/>
                <a:cs typeface="Arial" panose="020B0604020202020204" pitchFamily="34" charset="0"/>
              </a:defRPr>
            </a:lvl1pPr>
          </a:lstStyle>
          <a:p>
            <a:pPr lvl="0"/>
            <a:r>
              <a:rPr lang="pl-PL" dirty="0" err="1"/>
              <a:t>Thanks</a:t>
            </a:r>
            <a:endParaRPr lang="pl-PL" dirty="0"/>
          </a:p>
        </p:txBody>
      </p:sp>
    </p:spTree>
    <p:extLst>
      <p:ext uri="{BB962C8B-B14F-4D97-AF65-F5344CB8AC3E}">
        <p14:creationId xmlns:p14="http://schemas.microsoft.com/office/powerpoint/2010/main" val="316616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90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423482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Tree>
    <p:extLst>
      <p:ext uri="{BB962C8B-B14F-4D97-AF65-F5344CB8AC3E}">
        <p14:creationId xmlns:p14="http://schemas.microsoft.com/office/powerpoint/2010/main" val="406061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C7D7F-A023-424B-974B-F4C0B6097A2F}" type="datetimeFigureOut">
              <a:rPr lang="pl-PL" smtClean="0"/>
              <a:t>27.06.2018</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DB976-3ADC-43D2-8EDD-B92081B1DE66}" type="slidenum">
              <a:rPr lang="pl-PL" smtClean="0"/>
              <a:t>‹#›</a:t>
            </a:fld>
            <a:endParaRPr lang="pl-PL"/>
          </a:p>
        </p:txBody>
      </p:sp>
    </p:spTree>
    <p:extLst>
      <p:ext uri="{BB962C8B-B14F-4D97-AF65-F5344CB8AC3E}">
        <p14:creationId xmlns:p14="http://schemas.microsoft.com/office/powerpoint/2010/main" val="1056599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tmp"/><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tmp"/><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ekstu 6"/>
          <p:cNvSpPr>
            <a:spLocks noGrp="1"/>
          </p:cNvSpPr>
          <p:nvPr>
            <p:ph type="body" sz="quarter" idx="11"/>
          </p:nvPr>
        </p:nvSpPr>
        <p:spPr/>
        <p:txBody>
          <a:bodyPr/>
          <a:lstStyle/>
          <a:p>
            <a:r>
              <a:rPr lang="lv-LV" dirty="0" err="1"/>
              <a:t>Session</a:t>
            </a:r>
            <a:r>
              <a:rPr lang="lv-LV" dirty="0"/>
              <a:t> 1</a:t>
            </a:r>
            <a:endParaRPr lang="pl-PL" dirty="0"/>
          </a:p>
        </p:txBody>
      </p:sp>
      <p:sp>
        <p:nvSpPr>
          <p:cNvPr id="5" name="Podtytuł 4"/>
          <p:cNvSpPr>
            <a:spLocks noGrp="1"/>
          </p:cNvSpPr>
          <p:nvPr>
            <p:ph type="subTitle" idx="1"/>
          </p:nvPr>
        </p:nvSpPr>
        <p:spPr/>
        <p:txBody>
          <a:bodyPr/>
          <a:lstStyle/>
          <a:p>
            <a:r>
              <a:rPr lang="lv-LV" dirty="0"/>
              <a:t>Jolanta Minkevica, Ieva Pauļuka</a:t>
            </a:r>
          </a:p>
          <a:p>
            <a:r>
              <a:rPr lang="lv-LV" dirty="0" err="1"/>
              <a:t>The</a:t>
            </a:r>
            <a:r>
              <a:rPr lang="lv-LV" dirty="0"/>
              <a:t> CSB </a:t>
            </a:r>
            <a:r>
              <a:rPr lang="lv-LV" dirty="0" err="1"/>
              <a:t>of</a:t>
            </a:r>
            <a:r>
              <a:rPr lang="lv-LV" dirty="0"/>
              <a:t> Latvia, oficiala.statistika@csb.gov.lv</a:t>
            </a:r>
            <a:endParaRPr lang="pl-PL" dirty="0"/>
          </a:p>
        </p:txBody>
      </p:sp>
      <p:sp>
        <p:nvSpPr>
          <p:cNvPr id="4" name="Tytuł 3"/>
          <p:cNvSpPr>
            <a:spLocks noGrp="1"/>
          </p:cNvSpPr>
          <p:nvPr>
            <p:ph type="title"/>
          </p:nvPr>
        </p:nvSpPr>
        <p:spPr/>
        <p:txBody>
          <a:bodyPr>
            <a:normAutofit/>
          </a:bodyPr>
          <a:lstStyle/>
          <a:p>
            <a:pPr algn="ctr">
              <a:lnSpc>
                <a:spcPct val="150000"/>
              </a:lnSpc>
            </a:pPr>
            <a:r>
              <a:rPr lang="lv-LV" b="1" dirty="0" err="1"/>
              <a:t>Quality</a:t>
            </a:r>
            <a:r>
              <a:rPr lang="lv-LV" b="1" dirty="0"/>
              <a:t> </a:t>
            </a:r>
            <a:r>
              <a:rPr lang="lv-LV" b="1" dirty="0" err="1"/>
              <a:t>and</a:t>
            </a:r>
            <a:r>
              <a:rPr lang="lv-LV" b="1" dirty="0"/>
              <a:t> Risk </a:t>
            </a:r>
            <a:r>
              <a:rPr lang="lv-LV" b="1" dirty="0" err="1"/>
              <a:t>Management</a:t>
            </a:r>
            <a:r>
              <a:rPr lang="lv-LV" dirty="0"/>
              <a:t/>
            </a:r>
            <a:br>
              <a:rPr lang="lv-LV" dirty="0"/>
            </a:br>
            <a:r>
              <a:rPr lang="lv-LV" dirty="0" err="1"/>
              <a:t>in</a:t>
            </a:r>
            <a:r>
              <a:rPr lang="lv-LV" dirty="0"/>
              <a:t> </a:t>
            </a:r>
            <a:r>
              <a:rPr lang="lv-LV" dirty="0" err="1"/>
              <a:t>the</a:t>
            </a:r>
            <a:r>
              <a:rPr lang="lv-LV" dirty="0"/>
              <a:t> CSB </a:t>
            </a:r>
            <a:r>
              <a:rPr lang="lv-LV" dirty="0" err="1"/>
              <a:t>of</a:t>
            </a:r>
            <a:r>
              <a:rPr lang="lv-LV" dirty="0"/>
              <a:t> Latvia</a:t>
            </a:r>
            <a:endParaRPr lang="pl-PL" dirty="0"/>
          </a:p>
        </p:txBody>
      </p:sp>
      <p:sp>
        <p:nvSpPr>
          <p:cNvPr id="6" name="Symbol zastępczy tekstu 5"/>
          <p:cNvSpPr>
            <a:spLocks noGrp="1"/>
          </p:cNvSpPr>
          <p:nvPr>
            <p:ph type="body" sz="quarter" idx="10"/>
          </p:nvPr>
        </p:nvSpPr>
        <p:spPr/>
        <p:txBody>
          <a:bodyPr/>
          <a:lstStyle/>
          <a:p>
            <a:r>
              <a:rPr lang="lv-LV" dirty="0"/>
              <a:t>27.06.2018.</a:t>
            </a:r>
            <a:endParaRPr lang="pl-PL" dirty="0"/>
          </a:p>
        </p:txBody>
      </p:sp>
    </p:spTree>
    <p:extLst>
      <p:ext uri="{BB962C8B-B14F-4D97-AF65-F5344CB8AC3E}">
        <p14:creationId xmlns:p14="http://schemas.microsoft.com/office/powerpoint/2010/main" val="250254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xmlns="" id="{67C968D7-DFBA-4CA4-A20F-F0F0F499E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166" y="1263537"/>
            <a:ext cx="6963747" cy="4820323"/>
          </a:xfrm>
          <a:prstGeom prst="rect">
            <a:avLst/>
          </a:prstGeom>
        </p:spPr>
      </p:pic>
      <p:sp>
        <p:nvSpPr>
          <p:cNvPr id="5" name="Title 1">
            <a:extLst>
              <a:ext uri="{FF2B5EF4-FFF2-40B4-BE49-F238E27FC236}">
                <a16:creationId xmlns:a16="http://schemas.microsoft.com/office/drawing/2014/main" xmlns="" id="{ED0D12C9-83E6-4182-B16E-CCAB1A4045E4}"/>
              </a:ext>
            </a:extLst>
          </p:cNvPr>
          <p:cNvSpPr txBox="1">
            <a:spLocks/>
          </p:cNvSpPr>
          <p:nvPr/>
        </p:nvSpPr>
        <p:spPr>
          <a:xfrm>
            <a:off x="652690" y="30480"/>
            <a:ext cx="7886700" cy="109056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lv-LV" sz="3100" b="1" dirty="0">
                <a:latin typeface="Arial" panose="020B0604020202020204" pitchFamily="34" charset="0"/>
                <a:cs typeface="Arial" panose="020B0604020202020204" pitchFamily="34" charset="0"/>
              </a:rPr>
              <a:t>PROJECT PLANNING PROCESS</a:t>
            </a:r>
          </a:p>
          <a:p>
            <a:pPr algn="ctr">
              <a:lnSpc>
                <a:spcPct val="150000"/>
              </a:lnSpc>
            </a:pPr>
            <a:r>
              <a:rPr lang="lv-LV" sz="2000" dirty="0">
                <a:solidFill>
                  <a:schemeClr val="accent5">
                    <a:lumMod val="50000"/>
                  </a:schemeClr>
                </a:solidFill>
                <a:latin typeface="Arial" panose="020B0604020202020204" pitchFamily="34" charset="0"/>
                <a:cs typeface="Arial" panose="020B0604020202020204" pitchFamily="34" charset="0"/>
              </a:rPr>
              <a:t>(OBLIGATORY PROCESS STEPS)</a:t>
            </a:r>
            <a:endParaRPr lang="lv-LV" sz="1800" dirty="0">
              <a:solidFill>
                <a:schemeClr val="accent5">
                  <a:lumMod val="50000"/>
                </a:schemeClr>
              </a:solidFill>
              <a:latin typeface="Arial" panose="020B0604020202020204" pitchFamily="34" charset="0"/>
              <a:cs typeface="Arial" panose="020B0604020202020204" pitchFamily="34" charset="0"/>
            </a:endParaRPr>
          </a:p>
        </p:txBody>
      </p:sp>
      <p:sp>
        <p:nvSpPr>
          <p:cNvPr id="6" name="Rounded Rectangle 5"/>
          <p:cNvSpPr/>
          <p:nvPr/>
        </p:nvSpPr>
        <p:spPr>
          <a:xfrm>
            <a:off x="4739425" y="1276416"/>
            <a:ext cx="3232598" cy="694476"/>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234225" y="2806855"/>
            <a:ext cx="6737798" cy="694476"/>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227140" y="5277452"/>
            <a:ext cx="6737798" cy="694476"/>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64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D12C9-83E6-4182-B16E-CCAB1A4045E4}"/>
              </a:ext>
            </a:extLst>
          </p:cNvPr>
          <p:cNvSpPr>
            <a:spLocks noGrp="1"/>
          </p:cNvSpPr>
          <p:nvPr>
            <p:ph type="title"/>
          </p:nvPr>
        </p:nvSpPr>
        <p:spPr>
          <a:xfrm>
            <a:off x="652690" y="30480"/>
            <a:ext cx="7886700" cy="1090564"/>
          </a:xfrm>
        </p:spPr>
        <p:txBody>
          <a:bodyPr>
            <a:normAutofit fontScale="90000"/>
          </a:bodyPr>
          <a:lstStyle/>
          <a:p>
            <a:pPr algn="ctr">
              <a:lnSpc>
                <a:spcPct val="150000"/>
              </a:lnSpc>
            </a:pPr>
            <a:r>
              <a:rPr lang="lv-LV" sz="3100" b="1" dirty="0"/>
              <a:t>REQUIREMENTS </a:t>
            </a:r>
            <a:r>
              <a:rPr lang="lv-LV" sz="3100" b="1" dirty="0" err="1"/>
              <a:t>and</a:t>
            </a:r>
            <a:r>
              <a:rPr lang="lv-LV" sz="3100" b="1" dirty="0"/>
              <a:t> RISKS</a:t>
            </a:r>
            <a:r>
              <a:rPr lang="lv-LV" sz="1800" dirty="0">
                <a:solidFill>
                  <a:schemeClr val="accent5">
                    <a:lumMod val="50000"/>
                  </a:schemeClr>
                </a:solidFill>
              </a:rPr>
              <a:t/>
            </a:r>
            <a:br>
              <a:rPr lang="lv-LV" sz="1800" dirty="0">
                <a:solidFill>
                  <a:schemeClr val="accent5">
                    <a:lumMod val="50000"/>
                  </a:schemeClr>
                </a:solidFill>
              </a:rPr>
            </a:br>
            <a:r>
              <a:rPr lang="lv-LV" sz="2000" dirty="0">
                <a:solidFill>
                  <a:schemeClr val="accent5">
                    <a:lumMod val="50000"/>
                  </a:schemeClr>
                </a:solidFill>
              </a:rPr>
              <a:t>ARE DESCRIBED IN PROCESSES</a:t>
            </a:r>
            <a:endParaRPr lang="lv-LV" sz="1800" dirty="0">
              <a:solidFill>
                <a:schemeClr val="accent5">
                  <a:lumMod val="50000"/>
                </a:schemeClr>
              </a:solidFill>
            </a:endParaRPr>
          </a:p>
        </p:txBody>
      </p:sp>
      <p:sp>
        <p:nvSpPr>
          <p:cNvPr id="3" name="Content Placeholder 2">
            <a:extLst>
              <a:ext uri="{FF2B5EF4-FFF2-40B4-BE49-F238E27FC236}">
                <a16:creationId xmlns:a16="http://schemas.microsoft.com/office/drawing/2014/main" xmlns="" id="{E2E772A0-4A9A-406F-BC28-8D041B6DB216}"/>
              </a:ext>
            </a:extLst>
          </p:cNvPr>
          <p:cNvSpPr>
            <a:spLocks noGrp="1"/>
          </p:cNvSpPr>
          <p:nvPr>
            <p:ph sz="half" idx="1"/>
          </p:nvPr>
        </p:nvSpPr>
        <p:spPr>
          <a:xfrm>
            <a:off x="1390494" y="1825625"/>
            <a:ext cx="2848997" cy="4351338"/>
          </a:xfrm>
        </p:spPr>
        <p:txBody>
          <a:bodyPr>
            <a:normAutofit/>
          </a:bodyPr>
          <a:lstStyle/>
          <a:p>
            <a:pPr marL="0" indent="0">
              <a:buNone/>
            </a:pPr>
            <a:r>
              <a:rPr lang="lv-LV" dirty="0">
                <a:solidFill>
                  <a:schemeClr val="accent6">
                    <a:lumMod val="75000"/>
                  </a:schemeClr>
                </a:solidFill>
              </a:rPr>
              <a:t>REQUIREMENT</a:t>
            </a:r>
          </a:p>
          <a:p>
            <a:pPr marL="0" indent="0">
              <a:buNone/>
            </a:pPr>
            <a:endParaRPr lang="lv-LV" dirty="0"/>
          </a:p>
          <a:p>
            <a:pPr marL="0" indent="0">
              <a:buNone/>
            </a:pPr>
            <a:endParaRPr lang="lv-LV" sz="3200" dirty="0"/>
          </a:p>
          <a:p>
            <a:pPr marL="0" indent="0">
              <a:buNone/>
            </a:pPr>
            <a:r>
              <a:rPr lang="lv-LV" dirty="0">
                <a:solidFill>
                  <a:srgbClr val="C00000"/>
                </a:solidFill>
              </a:rPr>
              <a:t>(NEGATIVE) RISK</a:t>
            </a:r>
          </a:p>
          <a:p>
            <a:pPr marL="0" indent="0">
              <a:buNone/>
            </a:pPr>
            <a:endParaRPr lang="lv-LV" dirty="0"/>
          </a:p>
          <a:p>
            <a:pPr marL="0" indent="0">
              <a:buNone/>
            </a:pPr>
            <a:r>
              <a:rPr lang="lv-LV" dirty="0">
                <a:solidFill>
                  <a:srgbClr val="00ACA8"/>
                </a:solidFill>
              </a:rPr>
              <a:t>RISK OPPORTUNITY</a:t>
            </a:r>
          </a:p>
        </p:txBody>
      </p:sp>
      <p:sp>
        <p:nvSpPr>
          <p:cNvPr id="5" name="Content Placeholder 4">
            <a:extLst>
              <a:ext uri="{FF2B5EF4-FFF2-40B4-BE49-F238E27FC236}">
                <a16:creationId xmlns:a16="http://schemas.microsoft.com/office/drawing/2014/main" xmlns="" id="{E0D58A62-2BDB-4248-A7C2-4C01F058FF8F}"/>
              </a:ext>
            </a:extLst>
          </p:cNvPr>
          <p:cNvSpPr>
            <a:spLocks noGrp="1"/>
          </p:cNvSpPr>
          <p:nvPr>
            <p:ph sz="half" idx="2"/>
          </p:nvPr>
        </p:nvSpPr>
        <p:spPr>
          <a:xfrm>
            <a:off x="4629150" y="1825625"/>
            <a:ext cx="3986530" cy="4351338"/>
          </a:xfrm>
        </p:spPr>
        <p:txBody>
          <a:bodyPr>
            <a:normAutofit/>
          </a:bodyPr>
          <a:lstStyle/>
          <a:p>
            <a:pPr marL="0" indent="0">
              <a:buNone/>
            </a:pPr>
            <a:r>
              <a:rPr lang="en-US" sz="1800" dirty="0"/>
              <a:t>European Statistics Code of Practice</a:t>
            </a:r>
          </a:p>
          <a:p>
            <a:r>
              <a:rPr lang="en-US" sz="1800" dirty="0"/>
              <a:t>9.4: </a:t>
            </a:r>
            <a:r>
              <a:rPr lang="en-US" sz="1800" b="1" dirty="0"/>
              <a:t>Administrative sources are used whenever possible </a:t>
            </a:r>
            <a:r>
              <a:rPr lang="en-US" sz="1800" dirty="0"/>
              <a:t>to avoid duplicating requests for information</a:t>
            </a:r>
            <a:endParaRPr lang="lv-LV" sz="1800" dirty="0"/>
          </a:p>
          <a:p>
            <a:endParaRPr lang="lv-LV" sz="1800" dirty="0"/>
          </a:p>
          <a:p>
            <a:r>
              <a:rPr lang="lv-LV" sz="1800" dirty="0" err="1"/>
              <a:t>Existing</a:t>
            </a:r>
            <a:r>
              <a:rPr lang="lv-LV" sz="1800" dirty="0"/>
              <a:t> </a:t>
            </a:r>
            <a:r>
              <a:rPr lang="lv-LV" sz="1800" dirty="0" err="1"/>
              <a:t>administrative</a:t>
            </a:r>
            <a:r>
              <a:rPr lang="lv-LV" sz="1800" dirty="0"/>
              <a:t> </a:t>
            </a:r>
            <a:r>
              <a:rPr lang="lv-LV" sz="1800" dirty="0" err="1"/>
              <a:t>data</a:t>
            </a:r>
            <a:r>
              <a:rPr lang="lv-LV" sz="1800" dirty="0"/>
              <a:t> </a:t>
            </a:r>
            <a:r>
              <a:rPr lang="lv-LV" sz="1800" b="1" dirty="0" err="1"/>
              <a:t>are</a:t>
            </a:r>
            <a:r>
              <a:rPr lang="lv-LV" sz="1800" b="1" dirty="0"/>
              <a:t> </a:t>
            </a:r>
            <a:r>
              <a:rPr lang="lv-LV" sz="1800" b="1" dirty="0" err="1"/>
              <a:t>not</a:t>
            </a:r>
            <a:r>
              <a:rPr lang="lv-LV" sz="1800" b="1" dirty="0"/>
              <a:t> </a:t>
            </a:r>
            <a:r>
              <a:rPr lang="lv-LV" sz="1800" dirty="0" err="1"/>
              <a:t>used</a:t>
            </a:r>
            <a:endParaRPr lang="lv-LV" sz="1800" dirty="0"/>
          </a:p>
          <a:p>
            <a:endParaRPr lang="lv-LV" sz="1800" dirty="0"/>
          </a:p>
          <a:p>
            <a:endParaRPr lang="lv-LV" sz="1800" dirty="0"/>
          </a:p>
          <a:p>
            <a:r>
              <a:rPr lang="lv-LV" sz="1800" dirty="0" err="1"/>
              <a:t>Existing</a:t>
            </a:r>
            <a:r>
              <a:rPr lang="lv-LV" sz="1800" dirty="0"/>
              <a:t> </a:t>
            </a:r>
            <a:r>
              <a:rPr lang="lv-LV" sz="1800" dirty="0" err="1"/>
              <a:t>administrative</a:t>
            </a:r>
            <a:r>
              <a:rPr lang="lv-LV" sz="1800" dirty="0"/>
              <a:t> </a:t>
            </a:r>
            <a:r>
              <a:rPr lang="lv-LV" sz="1800" dirty="0" err="1"/>
              <a:t>data</a:t>
            </a:r>
            <a:r>
              <a:rPr lang="lv-LV" sz="1800" dirty="0"/>
              <a:t> </a:t>
            </a:r>
            <a:r>
              <a:rPr lang="lv-LV" sz="1800" b="1" dirty="0" err="1"/>
              <a:t>are</a:t>
            </a:r>
            <a:r>
              <a:rPr lang="lv-LV" sz="1800" b="1" dirty="0"/>
              <a:t> </a:t>
            </a:r>
            <a:r>
              <a:rPr lang="lv-LV" sz="1800" b="1" dirty="0" err="1"/>
              <a:t>always</a:t>
            </a:r>
            <a:r>
              <a:rPr lang="lv-LV" sz="1800" b="1" dirty="0"/>
              <a:t> </a:t>
            </a:r>
            <a:r>
              <a:rPr lang="lv-LV" sz="1800" dirty="0" err="1"/>
              <a:t>used</a:t>
            </a:r>
            <a:r>
              <a:rPr lang="lv-LV" sz="1800" dirty="0"/>
              <a:t> </a:t>
            </a:r>
          </a:p>
        </p:txBody>
      </p:sp>
      <p:pic>
        <p:nvPicPr>
          <p:cNvPr id="10" name="Picture 9" descr="A picture containing object&#10;&#10;Description generated with high confidence">
            <a:extLst>
              <a:ext uri="{FF2B5EF4-FFF2-40B4-BE49-F238E27FC236}">
                <a16:creationId xmlns:a16="http://schemas.microsoft.com/office/drawing/2014/main" xmlns="" id="{337264A7-09F7-4514-A023-9D70EA0FB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2" y="2900007"/>
            <a:ext cx="1171739" cy="1433713"/>
          </a:xfrm>
          <a:prstGeom prst="rect">
            <a:avLst/>
          </a:prstGeom>
        </p:spPr>
      </p:pic>
      <p:pic>
        <p:nvPicPr>
          <p:cNvPr id="11" name="Picture 10">
            <a:extLst>
              <a:ext uri="{FF2B5EF4-FFF2-40B4-BE49-F238E27FC236}">
                <a16:creationId xmlns:a16="http://schemas.microsoft.com/office/drawing/2014/main" xmlns="" id="{D0E64D64-663A-4F39-949E-94421F58FE29}"/>
              </a:ext>
            </a:extLst>
          </p:cNvPr>
          <p:cNvPicPr>
            <a:picLocks noChangeAspect="1"/>
          </p:cNvPicPr>
          <p:nvPr/>
        </p:nvPicPr>
        <p:blipFill>
          <a:blip r:embed="rId3"/>
          <a:stretch>
            <a:fillRect/>
          </a:stretch>
        </p:blipFill>
        <p:spPr>
          <a:xfrm>
            <a:off x="78348" y="4739583"/>
            <a:ext cx="1251689" cy="1095228"/>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xmlns="" id="{D5C12F02-00A7-4E3F-BB37-E81210EA43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2" y="1509379"/>
            <a:ext cx="1109697" cy="1090564"/>
          </a:xfrm>
          <a:prstGeom prst="rect">
            <a:avLst/>
          </a:prstGeom>
        </p:spPr>
      </p:pic>
      <p:sp>
        <p:nvSpPr>
          <p:cNvPr id="4" name="Rectangle 3"/>
          <p:cNvSpPr/>
          <p:nvPr/>
        </p:nvSpPr>
        <p:spPr>
          <a:xfrm>
            <a:off x="97842" y="1339403"/>
            <a:ext cx="8925134" cy="3245476"/>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A11E8EEF-E5E5-4EC1-897A-E313FF29C632}"/>
              </a:ext>
            </a:extLst>
          </p:cNvPr>
          <p:cNvSpPr txBox="1"/>
          <p:nvPr/>
        </p:nvSpPr>
        <p:spPr>
          <a:xfrm>
            <a:off x="3876754" y="1299808"/>
            <a:ext cx="1269580" cy="338554"/>
          </a:xfrm>
          <a:prstGeom prst="rect">
            <a:avLst/>
          </a:prstGeom>
          <a:noFill/>
          <a:ln w="38100" cmpd="sng">
            <a:noFill/>
          </a:ln>
        </p:spPr>
        <p:txBody>
          <a:bodyPr wrap="square" rtlCol="0">
            <a:spAutoFit/>
          </a:bodyPr>
          <a:lstStyle/>
          <a:p>
            <a:pPr algn="ctr"/>
            <a:r>
              <a:rPr lang="lv-LV" sz="1600" u="sng" dirty="0">
                <a:ln>
                  <a:solidFill>
                    <a:schemeClr val="tx1">
                      <a:lumMod val="50000"/>
                      <a:lumOff val="50000"/>
                    </a:schemeClr>
                  </a:solidFill>
                </a:ln>
                <a:solidFill>
                  <a:schemeClr val="tx1">
                    <a:lumMod val="50000"/>
                    <a:lumOff val="50000"/>
                  </a:schemeClr>
                </a:solidFill>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279178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1000"/>
                                        <p:tgtEl>
                                          <p:spTgt spid="5">
                                            <p:txEl>
                                              <p:pRg st="3" end="3"/>
                                            </p:txEl>
                                          </p:spTgt>
                                        </p:tgtEl>
                                      </p:cBhvr>
                                    </p:animEffect>
                                    <p:anim calcmode="lin" valueType="num">
                                      <p:cBhvr>
                                        <p:cTn id="3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Effect transition="in" filter="fade">
                                      <p:cBhvr>
                                        <p:cTn id="64" dur="1000"/>
                                        <p:tgtEl>
                                          <p:spTgt spid="5">
                                            <p:txEl>
                                              <p:pRg st="6" end="6"/>
                                            </p:txEl>
                                          </p:spTgt>
                                        </p:tgtEl>
                                      </p:cBhvr>
                                    </p:animEffect>
                                    <p:anim calcmode="lin" valueType="num">
                                      <p:cBhvr>
                                        <p:cTn id="6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4"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44698" y="1280657"/>
            <a:ext cx="8512936" cy="4919729"/>
          </a:xfrm>
        </p:spPr>
        <p:txBody>
          <a:bodyPr>
            <a:normAutofit fontScale="92500" lnSpcReduction="20000"/>
          </a:bodyPr>
          <a:lstStyle/>
          <a:p>
            <a:r>
              <a:rPr lang="lv-LV" dirty="0"/>
              <a:t>(2) t</a:t>
            </a:r>
            <a:r>
              <a:rPr lang="en-US" dirty="0"/>
              <a:t>he statistical institution </a:t>
            </a:r>
            <a:r>
              <a:rPr lang="en-US" sz="2200" b="1" dirty="0">
                <a:solidFill>
                  <a:schemeClr val="accent2"/>
                </a:solidFill>
              </a:rPr>
              <a:t>shall use administrative data sources for the production of official statistics</a:t>
            </a:r>
            <a:r>
              <a:rPr lang="en-US" dirty="0"/>
              <a:t>, with the exception of the following cases:</a:t>
            </a:r>
          </a:p>
          <a:p>
            <a:r>
              <a:rPr lang="en-US" dirty="0">
                <a:solidFill>
                  <a:schemeClr val="tx1">
                    <a:lumMod val="50000"/>
                    <a:lumOff val="50000"/>
                  </a:schemeClr>
                </a:solidFill>
              </a:rPr>
              <a:t>1) definition of statistical unit used in the administrative data sources does not comply with the definition of statistical unit used by the statistical institution;</a:t>
            </a:r>
          </a:p>
          <a:p>
            <a:r>
              <a:rPr lang="en-US" dirty="0">
                <a:solidFill>
                  <a:schemeClr val="tx1">
                    <a:lumMod val="50000"/>
                    <a:lumOff val="50000"/>
                  </a:schemeClr>
                </a:solidFill>
              </a:rPr>
              <a:t>2) administrative data source indicators do not comply with the definition of indicator used by the statistical institution;</a:t>
            </a:r>
          </a:p>
          <a:p>
            <a:r>
              <a:rPr lang="en-US" dirty="0">
                <a:solidFill>
                  <a:schemeClr val="tx1">
                    <a:lumMod val="50000"/>
                    <a:lumOff val="50000"/>
                  </a:schemeClr>
                </a:solidFill>
              </a:rPr>
              <a:t>3) administrative data sources use classifications, that are not compatible with the standard classifications or classifications laid down in the legal act, for the classification of data;</a:t>
            </a:r>
          </a:p>
          <a:p>
            <a:r>
              <a:rPr lang="en-US" dirty="0">
                <a:solidFill>
                  <a:schemeClr val="tx1">
                    <a:lumMod val="50000"/>
                    <a:lumOff val="50000"/>
                  </a:schemeClr>
                </a:solidFill>
              </a:rPr>
              <a:t>4) data from administrative data sources cannot be obtained for production of official statistics within the laid down processing and publishing time periods;</a:t>
            </a:r>
          </a:p>
          <a:p>
            <a:r>
              <a:rPr lang="en-US" dirty="0">
                <a:solidFill>
                  <a:schemeClr val="tx1">
                    <a:lumMod val="50000"/>
                    <a:lumOff val="50000"/>
                  </a:schemeClr>
                </a:solidFill>
              </a:rPr>
              <a:t>5) administrative data sources are inaccurate, faulty, or they do not contain the data necessary for the production of official statistics;</a:t>
            </a:r>
          </a:p>
          <a:p>
            <a:r>
              <a:rPr lang="en-US" dirty="0">
                <a:solidFill>
                  <a:schemeClr val="tx1">
                    <a:lumMod val="50000"/>
                    <a:lumOff val="50000"/>
                  </a:schemeClr>
                </a:solidFill>
              </a:rPr>
              <a:t>6) in the cases laid down in the laws and regulations the State institution or legal person governed by private law or an association of such persons are not entitled to provide the requested data to the statistical institution.</a:t>
            </a:r>
          </a:p>
          <a:p>
            <a:r>
              <a:rPr lang="en-US" dirty="0"/>
              <a:t>(3) </a:t>
            </a:r>
            <a:r>
              <a:rPr lang="en-US" sz="2200" b="1" dirty="0">
                <a:solidFill>
                  <a:schemeClr val="accent2"/>
                </a:solidFill>
              </a:rPr>
              <a:t>If the statistical institution does not use administrative data sources in cases laid down </a:t>
            </a:r>
            <a:r>
              <a:rPr lang="en-US" dirty="0"/>
              <a:t>in Paragraph two of this Section</a:t>
            </a:r>
            <a:r>
              <a:rPr lang="en-US" sz="2200" dirty="0"/>
              <a:t>, </a:t>
            </a:r>
            <a:r>
              <a:rPr lang="en-US" sz="2200" b="1" dirty="0">
                <a:solidFill>
                  <a:schemeClr val="accent2"/>
                </a:solidFill>
              </a:rPr>
              <a:t>it shall request data from respondents</a:t>
            </a:r>
            <a:r>
              <a:rPr lang="en-US" dirty="0">
                <a:solidFill>
                  <a:schemeClr val="accent2"/>
                </a:solidFill>
              </a:rPr>
              <a:t> </a:t>
            </a:r>
            <a:r>
              <a:rPr lang="en-US" dirty="0"/>
              <a:t>in accordance with Section 14, Paragraph one of this Law.</a:t>
            </a:r>
          </a:p>
        </p:txBody>
      </p:sp>
      <p:sp>
        <p:nvSpPr>
          <p:cNvPr id="5" name="Title 1">
            <a:extLst>
              <a:ext uri="{FF2B5EF4-FFF2-40B4-BE49-F238E27FC236}">
                <a16:creationId xmlns:a16="http://schemas.microsoft.com/office/drawing/2014/main" xmlns="" id="{ED0D12C9-83E6-4182-B16E-CCAB1A4045E4}"/>
              </a:ext>
            </a:extLst>
          </p:cNvPr>
          <p:cNvSpPr txBox="1">
            <a:spLocks/>
          </p:cNvSpPr>
          <p:nvPr/>
        </p:nvSpPr>
        <p:spPr>
          <a:xfrm>
            <a:off x="652690" y="30480"/>
            <a:ext cx="7886700" cy="109056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lv-LV" sz="3100" b="1" dirty="0">
                <a:latin typeface="Arial" panose="020B0604020202020204" pitchFamily="34" charset="0"/>
                <a:cs typeface="Arial" panose="020B0604020202020204" pitchFamily="34" charset="0"/>
              </a:rPr>
              <a:t>STATISTICS LAW</a:t>
            </a:r>
          </a:p>
          <a:p>
            <a:pPr algn="ctr">
              <a:lnSpc>
                <a:spcPct val="150000"/>
              </a:lnSpc>
            </a:pPr>
            <a:r>
              <a:rPr lang="lv-LV" sz="2000" dirty="0">
                <a:solidFill>
                  <a:schemeClr val="accent5">
                    <a:lumMod val="50000"/>
                  </a:schemeClr>
                </a:solidFill>
                <a:latin typeface="Arial" panose="020B0604020202020204" pitchFamily="34" charset="0"/>
                <a:cs typeface="Arial" panose="020B0604020202020204" pitchFamily="34" charset="0"/>
              </a:rPr>
              <a:t>ARTICLE 13</a:t>
            </a:r>
            <a:endParaRPr lang="lv-LV" sz="18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7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0">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 calcmode="lin" valueType="num">
                                      <p:cBhvr additive="base">
                                        <p:cTn id="33"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 calcmode="lin" valueType="num">
                                      <p:cBhvr additive="base">
                                        <p:cTn id="39"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D12C9-83E6-4182-B16E-CCAB1A4045E4}"/>
              </a:ext>
            </a:extLst>
          </p:cNvPr>
          <p:cNvSpPr>
            <a:spLocks noGrp="1"/>
          </p:cNvSpPr>
          <p:nvPr>
            <p:ph type="title"/>
          </p:nvPr>
        </p:nvSpPr>
        <p:spPr>
          <a:xfrm>
            <a:off x="652690" y="30480"/>
            <a:ext cx="7886700" cy="1090564"/>
          </a:xfrm>
        </p:spPr>
        <p:txBody>
          <a:bodyPr>
            <a:normAutofit fontScale="90000"/>
          </a:bodyPr>
          <a:lstStyle/>
          <a:p>
            <a:pPr algn="ctr">
              <a:lnSpc>
                <a:spcPct val="150000"/>
              </a:lnSpc>
            </a:pPr>
            <a:r>
              <a:rPr lang="lv-LV" sz="3100" b="1" dirty="0"/>
              <a:t>REQUIREMENTS </a:t>
            </a:r>
            <a:r>
              <a:rPr lang="lv-LV" sz="3100" b="1" dirty="0" err="1"/>
              <a:t>and</a:t>
            </a:r>
            <a:r>
              <a:rPr lang="lv-LV" sz="3100" b="1" dirty="0"/>
              <a:t> RISKS</a:t>
            </a:r>
            <a:r>
              <a:rPr lang="lv-LV" sz="3100" b="1" dirty="0">
                <a:solidFill>
                  <a:schemeClr val="accent5">
                    <a:lumMod val="50000"/>
                  </a:schemeClr>
                </a:solidFill>
              </a:rPr>
              <a:t/>
            </a:r>
            <a:br>
              <a:rPr lang="lv-LV" sz="3100" b="1" dirty="0">
                <a:solidFill>
                  <a:schemeClr val="accent5">
                    <a:lumMod val="50000"/>
                  </a:schemeClr>
                </a:solidFill>
              </a:rPr>
            </a:br>
            <a:r>
              <a:rPr lang="lv-LV" sz="2000" dirty="0">
                <a:solidFill>
                  <a:schemeClr val="accent5">
                    <a:lumMod val="50000"/>
                  </a:schemeClr>
                </a:solidFill>
              </a:rPr>
              <a:t>ARE DESCRIBED IN PROCESSES</a:t>
            </a:r>
          </a:p>
        </p:txBody>
      </p:sp>
      <p:sp>
        <p:nvSpPr>
          <p:cNvPr id="3" name="Content Placeholder 2">
            <a:extLst>
              <a:ext uri="{FF2B5EF4-FFF2-40B4-BE49-F238E27FC236}">
                <a16:creationId xmlns:a16="http://schemas.microsoft.com/office/drawing/2014/main" xmlns="" id="{E2E772A0-4A9A-406F-BC28-8D041B6DB216}"/>
              </a:ext>
            </a:extLst>
          </p:cNvPr>
          <p:cNvSpPr>
            <a:spLocks noGrp="1"/>
          </p:cNvSpPr>
          <p:nvPr>
            <p:ph sz="half" idx="1"/>
          </p:nvPr>
        </p:nvSpPr>
        <p:spPr>
          <a:xfrm>
            <a:off x="1493526" y="2160479"/>
            <a:ext cx="2848997" cy="3068345"/>
          </a:xfrm>
        </p:spPr>
        <p:txBody>
          <a:bodyPr>
            <a:normAutofit/>
          </a:bodyPr>
          <a:lstStyle/>
          <a:p>
            <a:pPr marL="0" indent="0">
              <a:buNone/>
            </a:pPr>
            <a:r>
              <a:rPr lang="lv-LV" dirty="0">
                <a:solidFill>
                  <a:srgbClr val="C00000"/>
                </a:solidFill>
              </a:rPr>
              <a:t>RISK </a:t>
            </a:r>
          </a:p>
          <a:p>
            <a:pPr marL="0" indent="0">
              <a:lnSpc>
                <a:spcPct val="100000"/>
              </a:lnSpc>
              <a:spcBef>
                <a:spcPts val="0"/>
              </a:spcBef>
              <a:buNone/>
            </a:pPr>
            <a:r>
              <a:rPr lang="lv-LV" sz="1800" dirty="0">
                <a:solidFill>
                  <a:srgbClr val="C00000"/>
                </a:solidFill>
              </a:rPr>
              <a:t>(IN A RISK REGISTER)</a:t>
            </a:r>
          </a:p>
          <a:p>
            <a:pPr marL="0" indent="0">
              <a:buNone/>
            </a:pPr>
            <a:endParaRPr lang="lv-LV" dirty="0"/>
          </a:p>
          <a:p>
            <a:pPr marL="0" indent="0">
              <a:buNone/>
            </a:pPr>
            <a:endParaRPr lang="lv-LV" sz="3200" dirty="0"/>
          </a:p>
          <a:p>
            <a:pPr marL="0" indent="0">
              <a:buNone/>
            </a:pPr>
            <a:r>
              <a:rPr lang="lv-LV" dirty="0">
                <a:solidFill>
                  <a:schemeClr val="accent6">
                    <a:lumMod val="75000"/>
                  </a:schemeClr>
                </a:solidFill>
              </a:rPr>
              <a:t>REQUIREMENT</a:t>
            </a:r>
          </a:p>
          <a:p>
            <a:pPr marL="0" indent="0">
              <a:spcBef>
                <a:spcPts val="0"/>
              </a:spcBef>
              <a:buNone/>
            </a:pPr>
            <a:r>
              <a:rPr lang="lv-LV" sz="1800" dirty="0">
                <a:solidFill>
                  <a:schemeClr val="accent6">
                    <a:lumMod val="75000"/>
                  </a:schemeClr>
                </a:solidFill>
              </a:rPr>
              <a:t>(ISO 9001:2015)</a:t>
            </a:r>
            <a:endParaRPr lang="lv-LV" sz="1800" dirty="0"/>
          </a:p>
        </p:txBody>
      </p:sp>
      <p:sp>
        <p:nvSpPr>
          <p:cNvPr id="5" name="Content Placeholder 4">
            <a:extLst>
              <a:ext uri="{FF2B5EF4-FFF2-40B4-BE49-F238E27FC236}">
                <a16:creationId xmlns:a16="http://schemas.microsoft.com/office/drawing/2014/main" xmlns="" id="{E0D58A62-2BDB-4248-A7C2-4C01F058FF8F}"/>
              </a:ext>
            </a:extLst>
          </p:cNvPr>
          <p:cNvSpPr>
            <a:spLocks noGrp="1"/>
          </p:cNvSpPr>
          <p:nvPr>
            <p:ph sz="half" idx="2"/>
          </p:nvPr>
        </p:nvSpPr>
        <p:spPr>
          <a:xfrm>
            <a:off x="4842456" y="2160479"/>
            <a:ext cx="3953814" cy="3274407"/>
          </a:xfrm>
        </p:spPr>
        <p:txBody>
          <a:bodyPr>
            <a:normAutofit/>
          </a:bodyPr>
          <a:lstStyle/>
          <a:p>
            <a:r>
              <a:rPr lang="en-US" sz="1800" dirty="0"/>
              <a:t>Insufficient identification</a:t>
            </a:r>
            <a:r>
              <a:rPr lang="lv-LV" sz="1800" dirty="0"/>
              <a:t> </a:t>
            </a:r>
            <a:r>
              <a:rPr lang="en-GB" sz="1800" dirty="0"/>
              <a:t>or</a:t>
            </a:r>
            <a:r>
              <a:rPr lang="en-US" sz="1800" dirty="0"/>
              <a:t> misunderstanding of users needs</a:t>
            </a:r>
          </a:p>
          <a:p>
            <a:endParaRPr lang="lv-LV" sz="1800" dirty="0"/>
          </a:p>
          <a:p>
            <a:endParaRPr lang="lv-LV" sz="1800" dirty="0"/>
          </a:p>
          <a:p>
            <a:endParaRPr lang="lv-LV" sz="3200" dirty="0"/>
          </a:p>
          <a:p>
            <a:r>
              <a:rPr lang="en-US" sz="1800" dirty="0"/>
              <a:t>8.3.4 b) reviews are conducted to evaluate the ability of the results of design and development to meet requirements</a:t>
            </a:r>
          </a:p>
          <a:p>
            <a:pPr marL="0" indent="0">
              <a:buNone/>
            </a:pPr>
            <a:endParaRPr lang="lv-LV" sz="1800" dirty="0"/>
          </a:p>
        </p:txBody>
      </p:sp>
      <p:pic>
        <p:nvPicPr>
          <p:cNvPr id="4" name="Picture 3">
            <a:extLst>
              <a:ext uri="{FF2B5EF4-FFF2-40B4-BE49-F238E27FC236}">
                <a16:creationId xmlns:a16="http://schemas.microsoft.com/office/drawing/2014/main" xmlns="" id="{E7627F0D-8D62-4A7B-A7C7-EC69E2D1643D}"/>
              </a:ext>
            </a:extLst>
          </p:cNvPr>
          <p:cNvPicPr>
            <a:picLocks noChangeAspect="1"/>
          </p:cNvPicPr>
          <p:nvPr/>
        </p:nvPicPr>
        <p:blipFill>
          <a:blip r:embed="rId2"/>
          <a:stretch>
            <a:fillRect/>
          </a:stretch>
        </p:blipFill>
        <p:spPr>
          <a:xfrm>
            <a:off x="151160" y="1886416"/>
            <a:ext cx="1343681" cy="942582"/>
          </a:xfrm>
          <a:prstGeom prst="rect">
            <a:avLst/>
          </a:prstGeom>
        </p:spPr>
      </p:pic>
      <p:pic>
        <p:nvPicPr>
          <p:cNvPr id="12" name="Picture 11" descr="A close up of a logo&#10;&#10;Description generated with high confidence">
            <a:extLst>
              <a:ext uri="{FF2B5EF4-FFF2-40B4-BE49-F238E27FC236}">
                <a16:creationId xmlns:a16="http://schemas.microsoft.com/office/drawing/2014/main" xmlns="" id="{B0051DFD-4B82-494B-8644-1C63167B02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999" y="3743505"/>
            <a:ext cx="1109697" cy="1090564"/>
          </a:xfrm>
          <a:prstGeom prst="rect">
            <a:avLst/>
          </a:prstGeom>
        </p:spPr>
      </p:pic>
      <p:sp>
        <p:nvSpPr>
          <p:cNvPr id="7" name="TextBox 6">
            <a:extLst>
              <a:ext uri="{FF2B5EF4-FFF2-40B4-BE49-F238E27FC236}">
                <a16:creationId xmlns:a16="http://schemas.microsoft.com/office/drawing/2014/main" xmlns="" id="{D5C1D864-55CB-4E0F-937C-292FB55CC0CF}"/>
              </a:ext>
            </a:extLst>
          </p:cNvPr>
          <p:cNvSpPr txBox="1"/>
          <p:nvPr/>
        </p:nvSpPr>
        <p:spPr>
          <a:xfrm>
            <a:off x="3876754" y="1246909"/>
            <a:ext cx="1269580" cy="338554"/>
          </a:xfrm>
          <a:prstGeom prst="rect">
            <a:avLst/>
          </a:prstGeom>
          <a:noFill/>
          <a:ln w="38100" cmpd="sng">
            <a:noFill/>
          </a:ln>
        </p:spPr>
        <p:txBody>
          <a:bodyPr wrap="square" rtlCol="0">
            <a:spAutoFit/>
          </a:bodyPr>
          <a:lstStyle/>
          <a:p>
            <a:pPr algn="ctr"/>
            <a:r>
              <a:rPr lang="lv-LV" sz="1600" u="sng" dirty="0">
                <a:ln>
                  <a:solidFill>
                    <a:schemeClr val="tx1">
                      <a:lumMod val="50000"/>
                      <a:lumOff val="50000"/>
                    </a:schemeClr>
                  </a:solidFill>
                </a:ln>
                <a:solidFill>
                  <a:schemeClr val="tx1">
                    <a:lumMod val="50000"/>
                    <a:lumOff val="50000"/>
                  </a:schemeClr>
                </a:solidFill>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75495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1000"/>
                                        <p:tgtEl>
                                          <p:spTgt spid="5">
                                            <p:txEl>
                                              <p:pRg st="4" end="4"/>
                                            </p:txEl>
                                          </p:spTgt>
                                        </p:tgtEl>
                                      </p:cBhvr>
                                    </p:animEffect>
                                    <p:anim calcmode="lin" valueType="num">
                                      <p:cBhvr>
                                        <p:cTn id="5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map&#10;&#10;Description generated with very high confidence">
            <a:extLst>
              <a:ext uri="{FF2B5EF4-FFF2-40B4-BE49-F238E27FC236}">
                <a16:creationId xmlns:a16="http://schemas.microsoft.com/office/drawing/2014/main" xmlns="" id="{20A82449-C5F0-401F-8C70-70A047446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4320"/>
            <a:ext cx="9144000" cy="5765519"/>
          </a:xfrm>
          <a:prstGeom prst="rect">
            <a:avLst/>
          </a:prstGeom>
        </p:spPr>
      </p:pic>
      <p:sp>
        <p:nvSpPr>
          <p:cNvPr id="8" name="TextBox 7">
            <a:extLst>
              <a:ext uri="{FF2B5EF4-FFF2-40B4-BE49-F238E27FC236}">
                <a16:creationId xmlns:a16="http://schemas.microsoft.com/office/drawing/2014/main" xmlns="" id="{C60C59E8-A862-483C-B35B-A724169C8B61}"/>
              </a:ext>
            </a:extLst>
          </p:cNvPr>
          <p:cNvSpPr txBox="1"/>
          <p:nvPr/>
        </p:nvSpPr>
        <p:spPr>
          <a:xfrm>
            <a:off x="1574224" y="31289"/>
            <a:ext cx="5995552" cy="523220"/>
          </a:xfrm>
          <a:prstGeom prst="rect">
            <a:avLst/>
          </a:prstGeom>
          <a:noFill/>
        </p:spPr>
        <p:txBody>
          <a:bodyPr wrap="none" rtlCol="0">
            <a:spAutoFit/>
          </a:bodyPr>
          <a:lstStyle/>
          <a:p>
            <a:r>
              <a:rPr lang="lv-LV" sz="2800" b="1" dirty="0">
                <a:latin typeface="Arial" panose="020B0604020202020204" pitchFamily="34" charset="0"/>
                <a:cs typeface="Arial" panose="020B0604020202020204" pitchFamily="34" charset="0"/>
              </a:rPr>
              <a:t>1.3. </a:t>
            </a:r>
            <a:r>
              <a:rPr lang="lv-LV" sz="2800" b="1" dirty="0" err="1">
                <a:latin typeface="Arial" panose="020B0604020202020204" pitchFamily="34" charset="0"/>
                <a:cs typeface="Arial" panose="020B0604020202020204" pitchFamily="34" charset="0"/>
              </a:rPr>
              <a:t>Official</a:t>
            </a:r>
            <a:r>
              <a:rPr lang="lv-LV" sz="2800" b="1" dirty="0">
                <a:latin typeface="Arial" panose="020B0604020202020204" pitchFamily="34" charset="0"/>
                <a:cs typeface="Arial" panose="020B0604020202020204" pitchFamily="34" charset="0"/>
              </a:rPr>
              <a:t> </a:t>
            </a:r>
            <a:r>
              <a:rPr lang="lv-LV" sz="2800" b="1" dirty="0" err="1">
                <a:latin typeface="Arial" panose="020B0604020202020204" pitchFamily="34" charset="0"/>
                <a:cs typeface="Arial" panose="020B0604020202020204" pitchFamily="34" charset="0"/>
              </a:rPr>
              <a:t>Statistics</a:t>
            </a:r>
            <a:r>
              <a:rPr lang="lv-LV" sz="2800" b="1" dirty="0">
                <a:latin typeface="Arial" panose="020B0604020202020204" pitchFamily="34" charset="0"/>
                <a:cs typeface="Arial" panose="020B0604020202020204" pitchFamily="34" charset="0"/>
              </a:rPr>
              <a:t> </a:t>
            </a:r>
            <a:r>
              <a:rPr lang="lv-LV" sz="2800" b="1" dirty="0" err="1">
                <a:latin typeface="Arial" panose="020B0604020202020204" pitchFamily="34" charset="0"/>
                <a:cs typeface="Arial" panose="020B0604020202020204" pitchFamily="34" charset="0"/>
              </a:rPr>
              <a:t>Programme</a:t>
            </a:r>
            <a:r>
              <a:rPr lang="lv-LV" sz="2800" b="1" dirty="0">
                <a:latin typeface="Arial" panose="020B0604020202020204" pitchFamily="34" charset="0"/>
                <a:cs typeface="Arial" panose="020B0604020202020204" pitchFamily="34" charset="0"/>
              </a:rPr>
              <a:t> </a:t>
            </a:r>
          </a:p>
        </p:txBody>
      </p:sp>
      <p:grpSp>
        <p:nvGrpSpPr>
          <p:cNvPr id="4" name="Group 3"/>
          <p:cNvGrpSpPr/>
          <p:nvPr/>
        </p:nvGrpSpPr>
        <p:grpSpPr>
          <a:xfrm>
            <a:off x="90152" y="1442244"/>
            <a:ext cx="8680360" cy="1082015"/>
            <a:chOff x="90152" y="1442244"/>
            <a:chExt cx="8680360" cy="1082015"/>
          </a:xfrm>
        </p:grpSpPr>
        <p:sp>
          <p:nvSpPr>
            <p:cNvPr id="10" name="Rounded Rectangle 9"/>
            <p:cNvSpPr/>
            <p:nvPr/>
          </p:nvSpPr>
          <p:spPr>
            <a:xfrm>
              <a:off x="90152" y="2047741"/>
              <a:ext cx="1313645" cy="476518"/>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ne Callout 1 2"/>
            <p:cNvSpPr/>
            <p:nvPr/>
          </p:nvSpPr>
          <p:spPr>
            <a:xfrm>
              <a:off x="3400022" y="1442244"/>
              <a:ext cx="5370490" cy="695459"/>
            </a:xfrm>
            <a:prstGeom prst="borderCallout1">
              <a:avLst>
                <a:gd name="adj1" fmla="val 48380"/>
                <a:gd name="adj2" fmla="val -1139"/>
                <a:gd name="adj3" fmla="val 118056"/>
                <a:gd name="adj4" fmla="val -35216"/>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err="1">
                  <a:latin typeface="Arial" panose="020B0604020202020204" pitchFamily="34" charset="0"/>
                  <a:cs typeface="Arial" panose="020B0604020202020204" pitchFamily="34" charset="0"/>
                </a:rPr>
                <a:t>Get</a:t>
              </a:r>
              <a:r>
                <a:rPr lang="en-US" b="1" dirty="0">
                  <a:latin typeface="Arial" panose="020B0604020202020204" pitchFamily="34" charset="0"/>
                  <a:cs typeface="Arial" panose="020B0604020202020204" pitchFamily="34" charset="0"/>
                </a:rPr>
                <a:t> agreement </a:t>
              </a:r>
              <a:r>
                <a:rPr lang="lv-LV" b="1" dirty="0" err="1">
                  <a:latin typeface="Arial" panose="020B0604020202020204" pitchFamily="34" charset="0"/>
                  <a:cs typeface="Arial" panose="020B0604020202020204" pitchFamily="34" charset="0"/>
                </a:rPr>
                <a:t>of</a:t>
              </a:r>
              <a:r>
                <a:rPr lang="lv-LV"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customer, in writing or at the meeting</a:t>
              </a:r>
            </a:p>
          </p:txBody>
        </p:sp>
      </p:grpSp>
    </p:spTree>
    <p:extLst>
      <p:ext uri="{BB962C8B-B14F-4D97-AF65-F5344CB8AC3E}">
        <p14:creationId xmlns:p14="http://schemas.microsoft.com/office/powerpoint/2010/main" val="99522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map&#10;&#10;Description generated with very high confidence">
            <a:extLst>
              <a:ext uri="{FF2B5EF4-FFF2-40B4-BE49-F238E27FC236}">
                <a16:creationId xmlns:a16="http://schemas.microsoft.com/office/drawing/2014/main" xmlns="" id="{5AEEF935-B55B-4910-A721-07A92E071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601"/>
            <a:ext cx="9144000" cy="5927782"/>
          </a:xfrm>
          <a:prstGeom prst="rect">
            <a:avLst/>
          </a:prstGeom>
        </p:spPr>
      </p:pic>
      <p:sp>
        <p:nvSpPr>
          <p:cNvPr id="9" name="TextBox 8">
            <a:extLst>
              <a:ext uri="{FF2B5EF4-FFF2-40B4-BE49-F238E27FC236}">
                <a16:creationId xmlns:a16="http://schemas.microsoft.com/office/drawing/2014/main" xmlns="" id="{628BA1BC-2835-4C90-81A9-867844971424}"/>
              </a:ext>
            </a:extLst>
          </p:cNvPr>
          <p:cNvSpPr txBox="1"/>
          <p:nvPr/>
        </p:nvSpPr>
        <p:spPr>
          <a:xfrm>
            <a:off x="0" y="-28458"/>
            <a:ext cx="9144000" cy="523220"/>
          </a:xfrm>
          <a:prstGeom prst="rect">
            <a:avLst/>
          </a:prstGeom>
          <a:noFill/>
        </p:spPr>
        <p:txBody>
          <a:bodyPr wrap="square" rtlCol="0">
            <a:spAutoFit/>
          </a:bodyPr>
          <a:lstStyle/>
          <a:p>
            <a:pPr algn="ctr"/>
            <a:r>
              <a:rPr lang="lv-LV" sz="2800" b="1" dirty="0">
                <a:latin typeface="Arial" panose="020B0604020202020204" pitchFamily="34" charset="0"/>
                <a:cs typeface="Arial" panose="020B0604020202020204" pitchFamily="34" charset="0"/>
              </a:rPr>
              <a:t>7.4. </a:t>
            </a:r>
            <a:r>
              <a:rPr lang="lv-LV" sz="2800" b="1" dirty="0" err="1">
                <a:latin typeface="Arial" panose="020B0604020202020204" pitchFamily="34" charset="0"/>
                <a:cs typeface="Arial" panose="020B0604020202020204" pitchFamily="34" charset="0"/>
              </a:rPr>
              <a:t>Processing</a:t>
            </a:r>
            <a:r>
              <a:rPr lang="lv-LV" sz="2800" b="1" dirty="0">
                <a:latin typeface="Arial" panose="020B0604020202020204" pitchFamily="34" charset="0"/>
                <a:cs typeface="Arial" panose="020B0604020202020204" pitchFamily="34" charset="0"/>
              </a:rPr>
              <a:t> </a:t>
            </a:r>
            <a:r>
              <a:rPr lang="lv-LV" sz="2800" b="1" dirty="0" err="1">
                <a:latin typeface="Arial" panose="020B0604020202020204" pitchFamily="34" charset="0"/>
                <a:cs typeface="Arial" panose="020B0604020202020204" pitchFamily="34" charset="0"/>
              </a:rPr>
              <a:t>of</a:t>
            </a:r>
            <a:r>
              <a:rPr lang="lv-LV" sz="28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user requests</a:t>
            </a:r>
            <a:r>
              <a:rPr lang="lv-LV" sz="2800" b="1" dirty="0">
                <a:latin typeface="Arial" panose="020B0604020202020204" pitchFamily="34" charset="0"/>
                <a:cs typeface="Arial" panose="020B0604020202020204" pitchFamily="34" charset="0"/>
              </a:rPr>
              <a:t> </a:t>
            </a:r>
            <a:r>
              <a:rPr lang="lv-LV" b="1" dirty="0">
                <a:latin typeface="Arial" panose="020B0604020202020204" pitchFamily="34" charset="0"/>
                <a:cs typeface="Arial" panose="020B0604020202020204" pitchFamily="34" charset="0"/>
              </a:rPr>
              <a:t>(c</a:t>
            </a:r>
            <a:r>
              <a:rPr lang="en-US" b="1" dirty="0" err="1">
                <a:latin typeface="Arial" panose="020B0604020202020204" pitchFamily="34" charset="0"/>
                <a:cs typeface="Arial" panose="020B0604020202020204" pitchFamily="34" charset="0"/>
              </a:rPr>
              <a:t>ustom</a:t>
            </a:r>
            <a:r>
              <a:rPr lang="en-US" b="1" dirty="0">
                <a:latin typeface="Arial" panose="020B0604020202020204" pitchFamily="34" charset="0"/>
                <a:cs typeface="Arial" panose="020B0604020202020204" pitchFamily="34" charset="0"/>
              </a:rPr>
              <a:t> made statistics</a:t>
            </a:r>
            <a:r>
              <a:rPr lang="lv-LV" b="1" dirty="0">
                <a:latin typeface="Arial" panose="020B0604020202020204" pitchFamily="34" charset="0"/>
                <a:cs typeface="Arial" panose="020B0604020202020204" pitchFamily="34" charset="0"/>
              </a:rPr>
              <a:t>)</a:t>
            </a:r>
          </a:p>
        </p:txBody>
      </p:sp>
      <p:grpSp>
        <p:nvGrpSpPr>
          <p:cNvPr id="3" name="Group 2"/>
          <p:cNvGrpSpPr/>
          <p:nvPr/>
        </p:nvGrpSpPr>
        <p:grpSpPr>
          <a:xfrm>
            <a:off x="1236371" y="2838994"/>
            <a:ext cx="7285568" cy="723074"/>
            <a:chOff x="1236371" y="2838994"/>
            <a:chExt cx="7285568" cy="723074"/>
          </a:xfrm>
        </p:grpSpPr>
        <p:sp>
          <p:nvSpPr>
            <p:cNvPr id="10" name="Rounded Rectangle 9"/>
            <p:cNvSpPr/>
            <p:nvPr/>
          </p:nvSpPr>
          <p:spPr>
            <a:xfrm>
              <a:off x="1236371" y="2838994"/>
              <a:ext cx="3412902" cy="476518"/>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1 12"/>
            <p:cNvSpPr/>
            <p:nvPr/>
          </p:nvSpPr>
          <p:spPr>
            <a:xfrm>
              <a:off x="4811477" y="3221077"/>
              <a:ext cx="3710462" cy="340991"/>
            </a:xfrm>
            <a:prstGeom prst="borderCallout1">
              <a:avLst>
                <a:gd name="adj1" fmla="val -7654"/>
                <a:gd name="adj2" fmla="val -36"/>
                <a:gd name="adj3" fmla="val -46042"/>
                <a:gd name="adj4" fmla="val -3216"/>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err="1">
                  <a:latin typeface="Arial" panose="020B0604020202020204" pitchFamily="34" charset="0"/>
                  <a:cs typeface="Arial" panose="020B0604020202020204" pitchFamily="34" charset="0"/>
                </a:rPr>
                <a:t>If</a:t>
              </a:r>
              <a:r>
                <a:rPr lang="lv-LV" b="1" dirty="0">
                  <a:latin typeface="Arial" panose="020B0604020202020204" pitchFamily="34" charset="0"/>
                  <a:cs typeface="Arial" panose="020B0604020202020204" pitchFamily="34" charset="0"/>
                </a:rPr>
                <a:t> </a:t>
              </a:r>
              <a:r>
                <a:rPr lang="lv-LV" b="1" dirty="0" err="1">
                  <a:latin typeface="Arial" panose="020B0604020202020204" pitchFamily="34" charset="0"/>
                  <a:cs typeface="Arial" panose="020B0604020202020204" pitchFamily="34" charset="0"/>
                </a:rPr>
                <a:t>necessary</a:t>
              </a:r>
              <a:r>
                <a:rPr lang="lv-LV" b="1"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clarify</a:t>
              </a:r>
              <a:r>
                <a:rPr lang="lv-LV" b="1" dirty="0">
                  <a:latin typeface="Arial" panose="020B0604020202020204" pitchFamily="34" charset="0"/>
                  <a:cs typeface="Arial" panose="020B0604020202020204" pitchFamily="34" charset="0"/>
                </a:rPr>
                <a:t> </a:t>
              </a:r>
              <a:r>
                <a:rPr lang="lv-LV" b="1" dirty="0" err="1">
                  <a:latin typeface="Arial" panose="020B0604020202020204" pitchFamily="34" charset="0"/>
                  <a:cs typeface="Arial" panose="020B0604020202020204" pitchFamily="34" charset="0"/>
                </a:rPr>
                <a:t>the</a:t>
              </a:r>
              <a:r>
                <a:rPr lang="lv-LV" b="1" dirty="0">
                  <a:latin typeface="Arial" panose="020B0604020202020204" pitchFamily="34" charset="0"/>
                  <a:cs typeface="Arial" panose="020B0604020202020204" pitchFamily="34" charset="0"/>
                </a:rPr>
                <a:t> </a:t>
              </a:r>
              <a:r>
                <a:rPr lang="lv-LV" b="1" dirty="0" err="1">
                  <a:latin typeface="Arial" panose="020B0604020202020204" pitchFamily="34" charset="0"/>
                  <a:cs typeface="Arial" panose="020B0604020202020204" pitchFamily="34" charset="0"/>
                </a:rPr>
                <a:t>request</a:t>
              </a:r>
              <a:endParaRPr lang="en-US" b="1" dirty="0">
                <a:latin typeface="Arial" panose="020B0604020202020204" pitchFamily="34" charset="0"/>
                <a:cs typeface="Arial" panose="020B0604020202020204" pitchFamily="34" charset="0"/>
              </a:endParaRPr>
            </a:p>
          </p:txBody>
        </p:sp>
      </p:grpSp>
      <p:grpSp>
        <p:nvGrpSpPr>
          <p:cNvPr id="4" name="Group 3"/>
          <p:cNvGrpSpPr/>
          <p:nvPr/>
        </p:nvGrpSpPr>
        <p:grpSpPr>
          <a:xfrm>
            <a:off x="1611943" y="4468050"/>
            <a:ext cx="6806583" cy="764574"/>
            <a:chOff x="1611943" y="4468050"/>
            <a:chExt cx="6806583" cy="764574"/>
          </a:xfrm>
        </p:grpSpPr>
        <p:sp>
          <p:nvSpPr>
            <p:cNvPr id="11" name="Rounded Rectangle 10"/>
            <p:cNvSpPr/>
            <p:nvPr/>
          </p:nvSpPr>
          <p:spPr>
            <a:xfrm>
              <a:off x="1611943" y="4756106"/>
              <a:ext cx="2650964" cy="476518"/>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1 13"/>
            <p:cNvSpPr/>
            <p:nvPr/>
          </p:nvSpPr>
          <p:spPr>
            <a:xfrm>
              <a:off x="4457444" y="4468050"/>
              <a:ext cx="3961082" cy="421238"/>
            </a:xfrm>
            <a:prstGeom prst="borderCallout1">
              <a:avLst>
                <a:gd name="adj1" fmla="val 96408"/>
                <a:gd name="adj2" fmla="val -36"/>
                <a:gd name="adj3" fmla="val 118056"/>
                <a:gd name="adj4" fmla="val -7142"/>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err="1">
                  <a:latin typeface="Arial" panose="020B0604020202020204" pitchFamily="34" charset="0"/>
                  <a:cs typeface="Arial" panose="020B0604020202020204" pitchFamily="34" charset="0"/>
                </a:rPr>
                <a:t>If</a:t>
              </a:r>
              <a:r>
                <a:rPr lang="lv-LV" b="1" dirty="0">
                  <a:latin typeface="Arial" panose="020B0604020202020204" pitchFamily="34" charset="0"/>
                  <a:cs typeface="Arial" panose="020B0604020202020204" pitchFamily="34" charset="0"/>
                </a:rPr>
                <a:t> </a:t>
              </a:r>
              <a:r>
                <a:rPr lang="lv-LV" b="1" dirty="0" err="1">
                  <a:latin typeface="Arial" panose="020B0604020202020204" pitchFamily="34" charset="0"/>
                  <a:cs typeface="Arial" panose="020B0604020202020204" pitchFamily="34" charset="0"/>
                </a:rPr>
                <a:t>necessary</a:t>
              </a:r>
              <a:r>
                <a:rPr lang="lv-LV" b="1" dirty="0">
                  <a:latin typeface="Arial" panose="020B0604020202020204" pitchFamily="34" charset="0"/>
                  <a:cs typeface="Arial" panose="020B0604020202020204" pitchFamily="34" charset="0"/>
                </a:rPr>
                <a:t>, </a:t>
              </a:r>
              <a:r>
                <a:rPr lang="lv-LV" b="1" dirty="0" err="1">
                  <a:latin typeface="Arial" panose="020B0604020202020204" pitchFamily="34" charset="0"/>
                  <a:cs typeface="Arial" panose="020B0604020202020204" pitchFamily="34" charset="0"/>
                </a:rPr>
                <a:t>agree</a:t>
              </a:r>
              <a:r>
                <a:rPr lang="lv-LV" b="1" dirty="0">
                  <a:latin typeface="Arial" panose="020B0604020202020204" pitchFamily="34" charset="0"/>
                  <a:cs typeface="Arial" panose="020B0604020202020204" pitchFamily="34" charset="0"/>
                </a:rPr>
                <a:t> </a:t>
              </a:r>
              <a:r>
                <a:rPr lang="lv-LV" b="1" dirty="0" err="1">
                  <a:latin typeface="Arial" panose="020B0604020202020204" pitchFamily="34" charset="0"/>
                  <a:cs typeface="Arial" panose="020B0604020202020204" pitchFamily="34" charset="0"/>
                </a:rPr>
                <a:t>on</a:t>
              </a:r>
              <a:r>
                <a:rPr lang="lv-LV" b="1" dirty="0">
                  <a:latin typeface="Arial" panose="020B0604020202020204" pitchFamily="34" charset="0"/>
                  <a:cs typeface="Arial" panose="020B0604020202020204" pitchFamily="34" charset="0"/>
                </a:rPr>
                <a:t> </a:t>
              </a:r>
              <a:r>
                <a:rPr lang="lv-LV" b="1" dirty="0" err="1">
                  <a:latin typeface="Arial" panose="020B0604020202020204" pitchFamily="34" charset="0"/>
                  <a:cs typeface="Arial" panose="020B0604020202020204" pitchFamily="34" charset="0"/>
                </a:rPr>
                <a:t>deadline</a:t>
              </a:r>
              <a:endParaRPr lang="en-US" b="1" dirty="0">
                <a:latin typeface="Arial" panose="020B0604020202020204" pitchFamily="34" charset="0"/>
                <a:cs typeface="Arial" panose="020B0604020202020204" pitchFamily="34" charset="0"/>
              </a:endParaRPr>
            </a:p>
          </p:txBody>
        </p:sp>
      </p:grpSp>
      <p:grpSp>
        <p:nvGrpSpPr>
          <p:cNvPr id="16" name="Group 15"/>
          <p:cNvGrpSpPr/>
          <p:nvPr/>
        </p:nvGrpSpPr>
        <p:grpSpPr>
          <a:xfrm>
            <a:off x="3559828" y="5314284"/>
            <a:ext cx="5544809" cy="879663"/>
            <a:chOff x="3567385" y="5314284"/>
            <a:chExt cx="5544809" cy="879663"/>
          </a:xfrm>
        </p:grpSpPr>
        <p:sp>
          <p:nvSpPr>
            <p:cNvPr id="12" name="Rounded Rectangle 11"/>
            <p:cNvSpPr/>
            <p:nvPr/>
          </p:nvSpPr>
          <p:spPr>
            <a:xfrm>
              <a:off x="3567385" y="5698381"/>
              <a:ext cx="2215229" cy="476518"/>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1 14"/>
            <p:cNvSpPr/>
            <p:nvPr/>
          </p:nvSpPr>
          <p:spPr>
            <a:xfrm>
              <a:off x="6003234" y="5314284"/>
              <a:ext cx="3108960" cy="879663"/>
            </a:xfrm>
            <a:prstGeom prst="borderCallout1">
              <a:avLst>
                <a:gd name="adj1" fmla="val 100024"/>
                <a:gd name="adj2" fmla="val -292"/>
                <a:gd name="adj3" fmla="val 69245"/>
                <a:gd name="adj4" fmla="val -6886"/>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err="1">
                  <a:latin typeface="Arial" panose="020B0604020202020204" pitchFamily="34" charset="0"/>
                  <a:cs typeface="Arial" panose="020B0604020202020204" pitchFamily="34" charset="0"/>
                </a:rPr>
                <a:t>Inform</a:t>
              </a:r>
              <a:r>
                <a:rPr lang="lv-LV" b="1" dirty="0">
                  <a:latin typeface="Arial" panose="020B0604020202020204" pitchFamily="34" charset="0"/>
                  <a:cs typeface="Arial" panose="020B0604020202020204" pitchFamily="34" charset="0"/>
                </a:rPr>
                <a:t> </a:t>
              </a:r>
              <a:r>
                <a:rPr lang="lv-LV" b="1" dirty="0" err="1">
                  <a:latin typeface="Arial" panose="020B0604020202020204" pitchFamily="34" charset="0"/>
                  <a:cs typeface="Arial" panose="020B0604020202020204" pitchFamily="34" charset="0"/>
                </a:rPr>
                <a:t>the</a:t>
              </a:r>
              <a:r>
                <a:rPr lang="lv-LV" b="1" dirty="0">
                  <a:latin typeface="Arial" panose="020B0604020202020204" pitchFamily="34" charset="0"/>
                  <a:cs typeface="Arial" panose="020B0604020202020204" pitchFamily="34" charset="0"/>
                </a:rPr>
                <a:t> </a:t>
              </a:r>
              <a:r>
                <a:rPr lang="lv-LV" b="1" dirty="0" err="1">
                  <a:latin typeface="Arial" panose="020B0604020202020204" pitchFamily="34" charset="0"/>
                  <a:cs typeface="Arial" panose="020B0604020202020204" pitchFamily="34" charset="0"/>
                </a:rPr>
                <a:t>customer</a:t>
              </a:r>
              <a:r>
                <a:rPr lang="lv-LV" b="1" dirty="0">
                  <a:latin typeface="Arial" panose="020B0604020202020204" pitchFamily="34" charset="0"/>
                  <a:cs typeface="Arial" panose="020B0604020202020204" pitchFamily="34" charset="0"/>
                </a:rPr>
                <a:t> </a:t>
              </a:r>
              <a:r>
                <a:rPr lang="lv-LV" b="1" dirty="0" err="1">
                  <a:latin typeface="Arial" panose="020B0604020202020204" pitchFamily="34" charset="0"/>
                  <a:cs typeface="Arial" panose="020B0604020202020204" pitchFamily="34" charset="0"/>
                </a:rPr>
                <a:t>about</a:t>
              </a:r>
              <a:r>
                <a:rPr lang="lv-LV"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acceptance of a request and start </a:t>
              </a:r>
              <a:r>
                <a:rPr lang="lv-LV" b="1" dirty="0" err="1">
                  <a:latin typeface="Arial" panose="020B0604020202020204" pitchFamily="34" charset="0"/>
                  <a:cs typeface="Arial" panose="020B0604020202020204" pitchFamily="34" charset="0"/>
                </a:rPr>
                <a:t>of</a:t>
              </a:r>
              <a:r>
                <a:rPr lang="lv-LV"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execution</a:t>
              </a:r>
            </a:p>
          </p:txBody>
        </p:sp>
      </p:grpSp>
    </p:spTree>
    <p:extLst>
      <p:ext uri="{BB962C8B-B14F-4D97-AF65-F5344CB8AC3E}">
        <p14:creationId xmlns:p14="http://schemas.microsoft.com/office/powerpoint/2010/main" val="52796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6D1ABFB-3F13-49E0-A135-4494480E51CE}"/>
              </a:ext>
            </a:extLst>
          </p:cNvPr>
          <p:cNvPicPr>
            <a:picLocks noChangeAspect="1"/>
          </p:cNvPicPr>
          <p:nvPr/>
        </p:nvPicPr>
        <p:blipFill>
          <a:blip r:embed="rId2"/>
          <a:stretch>
            <a:fillRect/>
          </a:stretch>
        </p:blipFill>
        <p:spPr>
          <a:xfrm>
            <a:off x="238836" y="820523"/>
            <a:ext cx="8666328" cy="5373478"/>
          </a:xfrm>
          <a:prstGeom prst="rect">
            <a:avLst/>
          </a:prstGeom>
        </p:spPr>
      </p:pic>
      <p:sp>
        <p:nvSpPr>
          <p:cNvPr id="2" name="Title 1">
            <a:extLst>
              <a:ext uri="{FF2B5EF4-FFF2-40B4-BE49-F238E27FC236}">
                <a16:creationId xmlns:a16="http://schemas.microsoft.com/office/drawing/2014/main" xmlns="" id="{791E263D-C18B-4254-A94E-23653DE18DD1}"/>
              </a:ext>
            </a:extLst>
          </p:cNvPr>
          <p:cNvSpPr>
            <a:spLocks noGrp="1"/>
          </p:cNvSpPr>
          <p:nvPr>
            <p:ph type="title"/>
          </p:nvPr>
        </p:nvSpPr>
        <p:spPr>
          <a:xfrm>
            <a:off x="628650" y="136479"/>
            <a:ext cx="7886700" cy="684044"/>
          </a:xfrm>
        </p:spPr>
        <p:txBody>
          <a:bodyPr>
            <a:normAutofit/>
          </a:bodyPr>
          <a:lstStyle/>
          <a:p>
            <a:pPr algn="ctr"/>
            <a:r>
              <a:rPr lang="lv-LV" sz="3100" b="1" dirty="0"/>
              <a:t>QMS</a:t>
            </a:r>
            <a:endParaRPr lang="lv-LV" dirty="0">
              <a:solidFill>
                <a:schemeClr val="accent5">
                  <a:lumMod val="50000"/>
                </a:schemeClr>
              </a:solidFill>
            </a:endParaRPr>
          </a:p>
        </p:txBody>
      </p:sp>
      <p:grpSp>
        <p:nvGrpSpPr>
          <p:cNvPr id="12" name="Group 11"/>
          <p:cNvGrpSpPr/>
          <p:nvPr/>
        </p:nvGrpSpPr>
        <p:grpSpPr>
          <a:xfrm>
            <a:off x="110034" y="761501"/>
            <a:ext cx="8911135" cy="5491948"/>
            <a:chOff x="110034" y="761501"/>
            <a:chExt cx="8911135" cy="5491948"/>
          </a:xfrm>
        </p:grpSpPr>
        <p:sp>
          <p:nvSpPr>
            <p:cNvPr id="7" name="Rectangle 6"/>
            <p:cNvSpPr/>
            <p:nvPr/>
          </p:nvSpPr>
          <p:spPr>
            <a:xfrm>
              <a:off x="110034" y="761501"/>
              <a:ext cx="8911135" cy="5491948"/>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3743" y="1541079"/>
              <a:ext cx="8276514" cy="523220"/>
            </a:xfrm>
            <a:prstGeom prst="rect">
              <a:avLst/>
            </a:prstGeom>
          </p:spPr>
          <p:txBody>
            <a:bodyPr wrap="square">
              <a:spAutoFit/>
            </a:bodyPr>
            <a:lstStyle/>
            <a:p>
              <a:pPr algn="ctr"/>
              <a:r>
                <a:rPr lang="en-US" sz="2800" b="1" dirty="0">
                  <a:solidFill>
                    <a:schemeClr val="accent5">
                      <a:lumMod val="50000"/>
                    </a:schemeClr>
                  </a:solidFill>
                  <a:latin typeface="Arial" panose="020B0604020202020204" pitchFamily="34" charset="0"/>
                  <a:cs typeface="Arial" panose="020B0604020202020204" pitchFamily="34" charset="0"/>
                </a:rPr>
                <a:t>ACCESSIBLE ONLINE 24/7 </a:t>
              </a:r>
            </a:p>
          </p:txBody>
        </p:sp>
      </p:grpSp>
      <p:sp>
        <p:nvSpPr>
          <p:cNvPr id="9" name="Rectangle 8"/>
          <p:cNvSpPr/>
          <p:nvPr/>
        </p:nvSpPr>
        <p:spPr>
          <a:xfrm>
            <a:off x="433743" y="3232649"/>
            <a:ext cx="8276514" cy="523220"/>
          </a:xfrm>
          <a:prstGeom prst="rect">
            <a:avLst/>
          </a:prstGeom>
        </p:spPr>
        <p:txBody>
          <a:bodyPr wrap="square">
            <a:spAutoFit/>
          </a:bodyPr>
          <a:lstStyle/>
          <a:p>
            <a:pPr algn="ctr"/>
            <a:r>
              <a:rPr lang="en-US" sz="2800" b="1" dirty="0">
                <a:solidFill>
                  <a:schemeClr val="accent5">
                    <a:lumMod val="50000"/>
                  </a:schemeClr>
                </a:solidFill>
                <a:latin typeface="Arial" panose="020B0604020202020204" pitchFamily="34" charset="0"/>
                <a:cs typeface="Arial" panose="020B0604020202020204" pitchFamily="34" charset="0"/>
              </a:rPr>
              <a:t>ALWAYS </a:t>
            </a:r>
            <a:r>
              <a:rPr lang="lv-LV" sz="2800" b="1" dirty="0">
                <a:solidFill>
                  <a:schemeClr val="accent5">
                    <a:lumMod val="50000"/>
                  </a:schemeClr>
                </a:solidFill>
                <a:latin typeface="Arial" panose="020B0604020202020204" pitchFamily="34" charset="0"/>
                <a:cs typeface="Arial" panose="020B0604020202020204" pitchFamily="34" charset="0"/>
              </a:rPr>
              <a:t>UPDATED </a:t>
            </a:r>
            <a:r>
              <a:rPr lang="en-US" sz="2800" b="1" dirty="0">
                <a:solidFill>
                  <a:schemeClr val="accent5">
                    <a:lumMod val="50000"/>
                  </a:schemeClr>
                </a:solidFill>
                <a:latin typeface="Arial" panose="020B0604020202020204" pitchFamily="34" charset="0"/>
                <a:cs typeface="Arial" panose="020B0604020202020204" pitchFamily="34" charset="0"/>
              </a:rPr>
              <a:t>VERSION</a:t>
            </a:r>
          </a:p>
        </p:txBody>
      </p:sp>
      <p:sp>
        <p:nvSpPr>
          <p:cNvPr id="11" name="Rectangle 10"/>
          <p:cNvSpPr/>
          <p:nvPr/>
        </p:nvSpPr>
        <p:spPr>
          <a:xfrm>
            <a:off x="433743" y="4738035"/>
            <a:ext cx="8276514" cy="523220"/>
          </a:xfrm>
          <a:prstGeom prst="rect">
            <a:avLst/>
          </a:prstGeom>
        </p:spPr>
        <p:txBody>
          <a:bodyPr wrap="square">
            <a:spAutoFit/>
          </a:bodyPr>
          <a:lstStyle/>
          <a:p>
            <a:pPr algn="ctr"/>
            <a:r>
              <a:rPr lang="en-US" sz="2800" b="1" dirty="0">
                <a:solidFill>
                  <a:schemeClr val="accent5">
                    <a:lumMod val="50000"/>
                  </a:schemeClr>
                </a:solidFill>
                <a:latin typeface="Arial" panose="020B0604020202020204" pitchFamily="34" charset="0"/>
                <a:cs typeface="Arial" panose="020B0604020202020204" pitchFamily="34" charset="0"/>
              </a:rPr>
              <a:t>KNOWLEGDE BASE</a:t>
            </a:r>
          </a:p>
        </p:txBody>
      </p:sp>
    </p:spTree>
    <p:extLst>
      <p:ext uri="{BB962C8B-B14F-4D97-AF65-F5344CB8AC3E}">
        <p14:creationId xmlns:p14="http://schemas.microsoft.com/office/powerpoint/2010/main" val="339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E24DF8-A847-4D39-ACC1-15EB5F37E974}"/>
              </a:ext>
            </a:extLst>
          </p:cNvPr>
          <p:cNvSpPr/>
          <p:nvPr/>
        </p:nvSpPr>
        <p:spPr>
          <a:xfrm>
            <a:off x="2809246" y="358288"/>
            <a:ext cx="3373039" cy="707886"/>
          </a:xfrm>
          <a:prstGeom prst="rect">
            <a:avLst/>
          </a:prstGeom>
        </p:spPr>
        <p:txBody>
          <a:bodyPr wrap="none">
            <a:spAutoFit/>
          </a:bodyPr>
          <a:lstStyle/>
          <a:p>
            <a:r>
              <a:rPr lang="lv-LV" sz="4000" b="1" dirty="0">
                <a:latin typeface="Arial" panose="020B0604020202020204" pitchFamily="34" charset="0"/>
                <a:cs typeface="Arial" panose="020B0604020202020204" pitchFamily="34" charset="0"/>
              </a:rPr>
              <a:t>CHALLENGE</a:t>
            </a:r>
          </a:p>
        </p:txBody>
      </p:sp>
      <p:grpSp>
        <p:nvGrpSpPr>
          <p:cNvPr id="5" name="Group 4"/>
          <p:cNvGrpSpPr/>
          <p:nvPr/>
        </p:nvGrpSpPr>
        <p:grpSpPr>
          <a:xfrm>
            <a:off x="236480" y="2056873"/>
            <a:ext cx="8518570" cy="2955746"/>
            <a:chOff x="91064" y="1797565"/>
            <a:chExt cx="8518570" cy="2955746"/>
          </a:xfrm>
        </p:grpSpPr>
        <p:pic>
          <p:nvPicPr>
            <p:cNvPr id="2" name="Picture 1">
              <a:extLst>
                <a:ext uri="{FF2B5EF4-FFF2-40B4-BE49-F238E27FC236}">
                  <a16:creationId xmlns:a16="http://schemas.microsoft.com/office/drawing/2014/main" xmlns="" id="{1D861B07-A129-481D-942A-0431ACA0EBCE}"/>
                </a:ext>
              </a:extLst>
            </p:cNvPr>
            <p:cNvPicPr>
              <a:picLocks noChangeAspect="1"/>
            </p:cNvPicPr>
            <p:nvPr/>
          </p:nvPicPr>
          <p:blipFill>
            <a:blip r:embed="rId2"/>
            <a:stretch>
              <a:fillRect/>
            </a:stretch>
          </p:blipFill>
          <p:spPr>
            <a:xfrm>
              <a:off x="91064" y="2156346"/>
              <a:ext cx="4704215" cy="2237290"/>
            </a:xfrm>
            <a:prstGeom prst="rect">
              <a:avLst/>
            </a:prstGeom>
          </p:spPr>
        </p:pic>
        <p:sp>
          <p:nvSpPr>
            <p:cNvPr id="4" name="TextBox 3">
              <a:extLst>
                <a:ext uri="{FF2B5EF4-FFF2-40B4-BE49-F238E27FC236}">
                  <a16:creationId xmlns:a16="http://schemas.microsoft.com/office/drawing/2014/main" xmlns="" id="{B019E799-EEA8-4AFA-9356-820F4FA7C2DC}"/>
                </a:ext>
              </a:extLst>
            </p:cNvPr>
            <p:cNvSpPr txBox="1"/>
            <p:nvPr/>
          </p:nvSpPr>
          <p:spPr>
            <a:xfrm>
              <a:off x="4795279" y="1797565"/>
              <a:ext cx="3814355" cy="2955746"/>
            </a:xfrm>
            <a:prstGeom prst="rect">
              <a:avLst/>
            </a:prstGeom>
            <a:noFill/>
          </p:spPr>
          <p:txBody>
            <a:bodyPr wrap="square" rtlCol="0">
              <a:spAutoFit/>
            </a:bodyPr>
            <a:lstStyle/>
            <a:p>
              <a:pPr>
                <a:lnSpc>
                  <a:spcPct val="150000"/>
                </a:lnSpc>
              </a:pPr>
              <a:r>
                <a:rPr lang="en-GB" sz="3200" b="1" dirty="0">
                  <a:solidFill>
                    <a:schemeClr val="accent5">
                      <a:lumMod val="50000"/>
                    </a:schemeClr>
                  </a:solidFill>
                  <a:latin typeface="Arial" panose="020B0604020202020204" pitchFamily="34" charset="0"/>
                  <a:cs typeface="Arial" panose="020B0604020202020204" pitchFamily="34" charset="0"/>
                </a:rPr>
                <a:t>Integrated,</a:t>
              </a:r>
            </a:p>
            <a:p>
              <a:pPr>
                <a:lnSpc>
                  <a:spcPct val="150000"/>
                </a:lnSpc>
              </a:pPr>
              <a:r>
                <a:rPr lang="en-GB" sz="3200" b="1" dirty="0">
                  <a:solidFill>
                    <a:schemeClr val="accent5">
                      <a:lumMod val="50000"/>
                    </a:schemeClr>
                  </a:solidFill>
                  <a:latin typeface="Arial" panose="020B0604020202020204" pitchFamily="34" charset="0"/>
                  <a:cs typeface="Arial" panose="020B0604020202020204" pitchFamily="34" charset="0"/>
                </a:rPr>
                <a:t>simple</a:t>
              </a:r>
            </a:p>
            <a:p>
              <a:pPr>
                <a:lnSpc>
                  <a:spcPct val="150000"/>
                </a:lnSpc>
              </a:pPr>
              <a:r>
                <a:rPr lang="en-GB" sz="3200" b="1" dirty="0">
                  <a:solidFill>
                    <a:schemeClr val="accent5">
                      <a:lumMod val="50000"/>
                    </a:schemeClr>
                  </a:solidFill>
                  <a:latin typeface="Arial" panose="020B0604020202020204" pitchFamily="34" charset="0"/>
                  <a:cs typeface="Arial" panose="020B0604020202020204" pitchFamily="34" charset="0"/>
                </a:rPr>
                <a:t>and user friendly</a:t>
              </a:r>
            </a:p>
            <a:p>
              <a:pPr>
                <a:lnSpc>
                  <a:spcPct val="150000"/>
                </a:lnSpc>
              </a:pPr>
              <a:r>
                <a:rPr lang="en-GB" sz="3200" b="1" dirty="0">
                  <a:solidFill>
                    <a:schemeClr val="accent5">
                      <a:lumMod val="50000"/>
                    </a:schemeClr>
                  </a:solidFill>
                  <a:latin typeface="Arial" panose="020B0604020202020204" pitchFamily="34" charset="0"/>
                  <a:cs typeface="Arial" panose="020B0604020202020204" pitchFamily="34" charset="0"/>
                </a:rPr>
                <a:t>system</a:t>
              </a:r>
            </a:p>
          </p:txBody>
        </p:sp>
      </p:grpSp>
    </p:spTree>
    <p:extLst>
      <p:ext uri="{BB962C8B-B14F-4D97-AF65-F5344CB8AC3E}">
        <p14:creationId xmlns:p14="http://schemas.microsoft.com/office/powerpoint/2010/main" val="32553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en-US" dirty="0"/>
              <a:t>Quality and </a:t>
            </a:r>
            <a:r>
              <a:rPr lang="lv-LV" dirty="0"/>
              <a:t>R</a:t>
            </a:r>
            <a:r>
              <a:rPr lang="en-US" dirty="0" err="1"/>
              <a:t>isk</a:t>
            </a:r>
            <a:r>
              <a:rPr lang="en-US" dirty="0"/>
              <a:t> </a:t>
            </a:r>
            <a:r>
              <a:rPr lang="lv-LV" dirty="0"/>
              <a:t>M</a:t>
            </a:r>
            <a:r>
              <a:rPr lang="en-US" dirty="0" err="1"/>
              <a:t>anagement</a:t>
            </a:r>
            <a:r>
              <a:rPr lang="en-US" dirty="0"/>
              <a:t/>
            </a:r>
            <a:br>
              <a:rPr lang="en-US" dirty="0"/>
            </a:br>
            <a:r>
              <a:rPr lang="en-US" dirty="0"/>
              <a:t>in the CSB of Latvia</a:t>
            </a:r>
            <a:endParaRPr lang="pl-PL" dirty="0"/>
          </a:p>
        </p:txBody>
      </p:sp>
      <p:sp>
        <p:nvSpPr>
          <p:cNvPr id="5" name="Podtytuł 4"/>
          <p:cNvSpPr>
            <a:spLocks noGrp="1"/>
          </p:cNvSpPr>
          <p:nvPr>
            <p:ph type="subTitle" idx="1"/>
          </p:nvPr>
        </p:nvSpPr>
        <p:spPr/>
        <p:txBody>
          <a:bodyPr/>
          <a:lstStyle/>
          <a:p>
            <a:r>
              <a:rPr lang="lv-LV" dirty="0"/>
              <a:t>Jolanta Minkevica, Ieva Pauļuka</a:t>
            </a:r>
          </a:p>
          <a:p>
            <a:r>
              <a:rPr lang="lv-LV" dirty="0" err="1"/>
              <a:t>The</a:t>
            </a:r>
            <a:r>
              <a:rPr lang="lv-LV" dirty="0"/>
              <a:t> CSB </a:t>
            </a:r>
            <a:r>
              <a:rPr lang="lv-LV" dirty="0" err="1"/>
              <a:t>of</a:t>
            </a:r>
            <a:r>
              <a:rPr lang="lv-LV" dirty="0"/>
              <a:t> Latvia, oficiala.statistika@csb.gov.lv</a:t>
            </a:r>
          </a:p>
        </p:txBody>
      </p:sp>
      <p:sp>
        <p:nvSpPr>
          <p:cNvPr id="6" name="Symbol zastępczy tekstu 5"/>
          <p:cNvSpPr>
            <a:spLocks noGrp="1"/>
          </p:cNvSpPr>
          <p:nvPr>
            <p:ph type="body" sz="quarter" idx="10"/>
          </p:nvPr>
        </p:nvSpPr>
        <p:spPr/>
        <p:txBody>
          <a:bodyPr/>
          <a:lstStyle/>
          <a:p>
            <a:r>
              <a:rPr lang="lv-LV" dirty="0" err="1"/>
              <a:t>Thanks</a:t>
            </a:r>
            <a:endParaRPr lang="pl-PL" dirty="0"/>
          </a:p>
        </p:txBody>
      </p:sp>
    </p:spTree>
    <p:extLst>
      <p:ext uri="{BB962C8B-B14F-4D97-AF65-F5344CB8AC3E}">
        <p14:creationId xmlns:p14="http://schemas.microsoft.com/office/powerpoint/2010/main" val="115195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83709" y="1821270"/>
            <a:ext cx="3654634" cy="2862112"/>
          </a:xfrm>
        </p:spPr>
        <p:txBody>
          <a:bodyPr>
            <a:normAutofit/>
          </a:bodyPr>
          <a:lstStyle/>
          <a:p>
            <a:pPr marL="0" indent="0">
              <a:lnSpc>
                <a:spcPct val="150000"/>
              </a:lnSpc>
              <a:buNone/>
            </a:pPr>
            <a:r>
              <a:rPr lang="lv-LV" sz="2000" dirty="0" err="1">
                <a:solidFill>
                  <a:schemeClr val="accent5">
                    <a:lumMod val="50000"/>
                  </a:schemeClr>
                </a:solidFill>
              </a:rPr>
              <a:t>In</a:t>
            </a:r>
            <a:r>
              <a:rPr lang="lv-LV" sz="2000" dirty="0">
                <a:solidFill>
                  <a:schemeClr val="accent5">
                    <a:lumMod val="50000"/>
                  </a:schemeClr>
                </a:solidFill>
              </a:rPr>
              <a:t> 2017 </a:t>
            </a:r>
          </a:p>
          <a:p>
            <a:pPr marL="0" indent="0">
              <a:lnSpc>
                <a:spcPct val="150000"/>
              </a:lnSpc>
              <a:buNone/>
            </a:pPr>
            <a:r>
              <a:rPr lang="lv-LV" sz="2000" dirty="0" err="1">
                <a:solidFill>
                  <a:schemeClr val="accent5">
                    <a:lumMod val="50000"/>
                  </a:schemeClr>
                </a:solidFill>
              </a:rPr>
              <a:t>th</a:t>
            </a:r>
            <a:r>
              <a:rPr lang="en-US" sz="2000" dirty="0">
                <a:solidFill>
                  <a:schemeClr val="accent5">
                    <a:lumMod val="50000"/>
                  </a:schemeClr>
                </a:solidFill>
              </a:rPr>
              <a:t>e Central Statistical Bureau</a:t>
            </a:r>
            <a:endParaRPr lang="lv-LV" sz="2000" dirty="0">
              <a:solidFill>
                <a:schemeClr val="accent5">
                  <a:lumMod val="50000"/>
                </a:schemeClr>
              </a:solidFill>
            </a:endParaRPr>
          </a:p>
          <a:p>
            <a:pPr marL="0" indent="0">
              <a:lnSpc>
                <a:spcPct val="150000"/>
              </a:lnSpc>
              <a:buNone/>
            </a:pPr>
            <a:r>
              <a:rPr lang="lv-LV" sz="2000" dirty="0" err="1">
                <a:solidFill>
                  <a:schemeClr val="accent5">
                    <a:lumMod val="50000"/>
                  </a:schemeClr>
                </a:solidFill>
              </a:rPr>
              <a:t>of</a:t>
            </a:r>
            <a:r>
              <a:rPr lang="lv-LV" sz="2000" dirty="0">
                <a:solidFill>
                  <a:schemeClr val="accent5">
                    <a:lumMod val="50000"/>
                  </a:schemeClr>
                </a:solidFill>
              </a:rPr>
              <a:t> Latvia</a:t>
            </a:r>
            <a:r>
              <a:rPr lang="en-US" sz="2000" dirty="0">
                <a:solidFill>
                  <a:schemeClr val="accent5">
                    <a:lumMod val="50000"/>
                  </a:schemeClr>
                </a:solidFill>
              </a:rPr>
              <a:t> (CSB) </a:t>
            </a:r>
            <a:endParaRPr lang="lv-LV" sz="2000" dirty="0">
              <a:solidFill>
                <a:schemeClr val="accent5">
                  <a:lumMod val="50000"/>
                </a:schemeClr>
              </a:solidFill>
            </a:endParaRPr>
          </a:p>
          <a:p>
            <a:pPr marL="0" indent="0">
              <a:lnSpc>
                <a:spcPct val="150000"/>
              </a:lnSpc>
              <a:buNone/>
            </a:pPr>
            <a:r>
              <a:rPr lang="lv-LV" sz="2000" dirty="0" err="1">
                <a:solidFill>
                  <a:schemeClr val="accent5">
                    <a:lumMod val="50000"/>
                  </a:schemeClr>
                </a:solidFill>
              </a:rPr>
              <a:t>acquired</a:t>
            </a:r>
            <a:r>
              <a:rPr lang="lv-LV" sz="2000" dirty="0">
                <a:solidFill>
                  <a:schemeClr val="accent5">
                    <a:lumMod val="50000"/>
                  </a:schemeClr>
                </a:solidFill>
              </a:rPr>
              <a:t> </a:t>
            </a:r>
            <a:r>
              <a:rPr lang="en-US" sz="2000" b="1" dirty="0">
                <a:solidFill>
                  <a:schemeClr val="accent5">
                    <a:lumMod val="50000"/>
                  </a:schemeClr>
                </a:solidFill>
              </a:rPr>
              <a:t>ISO 27001</a:t>
            </a:r>
            <a:r>
              <a:rPr lang="lv-LV" sz="2000" b="1" dirty="0">
                <a:solidFill>
                  <a:schemeClr val="accent5">
                    <a:lumMod val="50000"/>
                  </a:schemeClr>
                </a:solidFill>
              </a:rPr>
              <a:t>:2013 </a:t>
            </a:r>
            <a:r>
              <a:rPr lang="lv-LV" sz="2000" dirty="0" err="1">
                <a:solidFill>
                  <a:schemeClr val="accent5">
                    <a:lumMod val="50000"/>
                  </a:schemeClr>
                </a:solidFill>
              </a:rPr>
              <a:t>certificate</a:t>
            </a:r>
            <a:endParaRPr lang="lv-LV" sz="2000" dirty="0">
              <a:solidFill>
                <a:schemeClr val="accent5">
                  <a:lumMod val="50000"/>
                </a:schemeClr>
              </a:solidFill>
            </a:endParaRPr>
          </a:p>
        </p:txBody>
      </p:sp>
      <p:pic>
        <p:nvPicPr>
          <p:cNvPr id="4" name="Picture 3">
            <a:extLst>
              <a:ext uri="{FF2B5EF4-FFF2-40B4-BE49-F238E27FC236}">
                <a16:creationId xmlns:a16="http://schemas.microsoft.com/office/drawing/2014/main" xmlns="" id="{BA8B3264-76DE-432B-AAC1-E62A0C84FCCD}"/>
              </a:ext>
            </a:extLst>
          </p:cNvPr>
          <p:cNvPicPr>
            <a:picLocks noChangeAspect="1"/>
          </p:cNvPicPr>
          <p:nvPr/>
        </p:nvPicPr>
        <p:blipFill>
          <a:blip r:embed="rId2"/>
          <a:stretch>
            <a:fillRect/>
          </a:stretch>
        </p:blipFill>
        <p:spPr>
          <a:xfrm>
            <a:off x="4436881" y="365127"/>
            <a:ext cx="4078469" cy="5774399"/>
          </a:xfrm>
          <a:prstGeom prst="rect">
            <a:avLst/>
          </a:prstGeom>
        </p:spPr>
      </p:pic>
    </p:spTree>
    <p:extLst>
      <p:ext uri="{BB962C8B-B14F-4D97-AF65-F5344CB8AC3E}">
        <p14:creationId xmlns:p14="http://schemas.microsoft.com/office/powerpoint/2010/main" val="5395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B53DE3E-0574-47F9-AAA8-8382B00FF8C7}"/>
              </a:ext>
            </a:extLst>
          </p:cNvPr>
          <p:cNvPicPr>
            <a:picLocks noGrp="1" noChangeAspect="1"/>
          </p:cNvPicPr>
          <p:nvPr>
            <p:ph idx="1"/>
          </p:nvPr>
        </p:nvPicPr>
        <p:blipFill>
          <a:blip r:embed="rId2"/>
          <a:stretch>
            <a:fillRect/>
          </a:stretch>
        </p:blipFill>
        <p:spPr>
          <a:xfrm>
            <a:off x="3796388" y="858602"/>
            <a:ext cx="4589147" cy="4541837"/>
          </a:xfrm>
          <a:prstGeom prst="rect">
            <a:avLst/>
          </a:prstGeom>
        </p:spPr>
      </p:pic>
      <p:sp>
        <p:nvSpPr>
          <p:cNvPr id="4" name="Symbol zastępczy zawartości 2">
            <a:extLst>
              <a:ext uri="{FF2B5EF4-FFF2-40B4-BE49-F238E27FC236}">
                <a16:creationId xmlns:a16="http://schemas.microsoft.com/office/drawing/2014/main" xmlns="" id="{15AD7750-35A0-4484-9B3C-F5AFEB9826E7}"/>
              </a:ext>
            </a:extLst>
          </p:cNvPr>
          <p:cNvSpPr txBox="1">
            <a:spLocks/>
          </p:cNvSpPr>
          <p:nvPr/>
        </p:nvSpPr>
        <p:spPr>
          <a:xfrm>
            <a:off x="620186" y="1532467"/>
            <a:ext cx="3654634" cy="4597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lv-LV" sz="2000" dirty="0">
              <a:solidFill>
                <a:schemeClr val="accent5">
                  <a:lumMod val="50000"/>
                </a:schemeClr>
              </a:solidFill>
            </a:endParaRPr>
          </a:p>
          <a:p>
            <a:pPr marL="0" indent="0">
              <a:lnSpc>
                <a:spcPct val="150000"/>
              </a:lnSpc>
              <a:buFont typeface="Arial" panose="020B0604020202020204" pitchFamily="34" charset="0"/>
              <a:buNone/>
            </a:pPr>
            <a:r>
              <a:rPr lang="lv-LV" sz="2000" dirty="0" err="1">
                <a:solidFill>
                  <a:schemeClr val="accent5">
                    <a:lumMod val="50000"/>
                  </a:schemeClr>
                </a:solidFill>
              </a:rPr>
              <a:t>In</a:t>
            </a:r>
            <a:r>
              <a:rPr lang="lv-LV" sz="2000" dirty="0">
                <a:solidFill>
                  <a:schemeClr val="accent5">
                    <a:lumMod val="50000"/>
                  </a:schemeClr>
                </a:solidFill>
              </a:rPr>
              <a:t> 2018 </a:t>
            </a:r>
          </a:p>
          <a:p>
            <a:pPr marL="0" indent="0">
              <a:lnSpc>
                <a:spcPct val="150000"/>
              </a:lnSpc>
              <a:buFont typeface="Arial" panose="020B0604020202020204" pitchFamily="34" charset="0"/>
              <a:buNone/>
            </a:pPr>
            <a:r>
              <a:rPr lang="lv-LV" sz="2000" dirty="0" err="1">
                <a:solidFill>
                  <a:schemeClr val="accent5">
                    <a:lumMod val="50000"/>
                  </a:schemeClr>
                </a:solidFill>
              </a:rPr>
              <a:t>we</a:t>
            </a:r>
            <a:r>
              <a:rPr lang="lv-LV" sz="2000" dirty="0">
                <a:solidFill>
                  <a:schemeClr val="accent5">
                    <a:lumMod val="50000"/>
                  </a:schemeClr>
                </a:solidFill>
              </a:rPr>
              <a:t> </a:t>
            </a:r>
            <a:r>
              <a:rPr lang="lv-LV" sz="2000" dirty="0" err="1">
                <a:solidFill>
                  <a:schemeClr val="accent5">
                    <a:lumMod val="50000"/>
                  </a:schemeClr>
                </a:solidFill>
              </a:rPr>
              <a:t>are</a:t>
            </a:r>
            <a:r>
              <a:rPr lang="lv-LV" sz="2000" dirty="0">
                <a:solidFill>
                  <a:schemeClr val="accent5">
                    <a:lumMod val="50000"/>
                  </a:schemeClr>
                </a:solidFill>
              </a:rPr>
              <a:t> </a:t>
            </a:r>
            <a:r>
              <a:rPr lang="lv-LV" sz="2000" dirty="0" err="1">
                <a:solidFill>
                  <a:schemeClr val="accent5">
                    <a:lumMod val="50000"/>
                  </a:schemeClr>
                </a:solidFill>
              </a:rPr>
              <a:t>heading</a:t>
            </a:r>
            <a:r>
              <a:rPr lang="lv-LV" sz="2000" dirty="0">
                <a:solidFill>
                  <a:schemeClr val="accent5">
                    <a:lumMod val="50000"/>
                  </a:schemeClr>
                </a:solidFill>
              </a:rPr>
              <a:t> </a:t>
            </a:r>
            <a:r>
              <a:rPr lang="lv-LV" sz="2000" dirty="0" err="1">
                <a:solidFill>
                  <a:schemeClr val="accent5">
                    <a:lumMod val="50000"/>
                  </a:schemeClr>
                </a:solidFill>
              </a:rPr>
              <a:t>for</a:t>
            </a:r>
            <a:endParaRPr lang="lv-LV" sz="2000" dirty="0">
              <a:solidFill>
                <a:schemeClr val="accent5">
                  <a:lumMod val="50000"/>
                </a:schemeClr>
              </a:solidFill>
            </a:endParaRPr>
          </a:p>
          <a:p>
            <a:pPr marL="0" indent="0">
              <a:lnSpc>
                <a:spcPct val="150000"/>
              </a:lnSpc>
              <a:buFont typeface="Arial" panose="020B0604020202020204" pitchFamily="34" charset="0"/>
              <a:buNone/>
            </a:pPr>
            <a:r>
              <a:rPr lang="en-US" sz="2000" b="1" dirty="0">
                <a:solidFill>
                  <a:schemeClr val="accent5">
                    <a:lumMod val="50000"/>
                  </a:schemeClr>
                </a:solidFill>
              </a:rPr>
              <a:t>ISO </a:t>
            </a:r>
            <a:r>
              <a:rPr lang="lv-LV" sz="2000" b="1" dirty="0">
                <a:solidFill>
                  <a:schemeClr val="accent5">
                    <a:lumMod val="50000"/>
                  </a:schemeClr>
                </a:solidFill>
              </a:rPr>
              <a:t>9</a:t>
            </a:r>
            <a:r>
              <a:rPr lang="en-US" sz="2000" b="1" dirty="0">
                <a:solidFill>
                  <a:schemeClr val="accent5">
                    <a:lumMod val="50000"/>
                  </a:schemeClr>
                </a:solidFill>
              </a:rPr>
              <a:t>001</a:t>
            </a:r>
            <a:r>
              <a:rPr lang="lv-LV" sz="2000" b="1" dirty="0">
                <a:solidFill>
                  <a:schemeClr val="accent5">
                    <a:lumMod val="50000"/>
                  </a:schemeClr>
                </a:solidFill>
              </a:rPr>
              <a:t>:2015 </a:t>
            </a:r>
          </a:p>
          <a:p>
            <a:pPr marL="0" indent="0">
              <a:lnSpc>
                <a:spcPct val="150000"/>
              </a:lnSpc>
              <a:buFont typeface="Arial" panose="020B0604020202020204" pitchFamily="34" charset="0"/>
              <a:buNone/>
            </a:pPr>
            <a:r>
              <a:rPr lang="lv-LV" sz="2000" dirty="0" err="1">
                <a:solidFill>
                  <a:schemeClr val="accent5">
                    <a:lumMod val="50000"/>
                  </a:schemeClr>
                </a:solidFill>
              </a:rPr>
              <a:t>certificate</a:t>
            </a:r>
            <a:endParaRPr lang="lv-LV" sz="2000" dirty="0">
              <a:solidFill>
                <a:schemeClr val="accent5">
                  <a:lumMod val="50000"/>
                </a:schemeClr>
              </a:solidFill>
            </a:endParaRPr>
          </a:p>
        </p:txBody>
      </p:sp>
    </p:spTree>
    <p:extLst>
      <p:ext uri="{BB962C8B-B14F-4D97-AF65-F5344CB8AC3E}">
        <p14:creationId xmlns:p14="http://schemas.microsoft.com/office/powerpoint/2010/main" val="316597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C42F3-C3DF-4876-8ED8-75F99515E251}"/>
              </a:ext>
            </a:extLst>
          </p:cNvPr>
          <p:cNvSpPr>
            <a:spLocks noGrp="1"/>
          </p:cNvSpPr>
          <p:nvPr>
            <p:ph type="title"/>
          </p:nvPr>
        </p:nvSpPr>
        <p:spPr>
          <a:xfrm>
            <a:off x="628650" y="365127"/>
            <a:ext cx="7886700" cy="871006"/>
          </a:xfrm>
        </p:spPr>
        <p:txBody>
          <a:bodyPr/>
          <a:lstStyle/>
          <a:p>
            <a:pPr algn="ctr"/>
            <a:r>
              <a:rPr lang="lv-LV" b="1" dirty="0"/>
              <a:t>WHAT DO WE HAVE?</a:t>
            </a:r>
          </a:p>
        </p:txBody>
      </p:sp>
      <p:sp>
        <p:nvSpPr>
          <p:cNvPr id="18" name="Oval 17">
            <a:extLst>
              <a:ext uri="{FF2B5EF4-FFF2-40B4-BE49-F238E27FC236}">
                <a16:creationId xmlns:a16="http://schemas.microsoft.com/office/drawing/2014/main" xmlns="" id="{DF28E017-F061-43A4-B28F-1ADC12CB0E67}"/>
              </a:ext>
            </a:extLst>
          </p:cNvPr>
          <p:cNvSpPr/>
          <p:nvPr/>
        </p:nvSpPr>
        <p:spPr>
          <a:xfrm>
            <a:off x="822961" y="1699951"/>
            <a:ext cx="4537127" cy="36576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b="1" dirty="0">
                <a:latin typeface="Arial" panose="020B0604020202020204" pitchFamily="34" charset="0"/>
                <a:cs typeface="Arial" panose="020B0604020202020204" pitchFamily="34" charset="0"/>
              </a:rPr>
              <a:t>Risk </a:t>
            </a:r>
          </a:p>
          <a:p>
            <a:r>
              <a:rPr lang="lv-LV" sz="2400" b="1" dirty="0" err="1">
                <a:latin typeface="Arial" panose="020B0604020202020204" pitchFamily="34" charset="0"/>
                <a:cs typeface="Arial" panose="020B0604020202020204" pitchFamily="34" charset="0"/>
              </a:rPr>
              <a:t>Management</a:t>
            </a:r>
            <a:endParaRPr lang="lv-LV" sz="2400" b="1" dirty="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xmlns="" id="{5967FAFB-CE76-471F-B08C-63EB62A8FAB6}"/>
              </a:ext>
            </a:extLst>
          </p:cNvPr>
          <p:cNvSpPr/>
          <p:nvPr/>
        </p:nvSpPr>
        <p:spPr>
          <a:xfrm>
            <a:off x="3783912" y="1699951"/>
            <a:ext cx="4537127" cy="3657600"/>
          </a:xfrm>
          <a:prstGeom prst="ellipse">
            <a:avLst/>
          </a:prstGeom>
          <a:solidFill>
            <a:schemeClr val="accent2">
              <a:lumMod val="7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lv-LV" sz="2400" b="1" dirty="0" err="1">
                <a:latin typeface="Arial" panose="020B0604020202020204" pitchFamily="34" charset="0"/>
                <a:cs typeface="Arial" panose="020B0604020202020204" pitchFamily="34" charset="0"/>
              </a:rPr>
              <a:t>Quality</a:t>
            </a:r>
            <a:r>
              <a:rPr lang="lv-LV" sz="2400" b="1" dirty="0">
                <a:latin typeface="Arial" panose="020B0604020202020204" pitchFamily="34" charset="0"/>
                <a:cs typeface="Arial" panose="020B0604020202020204" pitchFamily="34" charset="0"/>
              </a:rPr>
              <a:t> </a:t>
            </a:r>
          </a:p>
          <a:p>
            <a:pPr algn="r"/>
            <a:r>
              <a:rPr lang="lv-LV" sz="2400" b="1" dirty="0" err="1">
                <a:latin typeface="Arial" panose="020B0604020202020204" pitchFamily="34" charset="0"/>
                <a:cs typeface="Arial" panose="020B0604020202020204" pitchFamily="34" charset="0"/>
              </a:rPr>
              <a:t>Management</a:t>
            </a:r>
            <a:endParaRPr lang="lv-LV"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54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a:t>RISK MANAGEMENT</a:t>
            </a:r>
            <a:endParaRPr lang="en-US" b="1" dirty="0"/>
          </a:p>
        </p:txBody>
      </p:sp>
      <p:sp>
        <p:nvSpPr>
          <p:cNvPr id="3" name="Content Placeholder 2"/>
          <p:cNvSpPr>
            <a:spLocks noGrp="1"/>
          </p:cNvSpPr>
          <p:nvPr>
            <p:ph idx="1"/>
          </p:nvPr>
        </p:nvSpPr>
        <p:spPr>
          <a:xfrm>
            <a:off x="628650" y="1726321"/>
            <a:ext cx="7886700" cy="4332103"/>
          </a:xfrm>
        </p:spPr>
        <p:txBody>
          <a:bodyPr>
            <a:normAutofit/>
          </a:bodyPr>
          <a:lstStyle/>
          <a:p>
            <a:r>
              <a:rPr lang="lv-LV" sz="2400" dirty="0">
                <a:solidFill>
                  <a:srgbClr val="A5017C"/>
                </a:solidFill>
              </a:rPr>
              <a:t>Risk </a:t>
            </a:r>
            <a:r>
              <a:rPr lang="lv-LV" sz="2400" dirty="0" err="1">
                <a:solidFill>
                  <a:srgbClr val="A5017C"/>
                </a:solidFill>
              </a:rPr>
              <a:t>Management</a:t>
            </a:r>
            <a:r>
              <a:rPr lang="lv-LV" sz="2400" dirty="0">
                <a:solidFill>
                  <a:srgbClr val="A5017C"/>
                </a:solidFill>
              </a:rPr>
              <a:t> process</a:t>
            </a:r>
          </a:p>
          <a:p>
            <a:pPr marL="0" indent="0">
              <a:buNone/>
            </a:pPr>
            <a:r>
              <a:rPr lang="lv-LV" sz="2400" dirty="0">
                <a:solidFill>
                  <a:srgbClr val="A5017C"/>
                </a:solidFill>
              </a:rPr>
              <a:t>    (</a:t>
            </a:r>
            <a:r>
              <a:rPr lang="lv-LV" sz="2400" dirty="0" err="1">
                <a:solidFill>
                  <a:srgbClr val="A5017C"/>
                </a:solidFill>
              </a:rPr>
              <a:t>in</a:t>
            </a:r>
            <a:r>
              <a:rPr lang="lv-LV" sz="2400" dirty="0">
                <a:solidFill>
                  <a:srgbClr val="A5017C"/>
                </a:solidFill>
              </a:rPr>
              <a:t> QMS)</a:t>
            </a:r>
          </a:p>
          <a:p>
            <a:pPr marL="0" indent="0">
              <a:buNone/>
            </a:pPr>
            <a:endParaRPr lang="lv-LV" sz="2400" dirty="0"/>
          </a:p>
          <a:p>
            <a:r>
              <a:rPr lang="lv-LV" sz="2400" dirty="0">
                <a:solidFill>
                  <a:schemeClr val="accent6">
                    <a:lumMod val="50000"/>
                  </a:schemeClr>
                </a:solidFill>
              </a:rPr>
              <a:t>Risks’ </a:t>
            </a:r>
            <a:r>
              <a:rPr lang="lv-LV" sz="2400" dirty="0" err="1">
                <a:solidFill>
                  <a:schemeClr val="accent6">
                    <a:lumMod val="50000"/>
                  </a:schemeClr>
                </a:solidFill>
              </a:rPr>
              <a:t>register</a:t>
            </a:r>
            <a:endParaRPr lang="en-US" sz="2400" dirty="0">
              <a:solidFill>
                <a:schemeClr val="accent6">
                  <a:lumMod val="50000"/>
                </a:schemeClr>
              </a:solidFill>
            </a:endParaRPr>
          </a:p>
        </p:txBody>
      </p:sp>
      <p:grpSp>
        <p:nvGrpSpPr>
          <p:cNvPr id="11" name="Group 10"/>
          <p:cNvGrpSpPr/>
          <p:nvPr/>
        </p:nvGrpSpPr>
        <p:grpSpPr>
          <a:xfrm>
            <a:off x="4672419" y="1726322"/>
            <a:ext cx="4471581" cy="3708562"/>
            <a:chOff x="4572000" y="1005105"/>
            <a:chExt cx="4471581" cy="3708562"/>
          </a:xfrm>
        </p:grpSpPr>
        <p:pic>
          <p:nvPicPr>
            <p:cNvPr id="9" name="Picture 8">
              <a:extLst>
                <a:ext uri="{FF2B5EF4-FFF2-40B4-BE49-F238E27FC236}">
                  <a16:creationId xmlns:a16="http://schemas.microsoft.com/office/drawing/2014/main" xmlns="" id="{79AC9AEA-517A-43AF-85CE-5D35BF739EDC}"/>
                </a:ext>
              </a:extLst>
            </p:cNvPr>
            <p:cNvPicPr>
              <a:picLocks noChangeAspect="1"/>
            </p:cNvPicPr>
            <p:nvPr/>
          </p:nvPicPr>
          <p:blipFill>
            <a:blip r:embed="rId2"/>
            <a:stretch>
              <a:fillRect/>
            </a:stretch>
          </p:blipFill>
          <p:spPr>
            <a:xfrm>
              <a:off x="4844111" y="1005105"/>
              <a:ext cx="3927356" cy="842493"/>
            </a:xfrm>
            <a:prstGeom prst="rect">
              <a:avLst/>
            </a:prstGeom>
          </p:spPr>
        </p:pic>
        <p:grpSp>
          <p:nvGrpSpPr>
            <p:cNvPr id="4" name="Group 3"/>
            <p:cNvGrpSpPr/>
            <p:nvPr/>
          </p:nvGrpSpPr>
          <p:grpSpPr>
            <a:xfrm>
              <a:off x="4572000" y="1184047"/>
              <a:ext cx="4471581" cy="3529620"/>
              <a:chOff x="335550" y="243890"/>
              <a:chExt cx="4471581" cy="3529620"/>
            </a:xfrm>
          </p:grpSpPr>
          <p:pic>
            <p:nvPicPr>
              <p:cNvPr id="5" name="Picture 4" descr="A screenshot of a cell phone&#10;&#10;Description generated with very high confidence">
                <a:extLst>
                  <a:ext uri="{FF2B5EF4-FFF2-40B4-BE49-F238E27FC236}">
                    <a16:creationId xmlns:a16="http://schemas.microsoft.com/office/drawing/2014/main" xmlns="" id="{EB695A46-ECFE-4FD4-B482-C1961015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50" y="887233"/>
                <a:ext cx="4471581" cy="2886277"/>
              </a:xfrm>
              <a:prstGeom prst="rect">
                <a:avLst/>
              </a:prstGeom>
            </p:spPr>
          </p:pic>
          <p:sp>
            <p:nvSpPr>
              <p:cNvPr id="6" name="TextBox 5"/>
              <p:cNvSpPr txBox="1"/>
              <p:nvPr/>
            </p:nvSpPr>
            <p:spPr>
              <a:xfrm>
                <a:off x="1352281" y="1204240"/>
                <a:ext cx="2780441" cy="369332"/>
              </a:xfrm>
              <a:prstGeom prst="rect">
                <a:avLst/>
              </a:prstGeom>
              <a:solidFill>
                <a:srgbClr val="E9DFE4"/>
              </a:solidFill>
              <a:ln>
                <a:noFill/>
              </a:ln>
            </p:spPr>
            <p:txBody>
              <a:bodyPr wrap="none" rtlCol="0">
                <a:spAutoFit/>
              </a:bodyPr>
              <a:lstStyle/>
              <a:p>
                <a:r>
                  <a:rPr lang="lv-LV" b="1" dirty="0">
                    <a:solidFill>
                      <a:srgbClr val="660066"/>
                    </a:solidFill>
                  </a:rPr>
                  <a:t>0.2.1. </a:t>
                </a:r>
                <a:r>
                  <a:rPr lang="lv-LV" b="1" dirty="0" err="1">
                    <a:solidFill>
                      <a:srgbClr val="660066"/>
                    </a:solidFill>
                  </a:rPr>
                  <a:t>Identification</a:t>
                </a:r>
                <a:r>
                  <a:rPr lang="lv-LV" b="1" dirty="0">
                    <a:solidFill>
                      <a:srgbClr val="660066"/>
                    </a:solidFill>
                  </a:rPr>
                  <a:t> </a:t>
                </a:r>
                <a:r>
                  <a:rPr lang="lv-LV" b="1" dirty="0" err="1">
                    <a:solidFill>
                      <a:srgbClr val="660066"/>
                    </a:solidFill>
                  </a:rPr>
                  <a:t>of</a:t>
                </a:r>
                <a:r>
                  <a:rPr lang="lv-LV" b="1" dirty="0">
                    <a:solidFill>
                      <a:srgbClr val="660066"/>
                    </a:solidFill>
                  </a:rPr>
                  <a:t> risks</a:t>
                </a:r>
                <a:endParaRPr lang="en-US" b="1" dirty="0">
                  <a:solidFill>
                    <a:srgbClr val="660066"/>
                  </a:solidFill>
                </a:endParaRPr>
              </a:p>
            </p:txBody>
          </p:sp>
          <p:sp>
            <p:nvSpPr>
              <p:cNvPr id="7" name="TextBox 6"/>
              <p:cNvSpPr txBox="1"/>
              <p:nvPr/>
            </p:nvSpPr>
            <p:spPr>
              <a:xfrm>
                <a:off x="716512" y="1987887"/>
                <a:ext cx="3713820" cy="646331"/>
              </a:xfrm>
              <a:prstGeom prst="rect">
                <a:avLst/>
              </a:prstGeom>
              <a:solidFill>
                <a:srgbClr val="E9DFE4"/>
              </a:solidFill>
              <a:ln>
                <a:noFill/>
              </a:ln>
            </p:spPr>
            <p:txBody>
              <a:bodyPr wrap="square" rtlCol="0">
                <a:spAutoFit/>
              </a:bodyPr>
              <a:lstStyle/>
              <a:p>
                <a:r>
                  <a:rPr lang="lv-LV" b="1" dirty="0">
                    <a:solidFill>
                      <a:srgbClr val="660066"/>
                    </a:solidFill>
                  </a:rPr>
                  <a:t>0.2.2. </a:t>
                </a:r>
                <a:r>
                  <a:rPr lang="lv-LV" b="1" dirty="0" err="1">
                    <a:solidFill>
                      <a:srgbClr val="660066"/>
                    </a:solidFill>
                  </a:rPr>
                  <a:t>Reporting</a:t>
                </a:r>
                <a:r>
                  <a:rPr lang="lv-LV" b="1" dirty="0">
                    <a:solidFill>
                      <a:srgbClr val="660066"/>
                    </a:solidFill>
                  </a:rPr>
                  <a:t> </a:t>
                </a:r>
                <a:r>
                  <a:rPr lang="lv-LV" b="1" dirty="0" err="1">
                    <a:solidFill>
                      <a:srgbClr val="660066"/>
                    </a:solidFill>
                  </a:rPr>
                  <a:t>and</a:t>
                </a:r>
                <a:r>
                  <a:rPr lang="lv-LV" b="1" dirty="0">
                    <a:solidFill>
                      <a:srgbClr val="660066"/>
                    </a:solidFill>
                  </a:rPr>
                  <a:t> </a:t>
                </a:r>
                <a:r>
                  <a:rPr lang="lv-LV" b="1" dirty="0" err="1">
                    <a:solidFill>
                      <a:srgbClr val="660066"/>
                    </a:solidFill>
                  </a:rPr>
                  <a:t>management</a:t>
                </a:r>
                <a:endParaRPr lang="lv-LV" b="1" dirty="0">
                  <a:solidFill>
                    <a:srgbClr val="660066"/>
                  </a:solidFill>
                </a:endParaRPr>
              </a:p>
              <a:p>
                <a:r>
                  <a:rPr lang="lv-LV" b="1" dirty="0">
                    <a:solidFill>
                      <a:srgbClr val="660066"/>
                    </a:solidFill>
                  </a:rPr>
                  <a:t>           </a:t>
                </a:r>
                <a:r>
                  <a:rPr lang="lv-LV" b="1" dirty="0" err="1">
                    <a:solidFill>
                      <a:srgbClr val="660066"/>
                    </a:solidFill>
                  </a:rPr>
                  <a:t>of</a:t>
                </a:r>
                <a:r>
                  <a:rPr lang="lv-LV" b="1" dirty="0">
                    <a:solidFill>
                      <a:srgbClr val="660066"/>
                    </a:solidFill>
                  </a:rPr>
                  <a:t> risks</a:t>
                </a:r>
                <a:endParaRPr lang="en-US" b="1" dirty="0">
                  <a:solidFill>
                    <a:srgbClr val="660066"/>
                  </a:solidFill>
                </a:endParaRPr>
              </a:p>
            </p:txBody>
          </p:sp>
          <p:sp>
            <p:nvSpPr>
              <p:cNvPr id="8" name="TextBox 7"/>
              <p:cNvSpPr txBox="1"/>
              <p:nvPr/>
            </p:nvSpPr>
            <p:spPr>
              <a:xfrm>
                <a:off x="1159318" y="3048533"/>
                <a:ext cx="2824043" cy="369332"/>
              </a:xfrm>
              <a:prstGeom prst="rect">
                <a:avLst/>
              </a:prstGeom>
              <a:solidFill>
                <a:srgbClr val="E9DFE4"/>
              </a:solidFill>
              <a:ln>
                <a:noFill/>
              </a:ln>
            </p:spPr>
            <p:txBody>
              <a:bodyPr wrap="none" rtlCol="0">
                <a:spAutoFit/>
              </a:bodyPr>
              <a:lstStyle/>
              <a:p>
                <a:r>
                  <a:rPr lang="lv-LV" b="1" dirty="0">
                    <a:solidFill>
                      <a:srgbClr val="660066"/>
                    </a:solidFill>
                  </a:rPr>
                  <a:t>0.2.3. Re-</a:t>
                </a:r>
                <a:r>
                  <a:rPr lang="lv-LV" b="1" dirty="0" err="1">
                    <a:solidFill>
                      <a:srgbClr val="660066"/>
                    </a:solidFill>
                  </a:rPr>
                  <a:t>evaluation</a:t>
                </a:r>
                <a:r>
                  <a:rPr lang="lv-LV" b="1" dirty="0">
                    <a:solidFill>
                      <a:srgbClr val="660066"/>
                    </a:solidFill>
                  </a:rPr>
                  <a:t> </a:t>
                </a:r>
                <a:r>
                  <a:rPr lang="lv-LV" b="1" dirty="0" err="1">
                    <a:solidFill>
                      <a:srgbClr val="660066"/>
                    </a:solidFill>
                  </a:rPr>
                  <a:t>of</a:t>
                </a:r>
                <a:r>
                  <a:rPr lang="lv-LV" b="1" dirty="0">
                    <a:solidFill>
                      <a:srgbClr val="660066"/>
                    </a:solidFill>
                  </a:rPr>
                  <a:t> risks</a:t>
                </a:r>
                <a:endParaRPr lang="en-US" b="1" dirty="0">
                  <a:solidFill>
                    <a:srgbClr val="660066"/>
                  </a:solidFill>
                </a:endParaRPr>
              </a:p>
            </p:txBody>
          </p:sp>
          <p:sp>
            <p:nvSpPr>
              <p:cNvPr id="10" name="TextBox 9"/>
              <p:cNvSpPr txBox="1"/>
              <p:nvPr/>
            </p:nvSpPr>
            <p:spPr>
              <a:xfrm>
                <a:off x="899374" y="243890"/>
                <a:ext cx="2556790" cy="400110"/>
              </a:xfrm>
              <a:prstGeom prst="rect">
                <a:avLst/>
              </a:prstGeom>
              <a:solidFill>
                <a:srgbClr val="A5017C"/>
              </a:solidFill>
              <a:ln>
                <a:noFill/>
              </a:ln>
            </p:spPr>
            <p:txBody>
              <a:bodyPr wrap="none" rtlCol="0">
                <a:spAutoFit/>
              </a:bodyPr>
              <a:lstStyle/>
              <a:p>
                <a:r>
                  <a:rPr lang="lv-LV" sz="2000" b="1" dirty="0">
                    <a:solidFill>
                      <a:schemeClr val="bg1"/>
                    </a:solidFill>
                  </a:rPr>
                  <a:t>0.2. Risk </a:t>
                </a:r>
                <a:r>
                  <a:rPr lang="lv-LV" sz="2000" b="1" dirty="0" err="1">
                    <a:solidFill>
                      <a:schemeClr val="bg1"/>
                    </a:solidFill>
                  </a:rPr>
                  <a:t>Management</a:t>
                </a:r>
                <a:endParaRPr lang="en-US" sz="2000" b="1" dirty="0">
                  <a:solidFill>
                    <a:schemeClr val="bg1"/>
                  </a:solidFill>
                </a:endParaRPr>
              </a:p>
            </p:txBody>
          </p:sp>
        </p:grpSp>
      </p:grpSp>
      <p:pic>
        <p:nvPicPr>
          <p:cNvPr id="12" name="Picture 11"/>
          <p:cNvPicPr>
            <a:picLocks noChangeAspect="1"/>
          </p:cNvPicPr>
          <p:nvPr/>
        </p:nvPicPr>
        <p:blipFill>
          <a:blip r:embed="rId4"/>
          <a:stretch>
            <a:fillRect/>
          </a:stretch>
        </p:blipFill>
        <p:spPr>
          <a:xfrm>
            <a:off x="786570" y="3810874"/>
            <a:ext cx="3257199" cy="1798066"/>
          </a:xfrm>
          <a:prstGeom prst="rect">
            <a:avLst/>
          </a:prstGeom>
        </p:spPr>
      </p:pic>
    </p:spTree>
    <p:extLst>
      <p:ext uri="{BB962C8B-B14F-4D97-AF65-F5344CB8AC3E}">
        <p14:creationId xmlns:p14="http://schemas.microsoft.com/office/powerpoint/2010/main" val="266164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D523BC-DFD2-4CA9-8BDB-DB9C0A7B3E3D}"/>
              </a:ext>
            </a:extLst>
          </p:cNvPr>
          <p:cNvSpPr>
            <a:spLocks noGrp="1"/>
          </p:cNvSpPr>
          <p:nvPr>
            <p:ph type="title"/>
          </p:nvPr>
        </p:nvSpPr>
        <p:spPr>
          <a:xfrm>
            <a:off x="0" y="0"/>
            <a:ext cx="4667534" cy="682739"/>
          </a:xfrm>
        </p:spPr>
        <p:txBody>
          <a:bodyPr/>
          <a:lstStyle/>
          <a:p>
            <a:pPr algn="ctr"/>
            <a:r>
              <a:rPr lang="lv-LV" b="1" dirty="0" err="1"/>
              <a:t>The</a:t>
            </a:r>
            <a:r>
              <a:rPr lang="lv-LV" b="1" dirty="0"/>
              <a:t> CSB QMS</a:t>
            </a:r>
            <a:endParaRPr lang="lv-LV" sz="1800" dirty="0"/>
          </a:p>
        </p:txBody>
      </p:sp>
      <p:pic>
        <p:nvPicPr>
          <p:cNvPr id="3" name="Picture 2">
            <a:extLst>
              <a:ext uri="{FF2B5EF4-FFF2-40B4-BE49-F238E27FC236}">
                <a16:creationId xmlns:a16="http://schemas.microsoft.com/office/drawing/2014/main" xmlns="" id="{E6D1ABFB-3F13-49E0-A135-4494480E51CE}"/>
              </a:ext>
            </a:extLst>
          </p:cNvPr>
          <p:cNvPicPr>
            <a:picLocks noChangeAspect="1"/>
          </p:cNvPicPr>
          <p:nvPr/>
        </p:nvPicPr>
        <p:blipFill>
          <a:blip r:embed="rId2"/>
          <a:stretch>
            <a:fillRect/>
          </a:stretch>
        </p:blipFill>
        <p:spPr>
          <a:xfrm>
            <a:off x="0" y="592586"/>
            <a:ext cx="9144000" cy="5669654"/>
          </a:xfrm>
          <a:prstGeom prst="rect">
            <a:avLst/>
          </a:prstGeom>
        </p:spPr>
      </p:pic>
      <p:sp>
        <p:nvSpPr>
          <p:cNvPr id="4" name="Rounded Rectangle 3"/>
          <p:cNvSpPr/>
          <p:nvPr/>
        </p:nvSpPr>
        <p:spPr>
          <a:xfrm>
            <a:off x="1210614" y="682739"/>
            <a:ext cx="1275009" cy="785453"/>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35271" y="141314"/>
            <a:ext cx="4125168" cy="400110"/>
          </a:xfrm>
          <a:prstGeom prst="rect">
            <a:avLst/>
          </a:prstGeom>
          <a:noFill/>
        </p:spPr>
        <p:txBody>
          <a:bodyPr wrap="none" rtlCol="0">
            <a:spAutoFit/>
          </a:bodyPr>
          <a:lstStyle/>
          <a:p>
            <a:r>
              <a:rPr lang="lv-LV" sz="2000" b="1" dirty="0">
                <a:solidFill>
                  <a:schemeClr val="accent2"/>
                </a:solidFill>
                <a:latin typeface="Arial" panose="020B0604020202020204" pitchFamily="34" charset="0"/>
                <a:cs typeface="Arial" panose="020B0604020202020204" pitchFamily="34" charset="0"/>
              </a:rPr>
              <a:t>ALL PROCESSES ARE MAPPED</a:t>
            </a:r>
            <a:endParaRPr lang="en-US" sz="20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45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4024" y="1228300"/>
            <a:ext cx="2510998" cy="4744512"/>
            <a:chOff x="194621" y="531056"/>
            <a:chExt cx="2780401" cy="5664520"/>
          </a:xfrm>
        </p:grpSpPr>
        <p:pic>
          <p:nvPicPr>
            <p:cNvPr id="6" name="Picture 5">
              <a:extLst>
                <a:ext uri="{FF2B5EF4-FFF2-40B4-BE49-F238E27FC236}">
                  <a16:creationId xmlns:a16="http://schemas.microsoft.com/office/drawing/2014/main" xmlns="" id="{79AC9AEA-517A-43AF-85CE-5D35BF739EDC}"/>
                </a:ext>
              </a:extLst>
            </p:cNvPr>
            <p:cNvPicPr>
              <a:picLocks noChangeAspect="1"/>
            </p:cNvPicPr>
            <p:nvPr/>
          </p:nvPicPr>
          <p:blipFill>
            <a:blip r:embed="rId2"/>
            <a:stretch>
              <a:fillRect/>
            </a:stretch>
          </p:blipFill>
          <p:spPr>
            <a:xfrm>
              <a:off x="194622" y="531056"/>
              <a:ext cx="2780400" cy="1143620"/>
            </a:xfrm>
            <a:prstGeom prst="rect">
              <a:avLst/>
            </a:prstGeom>
          </p:spPr>
        </p:pic>
        <p:pic>
          <p:nvPicPr>
            <p:cNvPr id="7" name="Picture 6">
              <a:extLst>
                <a:ext uri="{FF2B5EF4-FFF2-40B4-BE49-F238E27FC236}">
                  <a16:creationId xmlns:a16="http://schemas.microsoft.com/office/drawing/2014/main" xmlns="" id="{4B380098-42AB-47E2-B07D-114FC0184CCA}"/>
                </a:ext>
              </a:extLst>
            </p:cNvPr>
            <p:cNvPicPr>
              <a:picLocks noChangeAspect="1"/>
            </p:cNvPicPr>
            <p:nvPr/>
          </p:nvPicPr>
          <p:blipFill>
            <a:blip r:embed="rId3"/>
            <a:stretch>
              <a:fillRect/>
            </a:stretch>
          </p:blipFill>
          <p:spPr>
            <a:xfrm>
              <a:off x="194621" y="2764716"/>
              <a:ext cx="2780400" cy="1143620"/>
            </a:xfrm>
            <a:prstGeom prst="rect">
              <a:avLst/>
            </a:prstGeom>
          </p:spPr>
        </p:pic>
        <p:pic>
          <p:nvPicPr>
            <p:cNvPr id="8" name="Picture 7">
              <a:extLst>
                <a:ext uri="{FF2B5EF4-FFF2-40B4-BE49-F238E27FC236}">
                  <a16:creationId xmlns:a16="http://schemas.microsoft.com/office/drawing/2014/main" xmlns="" id="{400F0AB0-9480-4896-9DEF-E742A9680ECE}"/>
                </a:ext>
              </a:extLst>
            </p:cNvPr>
            <p:cNvPicPr>
              <a:picLocks noChangeAspect="1"/>
            </p:cNvPicPr>
            <p:nvPr/>
          </p:nvPicPr>
          <p:blipFill>
            <a:blip r:embed="rId4"/>
            <a:stretch>
              <a:fillRect/>
            </a:stretch>
          </p:blipFill>
          <p:spPr>
            <a:xfrm>
              <a:off x="194621" y="3908336"/>
              <a:ext cx="2780400" cy="1143620"/>
            </a:xfrm>
            <a:prstGeom prst="rect">
              <a:avLst/>
            </a:prstGeom>
          </p:spPr>
        </p:pic>
        <p:pic>
          <p:nvPicPr>
            <p:cNvPr id="9" name="Picture 8">
              <a:extLst>
                <a:ext uri="{FF2B5EF4-FFF2-40B4-BE49-F238E27FC236}">
                  <a16:creationId xmlns:a16="http://schemas.microsoft.com/office/drawing/2014/main" xmlns="" id="{CEC63D2D-274D-4DFD-B4D9-EA8D919A71E6}"/>
                </a:ext>
              </a:extLst>
            </p:cNvPr>
            <p:cNvPicPr>
              <a:picLocks noChangeAspect="1"/>
            </p:cNvPicPr>
            <p:nvPr/>
          </p:nvPicPr>
          <p:blipFill>
            <a:blip r:embed="rId5"/>
            <a:stretch>
              <a:fillRect/>
            </a:stretch>
          </p:blipFill>
          <p:spPr>
            <a:xfrm>
              <a:off x="194621" y="5051956"/>
              <a:ext cx="2780400" cy="1143620"/>
            </a:xfrm>
            <a:prstGeom prst="rect">
              <a:avLst/>
            </a:prstGeom>
          </p:spPr>
        </p:pic>
        <p:pic>
          <p:nvPicPr>
            <p:cNvPr id="15" name="Picture 14">
              <a:extLst>
                <a:ext uri="{FF2B5EF4-FFF2-40B4-BE49-F238E27FC236}">
                  <a16:creationId xmlns:a16="http://schemas.microsoft.com/office/drawing/2014/main" xmlns="" id="{6A222D45-BFCB-4F3D-A52E-5C48425D35E9}"/>
                </a:ext>
              </a:extLst>
            </p:cNvPr>
            <p:cNvPicPr>
              <a:picLocks noChangeAspect="1"/>
            </p:cNvPicPr>
            <p:nvPr/>
          </p:nvPicPr>
          <p:blipFill>
            <a:blip r:embed="rId6"/>
            <a:stretch>
              <a:fillRect/>
            </a:stretch>
          </p:blipFill>
          <p:spPr>
            <a:xfrm>
              <a:off x="194621" y="1648570"/>
              <a:ext cx="2780400" cy="1143620"/>
            </a:xfrm>
            <a:prstGeom prst="rect">
              <a:avLst/>
            </a:prstGeom>
          </p:spPr>
        </p:pic>
      </p:grpSp>
      <p:sp>
        <p:nvSpPr>
          <p:cNvPr id="17" name="Title 1">
            <a:extLst>
              <a:ext uri="{FF2B5EF4-FFF2-40B4-BE49-F238E27FC236}">
                <a16:creationId xmlns:a16="http://schemas.microsoft.com/office/drawing/2014/main" xmlns="" id="{534617CB-8B3B-4852-995D-6CEC52CAF197}"/>
              </a:ext>
            </a:extLst>
          </p:cNvPr>
          <p:cNvSpPr txBox="1">
            <a:spLocks/>
          </p:cNvSpPr>
          <p:nvPr/>
        </p:nvSpPr>
        <p:spPr>
          <a:xfrm>
            <a:off x="740410" y="210025"/>
            <a:ext cx="7886700" cy="8720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solidFill>
                  <a:schemeClr val="accent5">
                    <a:lumMod val="50000"/>
                  </a:schemeClr>
                </a:solidFill>
                <a:latin typeface="Arial" panose="020B0604020202020204" pitchFamily="34" charset="0"/>
                <a:cs typeface="Arial" panose="020B0604020202020204" pitchFamily="34" charset="0"/>
              </a:rPr>
              <a:t>STATISTICAL PRODUCTION PROCESSES ARE STANDARDISED</a:t>
            </a:r>
          </a:p>
        </p:txBody>
      </p:sp>
      <p:grpSp>
        <p:nvGrpSpPr>
          <p:cNvPr id="24" name="Group 23"/>
          <p:cNvGrpSpPr/>
          <p:nvPr/>
        </p:nvGrpSpPr>
        <p:grpSpPr>
          <a:xfrm>
            <a:off x="3026038" y="1228300"/>
            <a:ext cx="5601072" cy="4794591"/>
            <a:chOff x="3026038" y="1316471"/>
            <a:chExt cx="5984502" cy="5061759"/>
          </a:xfrm>
        </p:grpSpPr>
        <p:grpSp>
          <p:nvGrpSpPr>
            <p:cNvPr id="23" name="Group 22"/>
            <p:cNvGrpSpPr/>
            <p:nvPr/>
          </p:nvGrpSpPr>
          <p:grpSpPr>
            <a:xfrm>
              <a:off x="3026038" y="1316471"/>
              <a:ext cx="5984502" cy="5061759"/>
              <a:chOff x="3026038" y="1316471"/>
              <a:chExt cx="5984502" cy="5061759"/>
            </a:xfrm>
          </p:grpSpPr>
          <p:sp>
            <p:nvSpPr>
              <p:cNvPr id="4" name="Arrow: Right 3">
                <a:extLst>
                  <a:ext uri="{FF2B5EF4-FFF2-40B4-BE49-F238E27FC236}">
                    <a16:creationId xmlns:a16="http://schemas.microsoft.com/office/drawing/2014/main" xmlns="" id="{B9381471-76B8-4190-982B-B7C2043C281C}"/>
                  </a:ext>
                </a:extLst>
              </p:cNvPr>
              <p:cNvSpPr/>
              <p:nvPr/>
            </p:nvSpPr>
            <p:spPr>
              <a:xfrm>
                <a:off x="3026038" y="5360670"/>
                <a:ext cx="1602008" cy="769144"/>
              </a:xfrm>
              <a:prstGeom prst="rightArrow">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v-LV"/>
              </a:p>
            </p:txBody>
          </p:sp>
          <p:grpSp>
            <p:nvGrpSpPr>
              <p:cNvPr id="2" name="Group 1"/>
              <p:cNvGrpSpPr/>
              <p:nvPr/>
            </p:nvGrpSpPr>
            <p:grpSpPr>
              <a:xfrm>
                <a:off x="4628047" y="1316471"/>
                <a:ext cx="4382493" cy="5061759"/>
                <a:chOff x="4628047" y="1174802"/>
                <a:chExt cx="4382493" cy="5061759"/>
              </a:xfrm>
            </p:grpSpPr>
            <p:pic>
              <p:nvPicPr>
                <p:cNvPr id="10" name="Picture 9">
                  <a:extLst>
                    <a:ext uri="{FF2B5EF4-FFF2-40B4-BE49-F238E27FC236}">
                      <a16:creationId xmlns:a16="http://schemas.microsoft.com/office/drawing/2014/main" xmlns="" id="{00AB9181-A0BC-49F8-A7A8-607A11B6F5CD}"/>
                    </a:ext>
                  </a:extLst>
                </p:cNvPr>
                <p:cNvPicPr>
                  <a:picLocks noChangeAspect="1"/>
                </p:cNvPicPr>
                <p:nvPr/>
              </p:nvPicPr>
              <p:blipFill>
                <a:blip r:embed="rId7"/>
                <a:stretch>
                  <a:fillRect/>
                </a:stretch>
              </p:blipFill>
              <p:spPr>
                <a:xfrm>
                  <a:off x="4922971" y="1174802"/>
                  <a:ext cx="4074690" cy="947536"/>
                </a:xfrm>
                <a:prstGeom prst="rect">
                  <a:avLst/>
                </a:prstGeom>
              </p:spPr>
            </p:pic>
            <p:pic>
              <p:nvPicPr>
                <p:cNvPr id="11" name="Picture 10">
                  <a:extLst>
                    <a:ext uri="{FF2B5EF4-FFF2-40B4-BE49-F238E27FC236}">
                      <a16:creationId xmlns:a16="http://schemas.microsoft.com/office/drawing/2014/main" xmlns="" id="{1CF8FF0E-0410-4CB8-9419-193B3F895808}"/>
                    </a:ext>
                  </a:extLst>
                </p:cNvPr>
                <p:cNvPicPr>
                  <a:picLocks noChangeAspect="1"/>
                </p:cNvPicPr>
                <p:nvPr/>
              </p:nvPicPr>
              <p:blipFill>
                <a:blip r:embed="rId8"/>
                <a:stretch>
                  <a:fillRect/>
                </a:stretch>
              </p:blipFill>
              <p:spPr>
                <a:xfrm>
                  <a:off x="4935850" y="2150713"/>
                  <a:ext cx="4074690" cy="947536"/>
                </a:xfrm>
                <a:prstGeom prst="rect">
                  <a:avLst/>
                </a:prstGeom>
              </p:spPr>
            </p:pic>
            <p:pic>
              <p:nvPicPr>
                <p:cNvPr id="12" name="Picture 11">
                  <a:extLst>
                    <a:ext uri="{FF2B5EF4-FFF2-40B4-BE49-F238E27FC236}">
                      <a16:creationId xmlns:a16="http://schemas.microsoft.com/office/drawing/2014/main" xmlns="" id="{A46AC688-9C0D-4855-AE15-9937FB139E76}"/>
                    </a:ext>
                  </a:extLst>
                </p:cNvPr>
                <p:cNvPicPr>
                  <a:picLocks noChangeAspect="1"/>
                </p:cNvPicPr>
                <p:nvPr/>
              </p:nvPicPr>
              <p:blipFill>
                <a:blip r:embed="rId9"/>
                <a:stretch>
                  <a:fillRect/>
                </a:stretch>
              </p:blipFill>
              <p:spPr>
                <a:xfrm>
                  <a:off x="4935851" y="3127529"/>
                  <a:ext cx="4074689" cy="1017560"/>
                </a:xfrm>
                <a:prstGeom prst="rect">
                  <a:avLst/>
                </a:prstGeom>
              </p:spPr>
            </p:pic>
            <p:pic>
              <p:nvPicPr>
                <p:cNvPr id="13" name="Picture 12">
                  <a:extLst>
                    <a:ext uri="{FF2B5EF4-FFF2-40B4-BE49-F238E27FC236}">
                      <a16:creationId xmlns:a16="http://schemas.microsoft.com/office/drawing/2014/main" xmlns="" id="{035E7AC2-812B-4761-A7FD-DAA8AB19D1C7}"/>
                    </a:ext>
                  </a:extLst>
                </p:cNvPr>
                <p:cNvPicPr>
                  <a:picLocks noChangeAspect="1"/>
                </p:cNvPicPr>
                <p:nvPr/>
              </p:nvPicPr>
              <p:blipFill>
                <a:blip r:embed="rId10"/>
                <a:stretch>
                  <a:fillRect/>
                </a:stretch>
              </p:blipFill>
              <p:spPr>
                <a:xfrm>
                  <a:off x="4935851" y="4173265"/>
                  <a:ext cx="4074689" cy="1017560"/>
                </a:xfrm>
                <a:prstGeom prst="rect">
                  <a:avLst/>
                </a:prstGeom>
              </p:spPr>
            </p:pic>
            <p:pic>
              <p:nvPicPr>
                <p:cNvPr id="14" name="Picture 13">
                  <a:extLst>
                    <a:ext uri="{FF2B5EF4-FFF2-40B4-BE49-F238E27FC236}">
                      <a16:creationId xmlns:a16="http://schemas.microsoft.com/office/drawing/2014/main" xmlns="" id="{CB8D9938-4509-4205-B3A1-37704BBF80FA}"/>
                    </a:ext>
                  </a:extLst>
                </p:cNvPr>
                <p:cNvPicPr>
                  <a:picLocks noChangeAspect="1"/>
                </p:cNvPicPr>
                <p:nvPr/>
              </p:nvPicPr>
              <p:blipFill>
                <a:blip r:embed="rId11"/>
                <a:stretch>
                  <a:fillRect/>
                </a:stretch>
              </p:blipFill>
              <p:spPr>
                <a:xfrm>
                  <a:off x="4935851" y="5219001"/>
                  <a:ext cx="4074689" cy="1017560"/>
                </a:xfrm>
                <a:prstGeom prst="rect">
                  <a:avLst/>
                </a:prstGeom>
              </p:spPr>
            </p:pic>
            <p:sp>
              <p:nvSpPr>
                <p:cNvPr id="16" name="Left Brace 15">
                  <a:extLst>
                    <a:ext uri="{FF2B5EF4-FFF2-40B4-BE49-F238E27FC236}">
                      <a16:creationId xmlns:a16="http://schemas.microsoft.com/office/drawing/2014/main" xmlns="" id="{6D74848D-EA37-47CD-8A7F-631BAEC67305}"/>
                    </a:ext>
                  </a:extLst>
                </p:cNvPr>
                <p:cNvSpPr/>
                <p:nvPr/>
              </p:nvSpPr>
              <p:spPr>
                <a:xfrm>
                  <a:off x="4628047" y="1174802"/>
                  <a:ext cx="162895" cy="4929784"/>
                </a:xfrm>
                <a:prstGeom prst="leftBrace">
                  <a:avLst/>
                </a:prstGeom>
                <a:solidFill>
                  <a:schemeClr val="accent2"/>
                </a:solid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grpSp>
          <p:sp>
            <p:nvSpPr>
              <p:cNvPr id="21" name="TextBox 20"/>
              <p:cNvSpPr txBox="1"/>
              <p:nvPr/>
            </p:nvSpPr>
            <p:spPr>
              <a:xfrm>
                <a:off x="5040756" y="4449956"/>
                <a:ext cx="3839122" cy="646331"/>
              </a:xfrm>
              <a:prstGeom prst="rect">
                <a:avLst/>
              </a:prstGeom>
              <a:solidFill>
                <a:srgbClr val="E9DFE4"/>
              </a:solidFill>
              <a:ln>
                <a:noFill/>
              </a:ln>
            </p:spPr>
            <p:txBody>
              <a:bodyPr wrap="square" rtlCol="0">
                <a:spAutoFit/>
              </a:bodyPr>
              <a:lstStyle/>
              <a:p>
                <a:r>
                  <a:rPr lang="lv-LV" b="1" dirty="0">
                    <a:solidFill>
                      <a:srgbClr val="660066"/>
                    </a:solidFill>
                  </a:rPr>
                  <a:t>4.4.4. </a:t>
                </a:r>
                <a:r>
                  <a:rPr lang="lv-LV" b="1" dirty="0" err="1">
                    <a:solidFill>
                      <a:srgbClr val="660066"/>
                    </a:solidFill>
                  </a:rPr>
                  <a:t>Administrative</a:t>
                </a:r>
                <a:r>
                  <a:rPr lang="lv-LV" b="1" dirty="0">
                    <a:solidFill>
                      <a:srgbClr val="660066"/>
                    </a:solidFill>
                  </a:rPr>
                  <a:t> </a:t>
                </a:r>
                <a:r>
                  <a:rPr lang="lv-LV" b="1" dirty="0" err="1">
                    <a:solidFill>
                      <a:srgbClr val="660066"/>
                    </a:solidFill>
                  </a:rPr>
                  <a:t>sources</a:t>
                </a:r>
                <a:endParaRPr lang="lv-LV" b="1" dirty="0">
                  <a:solidFill>
                    <a:srgbClr val="660066"/>
                  </a:solidFill>
                </a:endParaRPr>
              </a:p>
              <a:p>
                <a:endParaRPr lang="en-US" b="1" dirty="0">
                  <a:solidFill>
                    <a:srgbClr val="660066"/>
                  </a:solidFill>
                </a:endParaRPr>
              </a:p>
            </p:txBody>
          </p:sp>
        </p:grpSp>
        <p:sp>
          <p:nvSpPr>
            <p:cNvPr id="22" name="TextBox 21"/>
            <p:cNvSpPr txBox="1"/>
            <p:nvPr/>
          </p:nvSpPr>
          <p:spPr>
            <a:xfrm>
              <a:off x="4986867" y="5499493"/>
              <a:ext cx="3839122" cy="646331"/>
            </a:xfrm>
            <a:prstGeom prst="rect">
              <a:avLst/>
            </a:prstGeom>
            <a:solidFill>
              <a:srgbClr val="E9DFE4"/>
            </a:solidFill>
            <a:ln>
              <a:noFill/>
            </a:ln>
          </p:spPr>
          <p:txBody>
            <a:bodyPr wrap="square" rtlCol="0">
              <a:spAutoFit/>
            </a:bodyPr>
            <a:lstStyle/>
            <a:p>
              <a:r>
                <a:rPr lang="lv-LV" b="1" dirty="0">
                  <a:solidFill>
                    <a:srgbClr val="660066"/>
                  </a:solidFill>
                </a:rPr>
                <a:t>4.4.5. </a:t>
              </a:r>
              <a:r>
                <a:rPr lang="lv-LV" b="1" dirty="0" err="1">
                  <a:solidFill>
                    <a:srgbClr val="660066"/>
                  </a:solidFill>
                </a:rPr>
                <a:t>Other</a:t>
              </a:r>
              <a:r>
                <a:rPr lang="lv-LV" b="1" dirty="0">
                  <a:solidFill>
                    <a:srgbClr val="660066"/>
                  </a:solidFill>
                </a:rPr>
                <a:t> CSB </a:t>
              </a:r>
              <a:r>
                <a:rPr lang="lv-LV" b="1" dirty="0" err="1">
                  <a:solidFill>
                    <a:srgbClr val="660066"/>
                  </a:solidFill>
                </a:rPr>
                <a:t>products</a:t>
              </a:r>
              <a:endParaRPr lang="lv-LV" b="1" dirty="0">
                <a:solidFill>
                  <a:srgbClr val="660066"/>
                </a:solidFill>
              </a:endParaRPr>
            </a:p>
            <a:p>
              <a:endParaRPr lang="en-US" b="1" dirty="0">
                <a:solidFill>
                  <a:srgbClr val="660066"/>
                </a:solidFill>
              </a:endParaRPr>
            </a:p>
          </p:txBody>
        </p:sp>
        <p:sp>
          <p:nvSpPr>
            <p:cNvPr id="18" name="TextBox 17"/>
            <p:cNvSpPr txBox="1"/>
            <p:nvPr/>
          </p:nvSpPr>
          <p:spPr>
            <a:xfrm>
              <a:off x="4982905" y="1467073"/>
              <a:ext cx="3736091" cy="646331"/>
            </a:xfrm>
            <a:prstGeom prst="rect">
              <a:avLst/>
            </a:prstGeom>
            <a:solidFill>
              <a:srgbClr val="E9DFE4"/>
            </a:solidFill>
            <a:ln>
              <a:noFill/>
            </a:ln>
          </p:spPr>
          <p:txBody>
            <a:bodyPr wrap="square" rtlCol="0">
              <a:spAutoFit/>
            </a:bodyPr>
            <a:lstStyle/>
            <a:p>
              <a:r>
                <a:rPr lang="lv-LV" b="1" dirty="0">
                  <a:solidFill>
                    <a:srgbClr val="660066"/>
                  </a:solidFill>
                </a:rPr>
                <a:t>4.4.1. </a:t>
              </a:r>
              <a:r>
                <a:rPr lang="lv-LV" b="1" dirty="0" err="1">
                  <a:solidFill>
                    <a:srgbClr val="660066"/>
                  </a:solidFill>
                </a:rPr>
                <a:t>Business</a:t>
              </a:r>
              <a:r>
                <a:rPr lang="lv-LV" b="1" dirty="0">
                  <a:solidFill>
                    <a:srgbClr val="660066"/>
                  </a:solidFill>
                </a:rPr>
                <a:t> </a:t>
              </a:r>
              <a:r>
                <a:rPr lang="lv-LV" b="1" dirty="0" err="1">
                  <a:solidFill>
                    <a:srgbClr val="660066"/>
                  </a:solidFill>
                </a:rPr>
                <a:t>statistics</a:t>
              </a:r>
              <a:endParaRPr lang="lv-LV" b="1" dirty="0">
                <a:solidFill>
                  <a:srgbClr val="660066"/>
                </a:solidFill>
              </a:endParaRPr>
            </a:p>
            <a:p>
              <a:endParaRPr lang="en-US" b="1" dirty="0">
                <a:solidFill>
                  <a:srgbClr val="660066"/>
                </a:solidFill>
              </a:endParaRPr>
            </a:p>
          </p:txBody>
        </p:sp>
        <p:sp>
          <p:nvSpPr>
            <p:cNvPr id="19" name="TextBox 18"/>
            <p:cNvSpPr txBox="1"/>
            <p:nvPr/>
          </p:nvSpPr>
          <p:spPr>
            <a:xfrm>
              <a:off x="4982906" y="2439195"/>
              <a:ext cx="3839122" cy="646331"/>
            </a:xfrm>
            <a:prstGeom prst="rect">
              <a:avLst/>
            </a:prstGeom>
            <a:solidFill>
              <a:srgbClr val="E9DFE4"/>
            </a:solidFill>
            <a:ln>
              <a:noFill/>
            </a:ln>
          </p:spPr>
          <p:txBody>
            <a:bodyPr wrap="square" rtlCol="0">
              <a:spAutoFit/>
            </a:bodyPr>
            <a:lstStyle/>
            <a:p>
              <a:r>
                <a:rPr lang="lv-LV" b="1" dirty="0">
                  <a:solidFill>
                    <a:srgbClr val="660066"/>
                  </a:solidFill>
                </a:rPr>
                <a:t>4.4.2. </a:t>
              </a:r>
              <a:r>
                <a:rPr lang="lv-LV" b="1" dirty="0" err="1">
                  <a:solidFill>
                    <a:srgbClr val="660066"/>
                  </a:solidFill>
                </a:rPr>
                <a:t>Social</a:t>
              </a:r>
              <a:r>
                <a:rPr lang="lv-LV" b="1" dirty="0">
                  <a:solidFill>
                    <a:srgbClr val="660066"/>
                  </a:solidFill>
                </a:rPr>
                <a:t> </a:t>
              </a:r>
              <a:r>
                <a:rPr lang="lv-LV" b="1" dirty="0" err="1">
                  <a:solidFill>
                    <a:srgbClr val="660066"/>
                  </a:solidFill>
                </a:rPr>
                <a:t>statistics</a:t>
              </a:r>
              <a:endParaRPr lang="lv-LV" b="1" dirty="0">
                <a:solidFill>
                  <a:srgbClr val="660066"/>
                </a:solidFill>
              </a:endParaRPr>
            </a:p>
            <a:p>
              <a:endParaRPr lang="en-US" b="1" dirty="0">
                <a:solidFill>
                  <a:srgbClr val="660066"/>
                </a:solidFill>
              </a:endParaRPr>
            </a:p>
          </p:txBody>
        </p:sp>
        <p:sp>
          <p:nvSpPr>
            <p:cNvPr id="20" name="TextBox 19"/>
            <p:cNvSpPr txBox="1"/>
            <p:nvPr/>
          </p:nvSpPr>
          <p:spPr>
            <a:xfrm>
              <a:off x="4982906" y="3403674"/>
              <a:ext cx="3839122" cy="646331"/>
            </a:xfrm>
            <a:prstGeom prst="rect">
              <a:avLst/>
            </a:prstGeom>
            <a:solidFill>
              <a:srgbClr val="E9DFE4"/>
            </a:solidFill>
            <a:ln>
              <a:noFill/>
            </a:ln>
          </p:spPr>
          <p:txBody>
            <a:bodyPr wrap="square" rtlCol="0">
              <a:spAutoFit/>
            </a:bodyPr>
            <a:lstStyle/>
            <a:p>
              <a:r>
                <a:rPr lang="lv-LV" b="1" dirty="0">
                  <a:solidFill>
                    <a:srgbClr val="660066"/>
                  </a:solidFill>
                </a:rPr>
                <a:t>4.4.3. </a:t>
              </a:r>
              <a:r>
                <a:rPr lang="lv-LV" b="1" dirty="0" err="1">
                  <a:solidFill>
                    <a:srgbClr val="660066"/>
                  </a:solidFill>
                </a:rPr>
                <a:t>Consumer</a:t>
              </a:r>
              <a:r>
                <a:rPr lang="lv-LV" b="1" dirty="0">
                  <a:solidFill>
                    <a:srgbClr val="660066"/>
                  </a:solidFill>
                </a:rPr>
                <a:t> </a:t>
              </a:r>
              <a:r>
                <a:rPr lang="lv-LV" b="1" dirty="0" err="1">
                  <a:solidFill>
                    <a:srgbClr val="660066"/>
                  </a:solidFill>
                </a:rPr>
                <a:t>price</a:t>
              </a:r>
              <a:r>
                <a:rPr lang="lv-LV" b="1" dirty="0">
                  <a:solidFill>
                    <a:srgbClr val="660066"/>
                  </a:solidFill>
                </a:rPr>
                <a:t> </a:t>
              </a:r>
              <a:r>
                <a:rPr lang="lv-LV" b="1" dirty="0" err="1">
                  <a:solidFill>
                    <a:srgbClr val="660066"/>
                  </a:solidFill>
                </a:rPr>
                <a:t>statistics</a:t>
              </a:r>
              <a:endParaRPr lang="lv-LV" b="1" dirty="0">
                <a:solidFill>
                  <a:srgbClr val="660066"/>
                </a:solidFill>
              </a:endParaRPr>
            </a:p>
            <a:p>
              <a:endParaRPr lang="en-US" b="1" dirty="0">
                <a:solidFill>
                  <a:srgbClr val="660066"/>
                </a:solidFill>
              </a:endParaRPr>
            </a:p>
          </p:txBody>
        </p:sp>
      </p:grpSp>
      <p:sp>
        <p:nvSpPr>
          <p:cNvPr id="25" name="Rounded Rectangle 24"/>
          <p:cNvSpPr/>
          <p:nvPr/>
        </p:nvSpPr>
        <p:spPr>
          <a:xfrm>
            <a:off x="600500" y="5133988"/>
            <a:ext cx="2094905" cy="62537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67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B4F719-4AC1-4698-BA03-9A22657C90ED}"/>
              </a:ext>
            </a:extLst>
          </p:cNvPr>
          <p:cNvSpPr>
            <a:spLocks noGrp="1"/>
          </p:cNvSpPr>
          <p:nvPr>
            <p:ph type="title"/>
          </p:nvPr>
        </p:nvSpPr>
        <p:spPr>
          <a:xfrm>
            <a:off x="628652" y="222246"/>
            <a:ext cx="7886700" cy="871006"/>
          </a:xfrm>
        </p:spPr>
        <p:txBody>
          <a:bodyPr>
            <a:normAutofit fontScale="90000"/>
          </a:bodyPr>
          <a:lstStyle/>
          <a:p>
            <a:r>
              <a:rPr lang="lv-LV" sz="3100" b="1" dirty="0">
                <a:solidFill>
                  <a:schemeClr val="accent5">
                    <a:lumMod val="50000"/>
                  </a:schemeClr>
                </a:solidFill>
              </a:rPr>
              <a:t>SOME PROCESSES ARE DESCRIBED ON VERY DETAILED LEVEL </a:t>
            </a:r>
            <a:br>
              <a:rPr lang="lv-LV" sz="3100" b="1" dirty="0">
                <a:solidFill>
                  <a:schemeClr val="accent5">
                    <a:lumMod val="50000"/>
                  </a:schemeClr>
                </a:solidFill>
              </a:rPr>
            </a:br>
            <a:r>
              <a:rPr lang="lv-LV" sz="2000" dirty="0">
                <a:solidFill>
                  <a:schemeClr val="accent5">
                    <a:lumMod val="50000"/>
                  </a:schemeClr>
                </a:solidFill>
              </a:rPr>
              <a:t>(A DECISION OF A PROCESS OWNER)</a:t>
            </a:r>
          </a:p>
        </p:txBody>
      </p:sp>
      <p:grpSp>
        <p:nvGrpSpPr>
          <p:cNvPr id="40" name="Group 39"/>
          <p:cNvGrpSpPr/>
          <p:nvPr/>
        </p:nvGrpSpPr>
        <p:grpSpPr>
          <a:xfrm>
            <a:off x="118833" y="1274571"/>
            <a:ext cx="5729663" cy="4844641"/>
            <a:chOff x="118833" y="1274571"/>
            <a:chExt cx="5729663" cy="4844641"/>
          </a:xfrm>
        </p:grpSpPr>
        <p:grpSp>
          <p:nvGrpSpPr>
            <p:cNvPr id="17" name="Group 16"/>
            <p:cNvGrpSpPr/>
            <p:nvPr/>
          </p:nvGrpSpPr>
          <p:grpSpPr>
            <a:xfrm>
              <a:off x="118833" y="1274571"/>
              <a:ext cx="2394040" cy="4844641"/>
              <a:chOff x="194621" y="531056"/>
              <a:chExt cx="2780401" cy="5664520"/>
            </a:xfrm>
          </p:grpSpPr>
          <p:pic>
            <p:nvPicPr>
              <p:cNvPr id="18" name="Picture 17">
                <a:extLst>
                  <a:ext uri="{FF2B5EF4-FFF2-40B4-BE49-F238E27FC236}">
                    <a16:creationId xmlns:a16="http://schemas.microsoft.com/office/drawing/2014/main" xmlns="" id="{79AC9AEA-517A-43AF-85CE-5D35BF739EDC}"/>
                  </a:ext>
                </a:extLst>
              </p:cNvPr>
              <p:cNvPicPr>
                <a:picLocks noChangeAspect="1"/>
              </p:cNvPicPr>
              <p:nvPr/>
            </p:nvPicPr>
            <p:blipFill>
              <a:blip r:embed="rId2"/>
              <a:stretch>
                <a:fillRect/>
              </a:stretch>
            </p:blipFill>
            <p:spPr>
              <a:xfrm>
                <a:off x="194622" y="531056"/>
                <a:ext cx="2780400" cy="1143620"/>
              </a:xfrm>
              <a:prstGeom prst="rect">
                <a:avLst/>
              </a:prstGeom>
            </p:spPr>
          </p:pic>
          <p:pic>
            <p:nvPicPr>
              <p:cNvPr id="19" name="Picture 18">
                <a:extLst>
                  <a:ext uri="{FF2B5EF4-FFF2-40B4-BE49-F238E27FC236}">
                    <a16:creationId xmlns:a16="http://schemas.microsoft.com/office/drawing/2014/main" xmlns="" id="{4B380098-42AB-47E2-B07D-114FC0184CCA}"/>
                  </a:ext>
                </a:extLst>
              </p:cNvPr>
              <p:cNvPicPr>
                <a:picLocks noChangeAspect="1"/>
              </p:cNvPicPr>
              <p:nvPr/>
            </p:nvPicPr>
            <p:blipFill>
              <a:blip r:embed="rId3"/>
              <a:stretch>
                <a:fillRect/>
              </a:stretch>
            </p:blipFill>
            <p:spPr>
              <a:xfrm>
                <a:off x="194621" y="2764716"/>
                <a:ext cx="2780400" cy="1143620"/>
              </a:xfrm>
              <a:prstGeom prst="rect">
                <a:avLst/>
              </a:prstGeom>
            </p:spPr>
          </p:pic>
          <p:pic>
            <p:nvPicPr>
              <p:cNvPr id="20" name="Picture 19">
                <a:extLst>
                  <a:ext uri="{FF2B5EF4-FFF2-40B4-BE49-F238E27FC236}">
                    <a16:creationId xmlns:a16="http://schemas.microsoft.com/office/drawing/2014/main" xmlns="" id="{400F0AB0-9480-4896-9DEF-E742A9680ECE}"/>
                  </a:ext>
                </a:extLst>
              </p:cNvPr>
              <p:cNvPicPr>
                <a:picLocks noChangeAspect="1"/>
              </p:cNvPicPr>
              <p:nvPr/>
            </p:nvPicPr>
            <p:blipFill>
              <a:blip r:embed="rId4"/>
              <a:stretch>
                <a:fillRect/>
              </a:stretch>
            </p:blipFill>
            <p:spPr>
              <a:xfrm>
                <a:off x="194621" y="3908336"/>
                <a:ext cx="2780400" cy="1143620"/>
              </a:xfrm>
              <a:prstGeom prst="rect">
                <a:avLst/>
              </a:prstGeom>
            </p:spPr>
          </p:pic>
          <p:pic>
            <p:nvPicPr>
              <p:cNvPr id="21" name="Picture 20">
                <a:extLst>
                  <a:ext uri="{FF2B5EF4-FFF2-40B4-BE49-F238E27FC236}">
                    <a16:creationId xmlns:a16="http://schemas.microsoft.com/office/drawing/2014/main" xmlns="" id="{CEC63D2D-274D-4DFD-B4D9-EA8D919A71E6}"/>
                  </a:ext>
                </a:extLst>
              </p:cNvPr>
              <p:cNvPicPr>
                <a:picLocks noChangeAspect="1"/>
              </p:cNvPicPr>
              <p:nvPr/>
            </p:nvPicPr>
            <p:blipFill>
              <a:blip r:embed="rId5"/>
              <a:stretch>
                <a:fillRect/>
              </a:stretch>
            </p:blipFill>
            <p:spPr>
              <a:xfrm>
                <a:off x="194621" y="5051956"/>
                <a:ext cx="2780400" cy="1143620"/>
              </a:xfrm>
              <a:prstGeom prst="rect">
                <a:avLst/>
              </a:prstGeom>
            </p:spPr>
          </p:pic>
          <p:pic>
            <p:nvPicPr>
              <p:cNvPr id="22" name="Picture 21">
                <a:extLst>
                  <a:ext uri="{FF2B5EF4-FFF2-40B4-BE49-F238E27FC236}">
                    <a16:creationId xmlns:a16="http://schemas.microsoft.com/office/drawing/2014/main" xmlns="" id="{6A222D45-BFCB-4F3D-A52E-5C48425D35E9}"/>
                  </a:ext>
                </a:extLst>
              </p:cNvPr>
              <p:cNvPicPr>
                <a:picLocks noChangeAspect="1"/>
              </p:cNvPicPr>
              <p:nvPr/>
            </p:nvPicPr>
            <p:blipFill>
              <a:blip r:embed="rId6"/>
              <a:stretch>
                <a:fillRect/>
              </a:stretch>
            </p:blipFill>
            <p:spPr>
              <a:xfrm>
                <a:off x="194621" y="1648570"/>
                <a:ext cx="2780400" cy="1143620"/>
              </a:xfrm>
              <a:prstGeom prst="rect">
                <a:avLst/>
              </a:prstGeom>
            </p:spPr>
          </p:pic>
        </p:grpSp>
        <p:sp>
          <p:nvSpPr>
            <p:cNvPr id="7" name="Arrow: Right 6">
              <a:extLst>
                <a:ext uri="{FF2B5EF4-FFF2-40B4-BE49-F238E27FC236}">
                  <a16:creationId xmlns:a16="http://schemas.microsoft.com/office/drawing/2014/main" xmlns="" id="{A53352E9-80A3-4BF2-9862-41F4D5764035}"/>
                </a:ext>
              </a:extLst>
            </p:cNvPr>
            <p:cNvSpPr/>
            <p:nvPr/>
          </p:nvSpPr>
          <p:spPr>
            <a:xfrm>
              <a:off x="2183642" y="5384877"/>
              <a:ext cx="397325" cy="39410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lv-LV"/>
            </a:p>
          </p:txBody>
        </p:sp>
        <p:sp>
          <p:nvSpPr>
            <p:cNvPr id="9" name="Left Brace 8">
              <a:extLst>
                <a:ext uri="{FF2B5EF4-FFF2-40B4-BE49-F238E27FC236}">
                  <a16:creationId xmlns:a16="http://schemas.microsoft.com/office/drawing/2014/main" xmlns="" id="{37238F97-7837-44BE-A491-5E603EC51FA1}"/>
                </a:ext>
              </a:extLst>
            </p:cNvPr>
            <p:cNvSpPr/>
            <p:nvPr/>
          </p:nvSpPr>
          <p:spPr>
            <a:xfrm>
              <a:off x="2517803" y="1941285"/>
              <a:ext cx="151655" cy="4048432"/>
            </a:xfrm>
            <a:prstGeom prst="leftBrace">
              <a:avLst/>
            </a:prstGeom>
            <a:solidFill>
              <a:schemeClr val="accent2"/>
            </a:solid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5" name="Left Brace 14">
              <a:extLst>
                <a:ext uri="{FF2B5EF4-FFF2-40B4-BE49-F238E27FC236}">
                  <a16:creationId xmlns:a16="http://schemas.microsoft.com/office/drawing/2014/main" xmlns="" id="{6F9BF6B6-DE51-4F7E-B927-A9203F389DF7}"/>
                </a:ext>
              </a:extLst>
            </p:cNvPr>
            <p:cNvSpPr/>
            <p:nvPr/>
          </p:nvSpPr>
          <p:spPr>
            <a:xfrm rot="16200000">
              <a:off x="973901" y="1228975"/>
              <a:ext cx="163606" cy="1846444"/>
            </a:xfrm>
            <a:prstGeom prst="leftBrace">
              <a:avLst/>
            </a:prstGeom>
            <a:solidFill>
              <a:schemeClr val="accent2"/>
            </a:solid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grpSp>
          <p:nvGrpSpPr>
            <p:cNvPr id="23" name="Group 22"/>
            <p:cNvGrpSpPr/>
            <p:nvPr/>
          </p:nvGrpSpPr>
          <p:grpSpPr>
            <a:xfrm>
              <a:off x="2691195" y="1960290"/>
              <a:ext cx="3157301" cy="4132509"/>
              <a:chOff x="4922971" y="1316471"/>
              <a:chExt cx="4087569" cy="5061759"/>
            </a:xfrm>
          </p:grpSpPr>
          <p:grpSp>
            <p:nvGrpSpPr>
              <p:cNvPr id="24" name="Group 23"/>
              <p:cNvGrpSpPr/>
              <p:nvPr/>
            </p:nvGrpSpPr>
            <p:grpSpPr>
              <a:xfrm>
                <a:off x="4922971" y="1316471"/>
                <a:ext cx="4087569" cy="5061759"/>
                <a:chOff x="4922971" y="1316471"/>
                <a:chExt cx="4087569" cy="5061759"/>
              </a:xfrm>
            </p:grpSpPr>
            <p:grpSp>
              <p:nvGrpSpPr>
                <p:cNvPr id="29" name="Group 28"/>
                <p:cNvGrpSpPr/>
                <p:nvPr/>
              </p:nvGrpSpPr>
              <p:grpSpPr>
                <a:xfrm>
                  <a:off x="4922971" y="1316471"/>
                  <a:ext cx="4087569" cy="5061759"/>
                  <a:chOff x="4922971" y="1174802"/>
                  <a:chExt cx="4087569" cy="5061759"/>
                </a:xfrm>
              </p:grpSpPr>
              <p:pic>
                <p:nvPicPr>
                  <p:cNvPr id="31" name="Picture 30">
                    <a:extLst>
                      <a:ext uri="{FF2B5EF4-FFF2-40B4-BE49-F238E27FC236}">
                        <a16:creationId xmlns:a16="http://schemas.microsoft.com/office/drawing/2014/main" xmlns="" id="{00AB9181-A0BC-49F8-A7A8-607A11B6F5CD}"/>
                      </a:ext>
                    </a:extLst>
                  </p:cNvPr>
                  <p:cNvPicPr>
                    <a:picLocks noChangeAspect="1"/>
                  </p:cNvPicPr>
                  <p:nvPr/>
                </p:nvPicPr>
                <p:blipFill>
                  <a:blip r:embed="rId7"/>
                  <a:stretch>
                    <a:fillRect/>
                  </a:stretch>
                </p:blipFill>
                <p:spPr>
                  <a:xfrm>
                    <a:off x="4922971" y="1174802"/>
                    <a:ext cx="4074690" cy="947536"/>
                  </a:xfrm>
                  <a:prstGeom prst="rect">
                    <a:avLst/>
                  </a:prstGeom>
                </p:spPr>
              </p:pic>
              <p:pic>
                <p:nvPicPr>
                  <p:cNvPr id="32" name="Picture 31">
                    <a:extLst>
                      <a:ext uri="{FF2B5EF4-FFF2-40B4-BE49-F238E27FC236}">
                        <a16:creationId xmlns:a16="http://schemas.microsoft.com/office/drawing/2014/main" xmlns="" id="{1CF8FF0E-0410-4CB8-9419-193B3F895808}"/>
                      </a:ext>
                    </a:extLst>
                  </p:cNvPr>
                  <p:cNvPicPr>
                    <a:picLocks noChangeAspect="1"/>
                  </p:cNvPicPr>
                  <p:nvPr/>
                </p:nvPicPr>
                <p:blipFill>
                  <a:blip r:embed="rId8"/>
                  <a:stretch>
                    <a:fillRect/>
                  </a:stretch>
                </p:blipFill>
                <p:spPr>
                  <a:xfrm>
                    <a:off x="4935850" y="2150713"/>
                    <a:ext cx="4074690" cy="947536"/>
                  </a:xfrm>
                  <a:prstGeom prst="rect">
                    <a:avLst/>
                  </a:prstGeom>
                </p:spPr>
              </p:pic>
              <p:pic>
                <p:nvPicPr>
                  <p:cNvPr id="33" name="Picture 32">
                    <a:extLst>
                      <a:ext uri="{FF2B5EF4-FFF2-40B4-BE49-F238E27FC236}">
                        <a16:creationId xmlns:a16="http://schemas.microsoft.com/office/drawing/2014/main" xmlns="" id="{A46AC688-9C0D-4855-AE15-9937FB139E76}"/>
                      </a:ext>
                    </a:extLst>
                  </p:cNvPr>
                  <p:cNvPicPr>
                    <a:picLocks noChangeAspect="1"/>
                  </p:cNvPicPr>
                  <p:nvPr/>
                </p:nvPicPr>
                <p:blipFill>
                  <a:blip r:embed="rId9"/>
                  <a:stretch>
                    <a:fillRect/>
                  </a:stretch>
                </p:blipFill>
                <p:spPr>
                  <a:xfrm>
                    <a:off x="4935851" y="3127529"/>
                    <a:ext cx="4074689" cy="1017560"/>
                  </a:xfrm>
                  <a:prstGeom prst="rect">
                    <a:avLst/>
                  </a:prstGeom>
                </p:spPr>
              </p:pic>
              <p:pic>
                <p:nvPicPr>
                  <p:cNvPr id="34" name="Picture 33">
                    <a:extLst>
                      <a:ext uri="{FF2B5EF4-FFF2-40B4-BE49-F238E27FC236}">
                        <a16:creationId xmlns:a16="http://schemas.microsoft.com/office/drawing/2014/main" xmlns="" id="{035E7AC2-812B-4761-A7FD-DAA8AB19D1C7}"/>
                      </a:ext>
                    </a:extLst>
                  </p:cNvPr>
                  <p:cNvPicPr>
                    <a:picLocks noChangeAspect="1"/>
                  </p:cNvPicPr>
                  <p:nvPr/>
                </p:nvPicPr>
                <p:blipFill>
                  <a:blip r:embed="rId10"/>
                  <a:stretch>
                    <a:fillRect/>
                  </a:stretch>
                </p:blipFill>
                <p:spPr>
                  <a:xfrm>
                    <a:off x="4935851" y="4173265"/>
                    <a:ext cx="4074689" cy="1017560"/>
                  </a:xfrm>
                  <a:prstGeom prst="rect">
                    <a:avLst/>
                  </a:prstGeom>
                </p:spPr>
              </p:pic>
              <p:pic>
                <p:nvPicPr>
                  <p:cNvPr id="35" name="Picture 34">
                    <a:extLst>
                      <a:ext uri="{FF2B5EF4-FFF2-40B4-BE49-F238E27FC236}">
                        <a16:creationId xmlns:a16="http://schemas.microsoft.com/office/drawing/2014/main" xmlns="" id="{CB8D9938-4509-4205-B3A1-37704BBF80FA}"/>
                      </a:ext>
                    </a:extLst>
                  </p:cNvPr>
                  <p:cNvPicPr>
                    <a:picLocks noChangeAspect="1"/>
                  </p:cNvPicPr>
                  <p:nvPr/>
                </p:nvPicPr>
                <p:blipFill>
                  <a:blip r:embed="rId11"/>
                  <a:stretch>
                    <a:fillRect/>
                  </a:stretch>
                </p:blipFill>
                <p:spPr>
                  <a:xfrm>
                    <a:off x="4935851" y="5219001"/>
                    <a:ext cx="4074689" cy="1017560"/>
                  </a:xfrm>
                  <a:prstGeom prst="rect">
                    <a:avLst/>
                  </a:prstGeom>
                </p:spPr>
              </p:pic>
            </p:grpSp>
            <p:sp>
              <p:nvSpPr>
                <p:cNvPr id="30" name="TextBox 29"/>
                <p:cNvSpPr txBox="1"/>
                <p:nvPr/>
              </p:nvSpPr>
              <p:spPr>
                <a:xfrm>
                  <a:off x="5040756" y="4449956"/>
                  <a:ext cx="3839122" cy="640873"/>
                </a:xfrm>
                <a:prstGeom prst="rect">
                  <a:avLst/>
                </a:prstGeom>
                <a:solidFill>
                  <a:srgbClr val="E9DFE4"/>
                </a:solidFill>
                <a:ln>
                  <a:noFill/>
                </a:ln>
              </p:spPr>
              <p:txBody>
                <a:bodyPr wrap="square" rtlCol="0">
                  <a:spAutoFit/>
                </a:bodyPr>
                <a:lstStyle/>
                <a:p>
                  <a:r>
                    <a:rPr lang="lv-LV" b="1" dirty="0">
                      <a:solidFill>
                        <a:srgbClr val="660066"/>
                      </a:solidFill>
                    </a:rPr>
                    <a:t>4.4.4. </a:t>
                  </a:r>
                  <a:r>
                    <a:rPr lang="lv-LV" b="1" dirty="0" err="1">
                      <a:solidFill>
                        <a:srgbClr val="660066"/>
                      </a:solidFill>
                    </a:rPr>
                    <a:t>Administrative</a:t>
                  </a:r>
                  <a:r>
                    <a:rPr lang="lv-LV" b="1" dirty="0">
                      <a:solidFill>
                        <a:srgbClr val="660066"/>
                      </a:solidFill>
                    </a:rPr>
                    <a:t> </a:t>
                  </a:r>
                  <a:r>
                    <a:rPr lang="lv-LV" b="1" dirty="0" err="1">
                      <a:solidFill>
                        <a:srgbClr val="660066"/>
                      </a:solidFill>
                    </a:rPr>
                    <a:t>sources</a:t>
                  </a:r>
                  <a:endParaRPr lang="lv-LV" b="1" dirty="0">
                    <a:solidFill>
                      <a:srgbClr val="660066"/>
                    </a:solidFill>
                  </a:endParaRPr>
                </a:p>
                <a:p>
                  <a:endParaRPr lang="lv-LV" sz="1000" b="1" dirty="0">
                    <a:solidFill>
                      <a:srgbClr val="660066"/>
                    </a:solidFill>
                  </a:endParaRPr>
                </a:p>
              </p:txBody>
            </p:sp>
          </p:grpSp>
          <p:sp>
            <p:nvSpPr>
              <p:cNvPr id="25" name="TextBox 24"/>
              <p:cNvSpPr txBox="1"/>
              <p:nvPr/>
            </p:nvSpPr>
            <p:spPr>
              <a:xfrm>
                <a:off x="4986867" y="5499493"/>
                <a:ext cx="3839122" cy="640873"/>
              </a:xfrm>
              <a:prstGeom prst="rect">
                <a:avLst/>
              </a:prstGeom>
              <a:solidFill>
                <a:srgbClr val="E9DFE4"/>
              </a:solidFill>
              <a:ln>
                <a:noFill/>
              </a:ln>
            </p:spPr>
            <p:txBody>
              <a:bodyPr wrap="square" rtlCol="0">
                <a:spAutoFit/>
              </a:bodyPr>
              <a:lstStyle/>
              <a:p>
                <a:r>
                  <a:rPr lang="lv-LV" b="1" dirty="0">
                    <a:solidFill>
                      <a:srgbClr val="660066"/>
                    </a:solidFill>
                  </a:rPr>
                  <a:t>4.4.5. </a:t>
                </a:r>
                <a:r>
                  <a:rPr lang="lv-LV" b="1" dirty="0" err="1">
                    <a:solidFill>
                      <a:srgbClr val="660066"/>
                    </a:solidFill>
                  </a:rPr>
                  <a:t>Other</a:t>
                </a:r>
                <a:r>
                  <a:rPr lang="lv-LV" b="1" dirty="0">
                    <a:solidFill>
                      <a:srgbClr val="660066"/>
                    </a:solidFill>
                  </a:rPr>
                  <a:t> CSB </a:t>
                </a:r>
                <a:r>
                  <a:rPr lang="lv-LV" b="1" dirty="0" err="1">
                    <a:solidFill>
                      <a:srgbClr val="660066"/>
                    </a:solidFill>
                  </a:rPr>
                  <a:t>products</a:t>
                </a:r>
                <a:endParaRPr lang="lv-LV" b="1" dirty="0">
                  <a:solidFill>
                    <a:srgbClr val="660066"/>
                  </a:solidFill>
                </a:endParaRPr>
              </a:p>
              <a:p>
                <a:endParaRPr lang="en-US" sz="1000" b="1" u="sng" dirty="0">
                  <a:solidFill>
                    <a:srgbClr val="660066"/>
                  </a:solidFill>
                </a:endParaRPr>
              </a:p>
            </p:txBody>
          </p:sp>
          <p:sp>
            <p:nvSpPr>
              <p:cNvPr id="26" name="TextBox 25"/>
              <p:cNvSpPr txBox="1"/>
              <p:nvPr/>
            </p:nvSpPr>
            <p:spPr>
              <a:xfrm>
                <a:off x="4982905" y="1467073"/>
                <a:ext cx="3736091" cy="603175"/>
              </a:xfrm>
              <a:prstGeom prst="rect">
                <a:avLst/>
              </a:prstGeom>
              <a:solidFill>
                <a:srgbClr val="E9DFE4"/>
              </a:solidFill>
              <a:ln>
                <a:noFill/>
              </a:ln>
            </p:spPr>
            <p:txBody>
              <a:bodyPr wrap="square" rtlCol="0">
                <a:spAutoFit/>
              </a:bodyPr>
              <a:lstStyle/>
              <a:p>
                <a:r>
                  <a:rPr lang="lv-LV" b="1" dirty="0">
                    <a:solidFill>
                      <a:srgbClr val="660066"/>
                    </a:solidFill>
                  </a:rPr>
                  <a:t>4.4.1. </a:t>
                </a:r>
                <a:r>
                  <a:rPr lang="lv-LV" b="1" dirty="0" err="1">
                    <a:solidFill>
                      <a:srgbClr val="660066"/>
                    </a:solidFill>
                  </a:rPr>
                  <a:t>Business</a:t>
                </a:r>
                <a:r>
                  <a:rPr lang="lv-LV" b="1" dirty="0">
                    <a:solidFill>
                      <a:srgbClr val="660066"/>
                    </a:solidFill>
                  </a:rPr>
                  <a:t> </a:t>
                </a:r>
                <a:r>
                  <a:rPr lang="lv-LV" b="1" dirty="0" err="1">
                    <a:solidFill>
                      <a:srgbClr val="660066"/>
                    </a:solidFill>
                  </a:rPr>
                  <a:t>statistics</a:t>
                </a:r>
                <a:endParaRPr lang="lv-LV" b="1" dirty="0">
                  <a:solidFill>
                    <a:srgbClr val="660066"/>
                  </a:solidFill>
                </a:endParaRPr>
              </a:p>
              <a:p>
                <a:endParaRPr lang="lv-LV" sz="800" b="1" dirty="0">
                  <a:solidFill>
                    <a:srgbClr val="660066"/>
                  </a:solidFill>
                </a:endParaRPr>
              </a:p>
            </p:txBody>
          </p:sp>
          <p:sp>
            <p:nvSpPr>
              <p:cNvPr id="27" name="TextBox 26"/>
              <p:cNvSpPr txBox="1"/>
              <p:nvPr/>
            </p:nvSpPr>
            <p:spPr>
              <a:xfrm>
                <a:off x="4982906" y="2439195"/>
                <a:ext cx="3839122" cy="640873"/>
              </a:xfrm>
              <a:prstGeom prst="rect">
                <a:avLst/>
              </a:prstGeom>
              <a:solidFill>
                <a:srgbClr val="E9DFE4"/>
              </a:solidFill>
              <a:ln>
                <a:noFill/>
              </a:ln>
            </p:spPr>
            <p:txBody>
              <a:bodyPr wrap="square" rtlCol="0">
                <a:spAutoFit/>
              </a:bodyPr>
              <a:lstStyle/>
              <a:p>
                <a:r>
                  <a:rPr lang="lv-LV" b="1" dirty="0">
                    <a:solidFill>
                      <a:srgbClr val="660066"/>
                    </a:solidFill>
                  </a:rPr>
                  <a:t>4.4.2. </a:t>
                </a:r>
                <a:r>
                  <a:rPr lang="lv-LV" b="1" dirty="0" err="1">
                    <a:solidFill>
                      <a:srgbClr val="660066"/>
                    </a:solidFill>
                  </a:rPr>
                  <a:t>Social</a:t>
                </a:r>
                <a:r>
                  <a:rPr lang="lv-LV" b="1" dirty="0">
                    <a:solidFill>
                      <a:srgbClr val="660066"/>
                    </a:solidFill>
                  </a:rPr>
                  <a:t> </a:t>
                </a:r>
                <a:r>
                  <a:rPr lang="lv-LV" b="1" dirty="0" err="1">
                    <a:solidFill>
                      <a:srgbClr val="660066"/>
                    </a:solidFill>
                  </a:rPr>
                  <a:t>statistics</a:t>
                </a:r>
                <a:endParaRPr lang="lv-LV" b="1" dirty="0">
                  <a:solidFill>
                    <a:srgbClr val="660066"/>
                  </a:solidFill>
                </a:endParaRPr>
              </a:p>
              <a:p>
                <a:endParaRPr lang="lv-LV" sz="1000" b="1" dirty="0">
                  <a:solidFill>
                    <a:srgbClr val="660066"/>
                  </a:solidFill>
                </a:endParaRPr>
              </a:p>
            </p:txBody>
          </p:sp>
          <p:sp>
            <p:nvSpPr>
              <p:cNvPr id="28" name="TextBox 27"/>
              <p:cNvSpPr txBox="1"/>
              <p:nvPr/>
            </p:nvSpPr>
            <p:spPr>
              <a:xfrm>
                <a:off x="4982906" y="3336806"/>
                <a:ext cx="3839122" cy="791667"/>
              </a:xfrm>
              <a:prstGeom prst="rect">
                <a:avLst/>
              </a:prstGeom>
              <a:solidFill>
                <a:srgbClr val="E9DFE4"/>
              </a:solidFill>
              <a:ln>
                <a:noFill/>
              </a:ln>
            </p:spPr>
            <p:txBody>
              <a:bodyPr wrap="square" rtlCol="0">
                <a:spAutoFit/>
              </a:bodyPr>
              <a:lstStyle/>
              <a:p>
                <a:r>
                  <a:rPr lang="lv-LV" b="1" dirty="0">
                    <a:solidFill>
                      <a:srgbClr val="660066"/>
                    </a:solidFill>
                  </a:rPr>
                  <a:t>4.4.3. </a:t>
                </a:r>
                <a:r>
                  <a:rPr lang="lv-LV" b="1" dirty="0" err="1">
                    <a:solidFill>
                      <a:srgbClr val="660066"/>
                    </a:solidFill>
                  </a:rPr>
                  <a:t>Consumer</a:t>
                </a:r>
                <a:r>
                  <a:rPr lang="lv-LV" b="1" dirty="0">
                    <a:solidFill>
                      <a:srgbClr val="660066"/>
                    </a:solidFill>
                  </a:rPr>
                  <a:t> </a:t>
                </a:r>
                <a:r>
                  <a:rPr lang="lv-LV" b="1" dirty="0" err="1">
                    <a:solidFill>
                      <a:srgbClr val="660066"/>
                    </a:solidFill>
                  </a:rPr>
                  <a:t>price</a:t>
                </a:r>
                <a:r>
                  <a:rPr lang="lv-LV" b="1" dirty="0">
                    <a:solidFill>
                      <a:srgbClr val="660066"/>
                    </a:solidFill>
                  </a:rPr>
                  <a:t> </a:t>
                </a:r>
                <a:r>
                  <a:rPr lang="lv-LV" b="1" dirty="0" err="1">
                    <a:solidFill>
                      <a:srgbClr val="660066"/>
                    </a:solidFill>
                  </a:rPr>
                  <a:t>statistics</a:t>
                </a:r>
                <a:endParaRPr lang="en-US" b="1" u="sng" dirty="0">
                  <a:solidFill>
                    <a:srgbClr val="660066"/>
                  </a:solidFill>
                </a:endParaRPr>
              </a:p>
            </p:txBody>
          </p:sp>
        </p:grpSp>
        <p:sp>
          <p:nvSpPr>
            <p:cNvPr id="37" name="Rounded Rectangle 36"/>
            <p:cNvSpPr/>
            <p:nvPr/>
          </p:nvSpPr>
          <p:spPr>
            <a:xfrm>
              <a:off x="251426" y="5325319"/>
              <a:ext cx="1910479" cy="45366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767623" y="950399"/>
            <a:ext cx="5864352" cy="3076898"/>
            <a:chOff x="2767623" y="950399"/>
            <a:chExt cx="5864352" cy="3076898"/>
          </a:xfrm>
        </p:grpSpPr>
        <p:pic>
          <p:nvPicPr>
            <p:cNvPr id="4" name="Content Placeholder 8" descr="A screenshot of a cell phone&#10;&#10;Description generated with very high confidence">
              <a:extLst>
                <a:ext uri="{FF2B5EF4-FFF2-40B4-BE49-F238E27FC236}">
                  <a16:creationId xmlns:a16="http://schemas.microsoft.com/office/drawing/2014/main" xmlns="" id="{490D407C-DE92-4CCE-9246-474D981103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39466" y="950399"/>
              <a:ext cx="2592509" cy="3076898"/>
            </a:xfrm>
            <a:prstGeom prst="rect">
              <a:avLst/>
            </a:prstGeom>
          </p:spPr>
        </p:pic>
        <p:sp>
          <p:nvSpPr>
            <p:cNvPr id="10" name="Left Brace 9">
              <a:extLst>
                <a:ext uri="{FF2B5EF4-FFF2-40B4-BE49-F238E27FC236}">
                  <a16:creationId xmlns:a16="http://schemas.microsoft.com/office/drawing/2014/main" xmlns="" id="{6D74848D-EA37-47CD-8A7F-631BAEC67305}"/>
                </a:ext>
              </a:extLst>
            </p:cNvPr>
            <p:cNvSpPr/>
            <p:nvPr/>
          </p:nvSpPr>
          <p:spPr>
            <a:xfrm>
              <a:off x="5903054" y="1299730"/>
              <a:ext cx="158534" cy="2662084"/>
            </a:xfrm>
            <a:prstGeom prst="leftBrace">
              <a:avLst/>
            </a:prstGeom>
            <a:solidFill>
              <a:schemeClr val="accent2"/>
            </a:solid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38" name="Rounded Rectangle 37"/>
            <p:cNvSpPr/>
            <p:nvPr/>
          </p:nvSpPr>
          <p:spPr>
            <a:xfrm>
              <a:off x="2767623" y="2065956"/>
              <a:ext cx="2444901" cy="45366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xmlns="" id="{9BDA1A4C-173B-4312-AB9C-6870D6A3BB0D}"/>
                </a:ext>
              </a:extLst>
            </p:cNvPr>
            <p:cNvSpPr/>
            <p:nvPr/>
          </p:nvSpPr>
          <p:spPr>
            <a:xfrm>
              <a:off x="5239820" y="2152676"/>
              <a:ext cx="735249" cy="29989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lv-LV"/>
            </a:p>
          </p:txBody>
        </p:sp>
      </p:grpSp>
      <p:grpSp>
        <p:nvGrpSpPr>
          <p:cNvPr id="42" name="Group 41"/>
          <p:cNvGrpSpPr/>
          <p:nvPr/>
        </p:nvGrpSpPr>
        <p:grpSpPr>
          <a:xfrm>
            <a:off x="5982321" y="3048452"/>
            <a:ext cx="2930242" cy="3223280"/>
            <a:chOff x="5982321" y="3048452"/>
            <a:chExt cx="2930242" cy="3223280"/>
          </a:xfrm>
        </p:grpSpPr>
        <p:pic>
          <p:nvPicPr>
            <p:cNvPr id="13" name="Picture 12" descr="A close up of a map&#10;&#10;Description generated with very high confidence">
              <a:extLst>
                <a:ext uri="{FF2B5EF4-FFF2-40B4-BE49-F238E27FC236}">
                  <a16:creationId xmlns:a16="http://schemas.microsoft.com/office/drawing/2014/main" xmlns="" id="{099AE55A-22EF-4F2C-A2C7-2182122EBD3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2321" y="4322298"/>
              <a:ext cx="2930242" cy="1949434"/>
            </a:xfrm>
            <a:prstGeom prst="rect">
              <a:avLst/>
            </a:prstGeom>
          </p:spPr>
        </p:pic>
        <p:sp>
          <p:nvSpPr>
            <p:cNvPr id="39" name="Rounded Rectangle 38"/>
            <p:cNvSpPr/>
            <p:nvPr/>
          </p:nvSpPr>
          <p:spPr>
            <a:xfrm>
              <a:off x="6564573" y="3048452"/>
              <a:ext cx="1515700" cy="27856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xmlns="" id="{EA357918-2918-4B94-A6B6-E18741C1AD68}"/>
                </a:ext>
              </a:extLst>
            </p:cNvPr>
            <p:cNvSpPr/>
            <p:nvPr/>
          </p:nvSpPr>
          <p:spPr>
            <a:xfrm rot="5400000">
              <a:off x="6899905" y="3684546"/>
              <a:ext cx="893754" cy="2802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163011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D12C9-83E6-4182-B16E-CCAB1A4045E4}"/>
              </a:ext>
            </a:extLst>
          </p:cNvPr>
          <p:cNvSpPr>
            <a:spLocks noGrp="1"/>
          </p:cNvSpPr>
          <p:nvPr>
            <p:ph type="title"/>
          </p:nvPr>
        </p:nvSpPr>
        <p:spPr>
          <a:xfrm>
            <a:off x="652690" y="30480"/>
            <a:ext cx="7886700" cy="1090564"/>
          </a:xfrm>
        </p:spPr>
        <p:txBody>
          <a:bodyPr>
            <a:normAutofit fontScale="90000"/>
          </a:bodyPr>
          <a:lstStyle/>
          <a:p>
            <a:pPr algn="ctr">
              <a:lnSpc>
                <a:spcPct val="150000"/>
              </a:lnSpc>
            </a:pPr>
            <a:r>
              <a:rPr lang="lv-LV" sz="3100" b="1" dirty="0"/>
              <a:t>REQUIREMENTS </a:t>
            </a:r>
            <a:r>
              <a:rPr lang="lv-LV" sz="3100" b="1" dirty="0" err="1"/>
              <a:t>and</a:t>
            </a:r>
            <a:r>
              <a:rPr lang="lv-LV" sz="3100" b="1" dirty="0"/>
              <a:t> RISKS</a:t>
            </a:r>
            <a:r>
              <a:rPr lang="lv-LV" sz="1800" dirty="0">
                <a:solidFill>
                  <a:schemeClr val="accent5">
                    <a:lumMod val="50000"/>
                  </a:schemeClr>
                </a:solidFill>
              </a:rPr>
              <a:t/>
            </a:r>
            <a:br>
              <a:rPr lang="lv-LV" sz="1800" dirty="0">
                <a:solidFill>
                  <a:schemeClr val="accent5">
                    <a:lumMod val="50000"/>
                  </a:schemeClr>
                </a:solidFill>
              </a:rPr>
            </a:br>
            <a:r>
              <a:rPr lang="lv-LV" sz="2000" dirty="0">
                <a:solidFill>
                  <a:schemeClr val="accent5">
                    <a:lumMod val="50000"/>
                  </a:schemeClr>
                </a:solidFill>
              </a:rPr>
              <a:t>ARE DESCRIBED IN PROCESSES</a:t>
            </a:r>
            <a:endParaRPr lang="lv-LV" sz="1800" dirty="0">
              <a:solidFill>
                <a:schemeClr val="accent5">
                  <a:lumMod val="50000"/>
                </a:schemeClr>
              </a:solidFill>
            </a:endParaRPr>
          </a:p>
        </p:txBody>
      </p:sp>
      <p:sp>
        <p:nvSpPr>
          <p:cNvPr id="3" name="Content Placeholder 2">
            <a:extLst>
              <a:ext uri="{FF2B5EF4-FFF2-40B4-BE49-F238E27FC236}">
                <a16:creationId xmlns:a16="http://schemas.microsoft.com/office/drawing/2014/main" xmlns="" id="{E2E772A0-4A9A-406F-BC28-8D041B6DB216}"/>
              </a:ext>
            </a:extLst>
          </p:cNvPr>
          <p:cNvSpPr>
            <a:spLocks noGrp="1"/>
          </p:cNvSpPr>
          <p:nvPr>
            <p:ph sz="half" idx="1"/>
          </p:nvPr>
        </p:nvSpPr>
        <p:spPr>
          <a:xfrm>
            <a:off x="1390494" y="1825625"/>
            <a:ext cx="2848997" cy="4351338"/>
          </a:xfrm>
        </p:spPr>
        <p:txBody>
          <a:bodyPr>
            <a:normAutofit/>
          </a:bodyPr>
          <a:lstStyle/>
          <a:p>
            <a:pPr marL="0" indent="0">
              <a:buNone/>
            </a:pPr>
            <a:r>
              <a:rPr lang="lv-LV" dirty="0">
                <a:solidFill>
                  <a:schemeClr val="accent6">
                    <a:lumMod val="75000"/>
                  </a:schemeClr>
                </a:solidFill>
              </a:rPr>
              <a:t>REQUIREMENT</a:t>
            </a:r>
          </a:p>
          <a:p>
            <a:pPr marL="0" indent="0">
              <a:buNone/>
            </a:pPr>
            <a:endParaRPr lang="lv-LV" dirty="0"/>
          </a:p>
          <a:p>
            <a:pPr marL="0" indent="0">
              <a:buNone/>
            </a:pPr>
            <a:endParaRPr lang="lv-LV" sz="3200" dirty="0"/>
          </a:p>
          <a:p>
            <a:pPr marL="0" indent="0">
              <a:buNone/>
            </a:pPr>
            <a:r>
              <a:rPr lang="lv-LV" dirty="0">
                <a:solidFill>
                  <a:srgbClr val="C00000"/>
                </a:solidFill>
              </a:rPr>
              <a:t>(NEGATIVE) RISK</a:t>
            </a:r>
          </a:p>
        </p:txBody>
      </p:sp>
      <p:sp>
        <p:nvSpPr>
          <p:cNvPr id="5" name="Content Placeholder 4">
            <a:extLst>
              <a:ext uri="{FF2B5EF4-FFF2-40B4-BE49-F238E27FC236}">
                <a16:creationId xmlns:a16="http://schemas.microsoft.com/office/drawing/2014/main" xmlns="" id="{E0D58A62-2BDB-4248-A7C2-4C01F058FF8F}"/>
              </a:ext>
            </a:extLst>
          </p:cNvPr>
          <p:cNvSpPr>
            <a:spLocks noGrp="1"/>
          </p:cNvSpPr>
          <p:nvPr>
            <p:ph sz="half" idx="2"/>
          </p:nvPr>
        </p:nvSpPr>
        <p:spPr>
          <a:xfrm>
            <a:off x="4629150" y="1825625"/>
            <a:ext cx="3986530" cy="4351338"/>
          </a:xfrm>
        </p:spPr>
        <p:txBody>
          <a:bodyPr>
            <a:normAutofit/>
          </a:bodyPr>
          <a:lstStyle/>
          <a:p>
            <a:pPr marL="0" indent="0">
              <a:buNone/>
            </a:pPr>
            <a:r>
              <a:rPr lang="en-US" sz="1800" dirty="0"/>
              <a:t>European Statistics Code of Practice</a:t>
            </a:r>
          </a:p>
          <a:p>
            <a:r>
              <a:rPr lang="en-US" sz="1800" dirty="0"/>
              <a:t>9.4: </a:t>
            </a:r>
            <a:r>
              <a:rPr lang="en-US" sz="1800" b="1" dirty="0"/>
              <a:t>Administrative sources are used whenever possible </a:t>
            </a:r>
            <a:r>
              <a:rPr lang="en-US" sz="1800" dirty="0"/>
              <a:t>to avoid duplicating requests for information</a:t>
            </a:r>
            <a:endParaRPr lang="lv-LV" sz="1800" dirty="0"/>
          </a:p>
          <a:p>
            <a:endParaRPr lang="lv-LV" sz="1800" dirty="0"/>
          </a:p>
          <a:p>
            <a:r>
              <a:rPr lang="lv-LV" sz="1800" dirty="0" err="1"/>
              <a:t>Existing</a:t>
            </a:r>
            <a:r>
              <a:rPr lang="lv-LV" sz="1800" dirty="0"/>
              <a:t> </a:t>
            </a:r>
            <a:r>
              <a:rPr lang="lv-LV" sz="1800" dirty="0" err="1"/>
              <a:t>administrative</a:t>
            </a:r>
            <a:r>
              <a:rPr lang="lv-LV" sz="1800" dirty="0"/>
              <a:t> </a:t>
            </a:r>
            <a:r>
              <a:rPr lang="lv-LV" sz="1800" dirty="0" err="1"/>
              <a:t>data</a:t>
            </a:r>
            <a:r>
              <a:rPr lang="lv-LV" sz="1800" dirty="0"/>
              <a:t> </a:t>
            </a:r>
            <a:r>
              <a:rPr lang="lv-LV" sz="1800" b="1" dirty="0" err="1"/>
              <a:t>are</a:t>
            </a:r>
            <a:r>
              <a:rPr lang="lv-LV" sz="1800" b="1" dirty="0"/>
              <a:t> </a:t>
            </a:r>
            <a:r>
              <a:rPr lang="lv-LV" sz="1800" b="1" dirty="0" err="1"/>
              <a:t>not</a:t>
            </a:r>
            <a:r>
              <a:rPr lang="lv-LV" sz="1800" b="1" dirty="0"/>
              <a:t> </a:t>
            </a:r>
            <a:r>
              <a:rPr lang="lv-LV" sz="1800" dirty="0" err="1"/>
              <a:t>used</a:t>
            </a:r>
            <a:endParaRPr lang="lv-LV" sz="1800" dirty="0"/>
          </a:p>
        </p:txBody>
      </p:sp>
      <p:pic>
        <p:nvPicPr>
          <p:cNvPr id="10" name="Picture 9" descr="A picture containing object&#10;&#10;Description generated with high confidence">
            <a:extLst>
              <a:ext uri="{FF2B5EF4-FFF2-40B4-BE49-F238E27FC236}">
                <a16:creationId xmlns:a16="http://schemas.microsoft.com/office/drawing/2014/main" xmlns="" id="{337264A7-09F7-4514-A023-9D70EA0FB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2" y="2900007"/>
            <a:ext cx="1171739" cy="1433713"/>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xmlns="" id="{D5C12F02-00A7-4E3F-BB37-E81210EA43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42" y="1509379"/>
            <a:ext cx="1109697" cy="1090564"/>
          </a:xfrm>
          <a:prstGeom prst="rect">
            <a:avLst/>
          </a:prstGeom>
        </p:spPr>
      </p:pic>
      <p:sp>
        <p:nvSpPr>
          <p:cNvPr id="7" name="TextBox 6">
            <a:extLst>
              <a:ext uri="{FF2B5EF4-FFF2-40B4-BE49-F238E27FC236}">
                <a16:creationId xmlns:a16="http://schemas.microsoft.com/office/drawing/2014/main" xmlns="" id="{44B167E5-04F2-4163-BFD0-B9531E1D676A}"/>
              </a:ext>
            </a:extLst>
          </p:cNvPr>
          <p:cNvSpPr txBox="1"/>
          <p:nvPr/>
        </p:nvSpPr>
        <p:spPr>
          <a:xfrm>
            <a:off x="3876754" y="1246909"/>
            <a:ext cx="1269580" cy="338554"/>
          </a:xfrm>
          <a:prstGeom prst="rect">
            <a:avLst/>
          </a:prstGeom>
          <a:noFill/>
          <a:ln w="38100" cmpd="sng">
            <a:noFill/>
          </a:ln>
        </p:spPr>
        <p:txBody>
          <a:bodyPr wrap="square" rtlCol="0">
            <a:spAutoFit/>
          </a:bodyPr>
          <a:lstStyle/>
          <a:p>
            <a:pPr algn="ctr"/>
            <a:r>
              <a:rPr lang="lv-LV" sz="1600" u="sng" dirty="0">
                <a:ln>
                  <a:solidFill>
                    <a:schemeClr val="tx1">
                      <a:lumMod val="50000"/>
                      <a:lumOff val="50000"/>
                    </a:schemeClr>
                  </a:solidFill>
                </a:ln>
                <a:solidFill>
                  <a:schemeClr val="tx1">
                    <a:lumMod val="50000"/>
                    <a:lumOff val="50000"/>
                  </a:schemeClr>
                </a:solidFill>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160451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1000"/>
                                        <p:tgtEl>
                                          <p:spTgt spid="5">
                                            <p:txEl>
                                              <p:pRg st="3" end="3"/>
                                            </p:txEl>
                                          </p:spTgt>
                                        </p:tgtEl>
                                      </p:cBhvr>
                                    </p:animEffect>
                                    <p:anim calcmode="lin" valueType="num">
                                      <p:cBhvr>
                                        <p:cTn id="4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7" grpId="0"/>
    </p:bldLst>
  </p:timing>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1946</TotalTime>
  <Words>605</Words>
  <Application>Microsoft Office PowerPoint</Application>
  <PresentationFormat>Pokaz na ekranie (4:3)</PresentationFormat>
  <Paragraphs>112</Paragraphs>
  <Slides>18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18</vt:i4>
      </vt:variant>
    </vt:vector>
  </HeadingPairs>
  <TitlesOfParts>
    <vt:vector size="22" baseType="lpstr">
      <vt:lpstr>Arial</vt:lpstr>
      <vt:lpstr>Calibri</vt:lpstr>
      <vt:lpstr>Calibri Light</vt:lpstr>
      <vt:lpstr>Motyw pakietu Office</vt:lpstr>
      <vt:lpstr>Quality and Risk Management in the CSB of Latvia</vt:lpstr>
      <vt:lpstr>Prezentacja programu PowerPoint</vt:lpstr>
      <vt:lpstr>Prezentacja programu PowerPoint</vt:lpstr>
      <vt:lpstr>WHAT DO WE HAVE?</vt:lpstr>
      <vt:lpstr>RISK MANAGEMENT</vt:lpstr>
      <vt:lpstr>The CSB QMS</vt:lpstr>
      <vt:lpstr>Prezentacja programu PowerPoint</vt:lpstr>
      <vt:lpstr>SOME PROCESSES ARE DESCRIBED ON VERY DETAILED LEVEL  (A DECISION OF A PROCESS OWNER)</vt:lpstr>
      <vt:lpstr>REQUIREMENTS and RISKS ARE DESCRIBED IN PROCESSES</vt:lpstr>
      <vt:lpstr>Prezentacja programu PowerPoint</vt:lpstr>
      <vt:lpstr>REQUIREMENTS and RISKS ARE DESCRIBED IN PROCESSES</vt:lpstr>
      <vt:lpstr>Prezentacja programu PowerPoint</vt:lpstr>
      <vt:lpstr>REQUIREMENTS and RISKS ARE DESCRIBED IN PROCESSES</vt:lpstr>
      <vt:lpstr>Prezentacja programu PowerPoint</vt:lpstr>
      <vt:lpstr>Prezentacja programu PowerPoint</vt:lpstr>
      <vt:lpstr>QMS</vt:lpstr>
      <vt:lpstr>Prezentacja programu PowerPoint</vt:lpstr>
      <vt:lpstr>Quality and Risk Management in the CSB of Latvia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Gawlik Ryszard</dc:creator>
  <cp:lastModifiedBy>Użytkownik systemu Windows</cp:lastModifiedBy>
  <cp:revision>148</cp:revision>
  <dcterms:created xsi:type="dcterms:W3CDTF">2018-02-27T07:40:59Z</dcterms:created>
  <dcterms:modified xsi:type="dcterms:W3CDTF">2018-06-27T09:27:03Z</dcterms:modified>
</cp:coreProperties>
</file>